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769" r:id="rId1"/>
  </p:sldMasterIdLst>
  <p:notesMasterIdLst>
    <p:notesMasterId r:id="rId88"/>
  </p:notesMasterIdLst>
  <p:handoutMasterIdLst>
    <p:handoutMasterId r:id="rId89"/>
  </p:handoutMasterIdLst>
  <p:sldIdLst>
    <p:sldId id="258" r:id="rId2"/>
    <p:sldId id="259" r:id="rId3"/>
    <p:sldId id="529" r:id="rId4"/>
    <p:sldId id="1679" r:id="rId5"/>
    <p:sldId id="542" r:id="rId6"/>
    <p:sldId id="260" r:id="rId7"/>
    <p:sldId id="263" r:id="rId8"/>
    <p:sldId id="371" r:id="rId9"/>
    <p:sldId id="302" r:id="rId10"/>
    <p:sldId id="373" r:id="rId11"/>
    <p:sldId id="303" r:id="rId12"/>
    <p:sldId id="305" r:id="rId13"/>
    <p:sldId id="304" r:id="rId14"/>
    <p:sldId id="333" r:id="rId15"/>
    <p:sldId id="522" r:id="rId16"/>
    <p:sldId id="484" r:id="rId17"/>
    <p:sldId id="297" r:id="rId18"/>
    <p:sldId id="298" r:id="rId19"/>
    <p:sldId id="299" r:id="rId20"/>
    <p:sldId id="375" r:id="rId21"/>
    <p:sldId id="497" r:id="rId22"/>
    <p:sldId id="498" r:id="rId23"/>
    <p:sldId id="376" r:id="rId24"/>
    <p:sldId id="340" r:id="rId25"/>
    <p:sldId id="308" r:id="rId26"/>
    <p:sldId id="347" r:id="rId27"/>
    <p:sldId id="348" r:id="rId28"/>
    <p:sldId id="349" r:id="rId29"/>
    <p:sldId id="1680" r:id="rId30"/>
    <p:sldId id="461" r:id="rId31"/>
    <p:sldId id="463" r:id="rId32"/>
    <p:sldId id="523" r:id="rId33"/>
    <p:sldId id="464" r:id="rId34"/>
    <p:sldId id="354" r:id="rId35"/>
    <p:sldId id="355" r:id="rId36"/>
    <p:sldId id="500" r:id="rId37"/>
    <p:sldId id="501" r:id="rId38"/>
    <p:sldId id="356" r:id="rId39"/>
    <p:sldId id="358" r:id="rId40"/>
    <p:sldId id="428" r:id="rId41"/>
    <p:sldId id="431" r:id="rId42"/>
    <p:sldId id="433" r:id="rId43"/>
    <p:sldId id="434" r:id="rId44"/>
    <p:sldId id="443" r:id="rId45"/>
    <p:sldId id="439" r:id="rId46"/>
    <p:sldId id="440" r:id="rId47"/>
    <p:sldId id="445" r:id="rId48"/>
    <p:sldId id="447" r:id="rId49"/>
    <p:sldId id="448" r:id="rId50"/>
    <p:sldId id="1681" r:id="rId51"/>
    <p:sldId id="1682" r:id="rId52"/>
    <p:sldId id="449" r:id="rId53"/>
    <p:sldId id="1667" r:id="rId54"/>
    <p:sldId id="1668" r:id="rId55"/>
    <p:sldId id="524" r:id="rId56"/>
    <p:sldId id="1669" r:id="rId57"/>
    <p:sldId id="525" r:id="rId58"/>
    <p:sldId id="1671" r:id="rId59"/>
    <p:sldId id="1674" r:id="rId60"/>
    <p:sldId id="1675" r:id="rId61"/>
    <p:sldId id="526" r:id="rId62"/>
    <p:sldId id="527" r:id="rId63"/>
    <p:sldId id="528" r:id="rId64"/>
    <p:sldId id="1670" r:id="rId65"/>
    <p:sldId id="1683" r:id="rId66"/>
    <p:sldId id="1672" r:id="rId67"/>
    <p:sldId id="1673" r:id="rId68"/>
    <p:sldId id="1676" r:id="rId69"/>
    <p:sldId id="1684" r:id="rId70"/>
    <p:sldId id="1677" r:id="rId71"/>
    <p:sldId id="379" r:id="rId72"/>
    <p:sldId id="381" r:id="rId73"/>
    <p:sldId id="402" r:id="rId74"/>
    <p:sldId id="1678" r:id="rId75"/>
    <p:sldId id="520" r:id="rId76"/>
    <p:sldId id="1685" r:id="rId77"/>
    <p:sldId id="603" r:id="rId78"/>
    <p:sldId id="571" r:id="rId79"/>
    <p:sldId id="572" r:id="rId80"/>
    <p:sldId id="573" r:id="rId81"/>
    <p:sldId id="606" r:id="rId82"/>
    <p:sldId id="579" r:id="rId83"/>
    <p:sldId id="580" r:id="rId84"/>
    <p:sldId id="581" r:id="rId85"/>
    <p:sldId id="582" r:id="rId86"/>
    <p:sldId id="362" r:id="rId8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26"/>
  </p:normalViewPr>
  <p:slideViewPr>
    <p:cSldViewPr snapToGrid="0" snapToObjects="1">
      <p:cViewPr varScale="1">
        <p:scale>
          <a:sx n="100" d="100"/>
          <a:sy n="100" d="100"/>
        </p:scale>
        <p:origin x="11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0D199DDB-2289-4549-B484-1562BEA439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9BFE4E8D-6B99-ED46-8EDE-F84664DE13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61D795-FEE9-7D49-914E-725C1810CC5E}" type="datetimeFigureOut">
              <a:rPr lang="it-IT" smtClean="0"/>
              <a:t>21/05/2020</a:t>
            </a:fld>
            <a:endParaRPr lang="it-IT"/>
          </a:p>
        </p:txBody>
      </p:sp>
      <p:sp>
        <p:nvSpPr>
          <p:cNvPr id="4" name="Segnaposto piè di pagina 3">
            <a:extLst>
              <a:ext uri="{FF2B5EF4-FFF2-40B4-BE49-F238E27FC236}">
                <a16:creationId xmlns:a16="http://schemas.microsoft.com/office/drawing/2014/main" id="{5BACB11E-F88D-9244-9350-5C7E58AF27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FC60DAC1-69C6-C045-B470-9A1FC74F7D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314027-8A15-6345-BE36-4BB77921897E}" type="slidenum">
              <a:rPr lang="it-IT" smtClean="0"/>
              <a:t>‹N›</a:t>
            </a:fld>
            <a:endParaRPr lang="it-IT"/>
          </a:p>
        </p:txBody>
      </p:sp>
    </p:spTree>
    <p:extLst>
      <p:ext uri="{BB962C8B-B14F-4D97-AF65-F5344CB8AC3E}">
        <p14:creationId xmlns:p14="http://schemas.microsoft.com/office/powerpoint/2010/main" val="167147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33F94-5C33-4C41-934C-936280220081}" type="datetimeFigureOut">
              <a:rPr lang="it-IT" smtClean="0"/>
              <a:t>21/05/2020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C255E-797F-D341-ABA7-6270CE2A8B9B}" type="slidenum">
              <a:rPr lang="it-IT" smtClean="0"/>
              <a:t>‹N›</a:t>
            </a:fld>
            <a:endParaRPr lang="it-IT"/>
          </a:p>
        </p:txBody>
      </p:sp>
    </p:spTree>
    <p:extLst>
      <p:ext uri="{BB962C8B-B14F-4D97-AF65-F5344CB8AC3E}">
        <p14:creationId xmlns:p14="http://schemas.microsoft.com/office/powerpoint/2010/main" val="3869209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F6EF1281-EE1D-9942-B6E8-91D275555FC3}"/>
              </a:ext>
            </a:extLst>
          </p:cNvPr>
          <p:cNvSpPr>
            <a:spLocks noGrp="1" noChangeArrowheads="1"/>
          </p:cNvSpPr>
          <p:nvPr>
            <p:ph type="ftr"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r>
              <a:rPr lang="it-IT" altLang="it-IT">
                <a:ea typeface="Microsoft YaHei" panose="020B0503020204020204" pitchFamily="34" charset="-122"/>
                <a:cs typeface="Segoe UI" pitchFamily="34" charset="0"/>
              </a:rPr>
              <a:t>A cura degli Avv.ti R.M.Morresi e A.Versaci - Euroconference</a:t>
            </a:r>
          </a:p>
        </p:txBody>
      </p:sp>
      <p:sp>
        <p:nvSpPr>
          <p:cNvPr id="28675" name="Rectangle 8">
            <a:extLst>
              <a:ext uri="{FF2B5EF4-FFF2-40B4-BE49-F238E27FC236}">
                <a16:creationId xmlns:a16="http://schemas.microsoft.com/office/drawing/2014/main" id="{9636FAA8-DB18-764F-AB11-8AAF85E21CE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fld id="{5C3943C7-B831-3440-B732-BA40C1F7329E}" type="slidenum">
              <a:rPr lang="it-IT" altLang="it-IT" smtClean="0">
                <a:cs typeface="Segoe UI" pitchFamily="34" charset="0"/>
              </a:rPr>
              <a:pPr>
                <a:spcBef>
                  <a:spcPct val="0"/>
                </a:spcBef>
                <a:buClrTx/>
                <a:buFontTx/>
                <a:buNone/>
              </a:pPr>
              <a:t>1</a:t>
            </a:fld>
            <a:endParaRPr lang="it-IT" altLang="it-IT">
              <a:cs typeface="Segoe UI" pitchFamily="34" charset="0"/>
            </a:endParaRPr>
          </a:p>
        </p:txBody>
      </p:sp>
      <p:sp>
        <p:nvSpPr>
          <p:cNvPr id="28676" name="Text Box 1">
            <a:extLst>
              <a:ext uri="{FF2B5EF4-FFF2-40B4-BE49-F238E27FC236}">
                <a16:creationId xmlns:a16="http://schemas.microsoft.com/office/drawing/2014/main" id="{97F55AD7-85B8-4B41-9CB2-567B5BC77216}"/>
              </a:ext>
            </a:extLst>
          </p:cNvPr>
          <p:cNvSpPr txBox="1">
            <a:spLocks noChangeArrowheads="1"/>
          </p:cNvSpPr>
          <p:nvPr/>
        </p:nvSpPr>
        <p:spPr bwMode="auto">
          <a:xfrm>
            <a:off x="0" y="9431338"/>
            <a:ext cx="294322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59" tIns="46081" rIns="92159" bIns="46081" anchor="b"/>
          <a:lstStyle>
            <a:lvl1pPr marL="215900" indent="-214313">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9pPr>
          </a:lstStyle>
          <a:p>
            <a:pPr eaLnBrk="1" hangingPunct="1">
              <a:spcBef>
                <a:spcPct val="0"/>
              </a:spcBef>
              <a:buClrTx/>
              <a:buSzPct val="45000"/>
              <a:buFontTx/>
              <a:buNone/>
            </a:pPr>
            <a:r>
              <a:rPr lang="it-IT" altLang="it-IT"/>
              <a:t>A cura degli Avv.ti R.M.Morresi e A.Versaci - Euroconference</a:t>
            </a:r>
          </a:p>
        </p:txBody>
      </p:sp>
      <p:sp>
        <p:nvSpPr>
          <p:cNvPr id="28677" name="Text Box 2">
            <a:extLst>
              <a:ext uri="{FF2B5EF4-FFF2-40B4-BE49-F238E27FC236}">
                <a16:creationId xmlns:a16="http://schemas.microsoft.com/office/drawing/2014/main" id="{54332604-21DC-C24C-BECE-BDDF90683E4F}"/>
              </a:ext>
            </a:extLst>
          </p:cNvPr>
          <p:cNvSpPr txBox="1">
            <a:spLocks noChangeArrowheads="1"/>
          </p:cNvSpPr>
          <p:nvPr/>
        </p:nvSpPr>
        <p:spPr bwMode="auto">
          <a:xfrm>
            <a:off x="3854450" y="9431338"/>
            <a:ext cx="294322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59" tIns="46081" rIns="92159" bIns="46081" anchor="b"/>
          <a:lstStyle>
            <a:lvl1pPr marL="215900" indent="-214313">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9pPr>
          </a:lstStyle>
          <a:p>
            <a:pPr algn="r" eaLnBrk="1" hangingPunct="1">
              <a:spcBef>
                <a:spcPct val="0"/>
              </a:spcBef>
              <a:buClrTx/>
              <a:buSzPct val="45000"/>
              <a:buFontTx/>
              <a:buNone/>
            </a:pPr>
            <a:fld id="{41492826-818D-DF41-9930-B1D7BEC751A9}" type="slidenum">
              <a:rPr lang="it-IT" altLang="it-IT"/>
              <a:pPr algn="r" eaLnBrk="1" hangingPunct="1">
                <a:spcBef>
                  <a:spcPct val="0"/>
                </a:spcBef>
                <a:buClrTx/>
                <a:buSzPct val="45000"/>
                <a:buFontTx/>
                <a:buNone/>
              </a:pPr>
              <a:t>1</a:t>
            </a:fld>
            <a:endParaRPr lang="it-IT" altLang="it-IT"/>
          </a:p>
        </p:txBody>
      </p:sp>
      <p:sp>
        <p:nvSpPr>
          <p:cNvPr id="28678" name="Rectangle 3">
            <a:extLst>
              <a:ext uri="{FF2B5EF4-FFF2-40B4-BE49-F238E27FC236}">
                <a16:creationId xmlns:a16="http://schemas.microsoft.com/office/drawing/2014/main" id="{183B35F2-D089-284A-BDB7-D9F431878B94}"/>
              </a:ext>
            </a:extLst>
          </p:cNvPr>
          <p:cNvSpPr>
            <a:spLocks noGrp="1" noRot="1" noChangeAspect="1" noChangeArrowheads="1" noTextEdit="1"/>
          </p:cNvSpPr>
          <p:nvPr>
            <p:ph type="sldImg"/>
          </p:nvPr>
        </p:nvSpPr>
        <p:spPr>
          <a:xfrm>
            <a:off x="93663" y="744538"/>
            <a:ext cx="6615112"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9" name="Text Box 4">
            <a:extLst>
              <a:ext uri="{FF2B5EF4-FFF2-40B4-BE49-F238E27FC236}">
                <a16:creationId xmlns:a16="http://schemas.microsoft.com/office/drawing/2014/main" id="{F2EC1770-3A8E-3546-85C2-2366B37AA533}"/>
              </a:ext>
            </a:extLst>
          </p:cNvPr>
          <p:cNvSpPr txBox="1">
            <a:spLocks noChangeArrowheads="1"/>
          </p:cNvSpPr>
          <p:nvPr/>
        </p:nvSpPr>
        <p:spPr bwMode="auto">
          <a:xfrm>
            <a:off x="679450" y="4714875"/>
            <a:ext cx="5441950" cy="447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Tree>
    <p:extLst>
      <p:ext uri="{BB962C8B-B14F-4D97-AF65-F5344CB8AC3E}">
        <p14:creationId xmlns:p14="http://schemas.microsoft.com/office/powerpoint/2010/main" val="57108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B7780A58-8E37-F74F-9A0E-E4D5D6F4F282}"/>
              </a:ext>
            </a:extLst>
          </p:cNvPr>
          <p:cNvSpPr>
            <a:spLocks noGrp="1" noChangeArrowheads="1"/>
          </p:cNvSpPr>
          <p:nvPr>
            <p:ph type="ftr"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r>
              <a:rPr lang="it-IT" altLang="it-IT">
                <a:ea typeface="Microsoft YaHei" panose="020B0503020204020204" pitchFamily="34" charset="-122"/>
                <a:cs typeface="Segoe UI" pitchFamily="34" charset="0"/>
              </a:rPr>
              <a:t>A cura degli Avv.ti R.M.Morresi e A.Versaci - Euroconference</a:t>
            </a:r>
          </a:p>
        </p:txBody>
      </p:sp>
      <p:sp>
        <p:nvSpPr>
          <p:cNvPr id="30723" name="Rectangle 8">
            <a:extLst>
              <a:ext uri="{FF2B5EF4-FFF2-40B4-BE49-F238E27FC236}">
                <a16:creationId xmlns:a16="http://schemas.microsoft.com/office/drawing/2014/main" id="{7B430F78-3ABA-7B40-8891-DB82D3CE3E8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fld id="{D9044608-B94F-2748-B4F4-4E6C2AE29311}" type="slidenum">
              <a:rPr lang="it-IT" altLang="it-IT" smtClean="0">
                <a:cs typeface="Segoe UI" pitchFamily="34" charset="0"/>
              </a:rPr>
              <a:pPr>
                <a:spcBef>
                  <a:spcPct val="0"/>
                </a:spcBef>
                <a:buClrTx/>
                <a:buFontTx/>
                <a:buNone/>
              </a:pPr>
              <a:t>2</a:t>
            </a:fld>
            <a:endParaRPr lang="it-IT" altLang="it-IT">
              <a:cs typeface="Segoe UI" pitchFamily="34" charset="0"/>
            </a:endParaRPr>
          </a:p>
        </p:txBody>
      </p:sp>
      <p:sp>
        <p:nvSpPr>
          <p:cNvPr id="30724" name="Text Box 1">
            <a:extLst>
              <a:ext uri="{FF2B5EF4-FFF2-40B4-BE49-F238E27FC236}">
                <a16:creationId xmlns:a16="http://schemas.microsoft.com/office/drawing/2014/main" id="{A461317A-DEB2-8749-A2BC-7620DA2A4E69}"/>
              </a:ext>
            </a:extLst>
          </p:cNvPr>
          <p:cNvSpPr txBox="1">
            <a:spLocks noChangeArrowheads="1"/>
          </p:cNvSpPr>
          <p:nvPr/>
        </p:nvSpPr>
        <p:spPr bwMode="auto">
          <a:xfrm>
            <a:off x="0" y="9431338"/>
            <a:ext cx="294322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59" tIns="46081" rIns="92159" bIns="46081" anchor="b"/>
          <a:lstStyle>
            <a:lvl1pPr marL="215900" indent="-214313">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9pPr>
          </a:lstStyle>
          <a:p>
            <a:pPr eaLnBrk="1" hangingPunct="1">
              <a:spcBef>
                <a:spcPct val="0"/>
              </a:spcBef>
              <a:buClrTx/>
              <a:buSzPct val="45000"/>
              <a:buFontTx/>
              <a:buNone/>
            </a:pPr>
            <a:r>
              <a:rPr lang="it-IT" altLang="it-IT"/>
              <a:t>A cura degli Avv.ti R.M.Morresi e A.Versaci - Euroconference</a:t>
            </a:r>
          </a:p>
        </p:txBody>
      </p:sp>
      <p:sp>
        <p:nvSpPr>
          <p:cNvPr id="30725" name="Text Box 2">
            <a:extLst>
              <a:ext uri="{FF2B5EF4-FFF2-40B4-BE49-F238E27FC236}">
                <a16:creationId xmlns:a16="http://schemas.microsoft.com/office/drawing/2014/main" id="{990BA6CC-66E2-7949-829C-CB6A40FB93EF}"/>
              </a:ext>
            </a:extLst>
          </p:cNvPr>
          <p:cNvSpPr txBox="1">
            <a:spLocks noChangeArrowheads="1"/>
          </p:cNvSpPr>
          <p:nvPr/>
        </p:nvSpPr>
        <p:spPr bwMode="auto">
          <a:xfrm>
            <a:off x="3854450" y="9431338"/>
            <a:ext cx="294322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59" tIns="46081" rIns="92159" bIns="46081" anchor="b"/>
          <a:lstStyle>
            <a:lvl1pPr marL="215900" indent="-214313">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9pPr>
          </a:lstStyle>
          <a:p>
            <a:pPr algn="r" eaLnBrk="1" hangingPunct="1">
              <a:spcBef>
                <a:spcPct val="0"/>
              </a:spcBef>
              <a:buClrTx/>
              <a:buSzPct val="45000"/>
              <a:buFontTx/>
              <a:buNone/>
            </a:pPr>
            <a:fld id="{755C04C5-205C-724C-8F66-911D5B1B9718}" type="slidenum">
              <a:rPr lang="it-IT" altLang="it-IT"/>
              <a:pPr algn="r" eaLnBrk="1" hangingPunct="1">
                <a:spcBef>
                  <a:spcPct val="0"/>
                </a:spcBef>
                <a:buClrTx/>
                <a:buSzPct val="45000"/>
                <a:buFontTx/>
                <a:buNone/>
              </a:pPr>
              <a:t>2</a:t>
            </a:fld>
            <a:endParaRPr lang="it-IT" altLang="it-IT"/>
          </a:p>
        </p:txBody>
      </p:sp>
      <p:sp>
        <p:nvSpPr>
          <p:cNvPr id="30726" name="Text Box 3">
            <a:extLst>
              <a:ext uri="{FF2B5EF4-FFF2-40B4-BE49-F238E27FC236}">
                <a16:creationId xmlns:a16="http://schemas.microsoft.com/office/drawing/2014/main" id="{1FEA324F-A66B-3745-889B-B8575CC8A940}"/>
              </a:ext>
            </a:extLst>
          </p:cNvPr>
          <p:cNvSpPr txBox="1">
            <a:spLocks noChangeArrowheads="1"/>
          </p:cNvSpP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9pPr>
          </a:lstStyle>
          <a:p>
            <a:pPr eaLnBrk="1" hangingPunct="1">
              <a:spcBef>
                <a:spcPct val="0"/>
              </a:spcBef>
              <a:buClrTx/>
              <a:buFontTx/>
              <a:buNone/>
            </a:pPr>
            <a:r>
              <a:rPr lang="it-IT" altLang="it-IT">
                <a:latin typeface="Arial" panose="020B0604020202020204" pitchFamily="34" charset="0"/>
              </a:rPr>
              <a:t>a cura di avv. Renzo Maria Morresi e Versaci Antonella - Master Breve Euroconference ed. 2012-2013</a:t>
            </a:r>
          </a:p>
        </p:txBody>
      </p:sp>
      <p:sp>
        <p:nvSpPr>
          <p:cNvPr id="30727" name="Text Box 4">
            <a:extLst>
              <a:ext uri="{FF2B5EF4-FFF2-40B4-BE49-F238E27FC236}">
                <a16:creationId xmlns:a16="http://schemas.microsoft.com/office/drawing/2014/main" id="{EA70C7D7-50E4-3848-8E06-1DDA8C41DD42}"/>
              </a:ext>
            </a:extLst>
          </p:cNvPr>
          <p:cNvSpPr txBox="1">
            <a:spLocks noChangeArrowheads="1"/>
          </p:cNvSpPr>
          <p:nvPr/>
        </p:nvSpPr>
        <p:spPr bwMode="auto">
          <a:xfrm>
            <a:off x="3852863" y="9431338"/>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3FA98F19-1ABA-B045-B9DD-43752F8B3C8D}" type="slidenum">
              <a:rPr lang="it-IT" altLang="it-IT">
                <a:latin typeface="Arial" panose="020B0604020202020204" pitchFamily="34" charset="0"/>
              </a:rPr>
              <a:pPr algn="r" eaLnBrk="1" hangingPunct="1">
                <a:spcBef>
                  <a:spcPct val="0"/>
                </a:spcBef>
                <a:buClrTx/>
                <a:buFontTx/>
                <a:buNone/>
              </a:pPr>
              <a:t>2</a:t>
            </a:fld>
            <a:endParaRPr lang="it-IT" altLang="it-IT">
              <a:latin typeface="Arial" panose="020B0604020202020204" pitchFamily="34" charset="0"/>
            </a:endParaRPr>
          </a:p>
        </p:txBody>
      </p:sp>
      <p:sp>
        <p:nvSpPr>
          <p:cNvPr id="30728" name="Rectangle 5">
            <a:extLst>
              <a:ext uri="{FF2B5EF4-FFF2-40B4-BE49-F238E27FC236}">
                <a16:creationId xmlns:a16="http://schemas.microsoft.com/office/drawing/2014/main" id="{7600EC59-2968-4246-A1C8-AC701D827FA4}"/>
              </a:ext>
            </a:extLst>
          </p:cNvPr>
          <p:cNvSpPr>
            <a:spLocks noGrp="1" noRot="1" noChangeAspect="1" noChangeArrowheads="1" noTextEdit="1"/>
          </p:cNvSpPr>
          <p:nvPr>
            <p:ph type="sldImg"/>
          </p:nvPr>
        </p:nvSpPr>
        <p:spPr>
          <a:xfrm>
            <a:off x="93663" y="744538"/>
            <a:ext cx="6615112"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9" name="Text Box 6">
            <a:extLst>
              <a:ext uri="{FF2B5EF4-FFF2-40B4-BE49-F238E27FC236}">
                <a16:creationId xmlns:a16="http://schemas.microsoft.com/office/drawing/2014/main" id="{2F17FBE8-D307-1148-AD26-F489078DC243}"/>
              </a:ext>
            </a:extLst>
          </p:cNvPr>
          <p:cNvSpPr txBox="1">
            <a:spLocks noChangeArrowheads="1"/>
          </p:cNvSpPr>
          <p:nvPr/>
        </p:nvSpPr>
        <p:spPr bwMode="auto">
          <a:xfrm>
            <a:off x="679450" y="4714875"/>
            <a:ext cx="5441950" cy="4470400"/>
          </a:xfrm>
          <a:prstGeom prst="rect">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Tree>
    <p:extLst>
      <p:ext uri="{BB962C8B-B14F-4D97-AF65-F5344CB8AC3E}">
        <p14:creationId xmlns:p14="http://schemas.microsoft.com/office/powerpoint/2010/main" val="113533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D61AC179-C451-0148-B5CF-EE64E30AD234}"/>
              </a:ext>
            </a:extLst>
          </p:cNvPr>
          <p:cNvSpPr>
            <a:spLocks noGrp="1" noChangeArrowheads="1"/>
          </p:cNvSpPr>
          <p:nvPr>
            <p:ph type="ftr"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9pPr>
          </a:lstStyle>
          <a:p>
            <a:pPr marL="0" indent="0">
              <a:spcBef>
                <a:spcPct val="0"/>
              </a:spcBef>
              <a:buClrTx/>
              <a:buFontTx/>
              <a:buNone/>
            </a:pPr>
            <a:r>
              <a:rPr lang="it-IT" altLang="it-IT">
                <a:latin typeface="Arial" panose="020B0604020202020204" pitchFamily="34" charset="0"/>
                <a:ea typeface="Microsoft YaHei" panose="020B0503020204020204" pitchFamily="34" charset="-122"/>
                <a:cs typeface="Segoe UI" pitchFamily="34" charset="0"/>
              </a:rPr>
              <a:t>A cura di Studio legale Morresi </a:t>
            </a:r>
          </a:p>
        </p:txBody>
      </p:sp>
      <p:sp>
        <p:nvSpPr>
          <p:cNvPr id="32771" name="Rectangle 7">
            <a:extLst>
              <a:ext uri="{FF2B5EF4-FFF2-40B4-BE49-F238E27FC236}">
                <a16:creationId xmlns:a16="http://schemas.microsoft.com/office/drawing/2014/main" id="{5748FF71-A242-DD4B-AF85-D84A2FA243A6}"/>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9pPr>
          </a:lstStyle>
          <a:p>
            <a:pPr marL="0" indent="0">
              <a:spcBef>
                <a:spcPct val="0"/>
              </a:spcBef>
              <a:buClrTx/>
              <a:buFontTx/>
              <a:buNone/>
            </a:pPr>
            <a:fld id="{69E9A180-F48D-DF45-98DF-58F4E767122A}" type="slidenum">
              <a:rPr lang="it-IT" altLang="it-IT" smtClean="0">
                <a:latin typeface="Arial" panose="020B0604020202020204" pitchFamily="34" charset="0"/>
              </a:rPr>
              <a:pPr marL="0" indent="0">
                <a:spcBef>
                  <a:spcPct val="0"/>
                </a:spcBef>
                <a:buClrTx/>
                <a:buFontTx/>
                <a:buNone/>
              </a:pPr>
              <a:t>3</a:t>
            </a:fld>
            <a:endParaRPr lang="it-IT" altLang="it-IT">
              <a:latin typeface="Arial" panose="020B0604020202020204" pitchFamily="34" charset="0"/>
            </a:endParaRPr>
          </a:p>
        </p:txBody>
      </p:sp>
      <p:sp>
        <p:nvSpPr>
          <p:cNvPr id="32772" name="Text Box 1">
            <a:extLst>
              <a:ext uri="{FF2B5EF4-FFF2-40B4-BE49-F238E27FC236}">
                <a16:creationId xmlns:a16="http://schemas.microsoft.com/office/drawing/2014/main" id="{CCD944B3-F1E8-364C-B458-20530D484B8A}"/>
              </a:ext>
            </a:extLst>
          </p:cNvPr>
          <p:cNvSpPr>
            <a:spLocks noGrp="1" noRot="1" noChangeAspect="1" noChangeArrowheads="1" noTextEdit="1"/>
          </p:cNvSpPr>
          <p:nvPr>
            <p:ph type="sldImg"/>
          </p:nvPr>
        </p:nvSpPr>
        <p:spPr>
          <a:xfrm>
            <a:off x="92075" y="744538"/>
            <a:ext cx="6615113"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3" name="Text Box 2">
            <a:extLst>
              <a:ext uri="{FF2B5EF4-FFF2-40B4-BE49-F238E27FC236}">
                <a16:creationId xmlns:a16="http://schemas.microsoft.com/office/drawing/2014/main" id="{384FC9D8-3D6F-3846-81DC-0F309CB7AA20}"/>
              </a:ext>
            </a:extLst>
          </p:cNvPr>
          <p:cNvSpPr>
            <a:spLocks noGrp="1" noChangeArrowheads="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209954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D61AC179-C451-0148-B5CF-EE64E30AD234}"/>
              </a:ext>
            </a:extLst>
          </p:cNvPr>
          <p:cNvSpPr>
            <a:spLocks noGrp="1" noChangeArrowheads="1"/>
          </p:cNvSpPr>
          <p:nvPr>
            <p:ph type="ftr"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9pPr>
          </a:lstStyle>
          <a:p>
            <a:pPr marL="0" indent="0">
              <a:spcBef>
                <a:spcPct val="0"/>
              </a:spcBef>
              <a:buClrTx/>
              <a:buFontTx/>
              <a:buNone/>
            </a:pPr>
            <a:r>
              <a:rPr lang="it-IT" altLang="it-IT">
                <a:latin typeface="Arial" panose="020B0604020202020204" pitchFamily="34" charset="0"/>
                <a:ea typeface="Microsoft YaHei" panose="020B0503020204020204" pitchFamily="34" charset="-122"/>
                <a:cs typeface="Segoe UI" pitchFamily="34" charset="0"/>
              </a:rPr>
              <a:t>A cura di Studio legale Morresi </a:t>
            </a:r>
          </a:p>
        </p:txBody>
      </p:sp>
      <p:sp>
        <p:nvSpPr>
          <p:cNvPr id="32771" name="Rectangle 7">
            <a:extLst>
              <a:ext uri="{FF2B5EF4-FFF2-40B4-BE49-F238E27FC236}">
                <a16:creationId xmlns:a16="http://schemas.microsoft.com/office/drawing/2014/main" id="{5748FF71-A242-DD4B-AF85-D84A2FA243A6}"/>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defRPr>
            </a:lvl9pPr>
          </a:lstStyle>
          <a:p>
            <a:pPr marL="0" indent="0">
              <a:spcBef>
                <a:spcPct val="0"/>
              </a:spcBef>
              <a:buClrTx/>
              <a:buFontTx/>
              <a:buNone/>
            </a:pPr>
            <a:fld id="{69E9A180-F48D-DF45-98DF-58F4E767122A}" type="slidenum">
              <a:rPr lang="it-IT" altLang="it-IT" smtClean="0">
                <a:latin typeface="Arial" panose="020B0604020202020204" pitchFamily="34" charset="0"/>
              </a:rPr>
              <a:pPr marL="0" indent="0">
                <a:spcBef>
                  <a:spcPct val="0"/>
                </a:spcBef>
                <a:buClrTx/>
                <a:buFontTx/>
                <a:buNone/>
              </a:pPr>
              <a:t>4</a:t>
            </a:fld>
            <a:endParaRPr lang="it-IT" altLang="it-IT">
              <a:latin typeface="Arial" panose="020B0604020202020204" pitchFamily="34" charset="0"/>
            </a:endParaRPr>
          </a:p>
        </p:txBody>
      </p:sp>
      <p:sp>
        <p:nvSpPr>
          <p:cNvPr id="32772" name="Text Box 1">
            <a:extLst>
              <a:ext uri="{FF2B5EF4-FFF2-40B4-BE49-F238E27FC236}">
                <a16:creationId xmlns:a16="http://schemas.microsoft.com/office/drawing/2014/main" id="{CCD944B3-F1E8-364C-B458-20530D484B8A}"/>
              </a:ext>
            </a:extLst>
          </p:cNvPr>
          <p:cNvSpPr>
            <a:spLocks noGrp="1" noRot="1" noChangeAspect="1" noChangeArrowheads="1" noTextEdit="1"/>
          </p:cNvSpPr>
          <p:nvPr>
            <p:ph type="sldImg"/>
          </p:nvPr>
        </p:nvSpPr>
        <p:spPr>
          <a:xfrm>
            <a:off x="92075" y="744538"/>
            <a:ext cx="6615113"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3" name="Text Box 2">
            <a:extLst>
              <a:ext uri="{FF2B5EF4-FFF2-40B4-BE49-F238E27FC236}">
                <a16:creationId xmlns:a16="http://schemas.microsoft.com/office/drawing/2014/main" id="{384FC9D8-3D6F-3846-81DC-0F309CB7AA20}"/>
              </a:ext>
            </a:extLst>
          </p:cNvPr>
          <p:cNvSpPr>
            <a:spLocks noGrp="1" noChangeArrowheads="1"/>
          </p:cNvSpPr>
          <p:nvPr>
            <p:ph type="body" idx="1"/>
          </p:nvPr>
        </p:nvSpPr>
        <p:spPr>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3956407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egnaposto immagine diapositiva 1">
            <a:extLst>
              <a:ext uri="{FF2B5EF4-FFF2-40B4-BE49-F238E27FC236}">
                <a16:creationId xmlns:a16="http://schemas.microsoft.com/office/drawing/2014/main" id="{6538A998-A6C7-C44E-956D-6BE238D0FDD5}"/>
              </a:ext>
            </a:extLst>
          </p:cNvPr>
          <p:cNvSpPr>
            <a:spLocks noGrp="1" noRot="1" noChangeAspect="1" noChangeArrowheads="1" noTextEdit="1"/>
          </p:cNvSpPr>
          <p:nvPr>
            <p:ph type="sldImg"/>
          </p:nvPr>
        </p:nvSpPr>
        <p:spPr>
          <a:ln/>
        </p:spPr>
      </p:sp>
      <p:sp>
        <p:nvSpPr>
          <p:cNvPr id="79874" name="Segnaposto note 2">
            <a:extLst>
              <a:ext uri="{FF2B5EF4-FFF2-40B4-BE49-F238E27FC236}">
                <a16:creationId xmlns:a16="http://schemas.microsoft.com/office/drawing/2014/main" id="{C58F2702-C8C7-484C-B853-365661A2644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
        <p:nvSpPr>
          <p:cNvPr id="79875" name="Segnaposto piè di pagina 3">
            <a:extLst>
              <a:ext uri="{FF2B5EF4-FFF2-40B4-BE49-F238E27FC236}">
                <a16:creationId xmlns:a16="http://schemas.microsoft.com/office/drawing/2014/main" id="{E8E24457-5F40-4645-BE88-AFBB3D644190}"/>
              </a:ext>
            </a:extLst>
          </p:cNvPr>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it-IT" altLang="it-IT"/>
              <a:t>©  Studio legale Morresi - A. Versaci - Tutti i diritti sono riservati@ Studio legale Morresi, tutti i diritti riservati</a:t>
            </a:r>
          </a:p>
        </p:txBody>
      </p:sp>
      <p:sp>
        <p:nvSpPr>
          <p:cNvPr id="79876" name="Segnaposto numero diapositiva 4">
            <a:extLst>
              <a:ext uri="{FF2B5EF4-FFF2-40B4-BE49-F238E27FC236}">
                <a16:creationId xmlns:a16="http://schemas.microsoft.com/office/drawing/2014/main" id="{9D8CCFA8-A4B7-0F42-A635-ABF722027D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DE4F473-2A6C-E647-A4E1-AB180B0838FD}" type="slidenum">
              <a:rPr lang="it-IT" altLang="it-IT"/>
              <a:pPr>
                <a:spcBef>
                  <a:spcPct val="0"/>
                </a:spcBef>
              </a:pPr>
              <a:t>43</a:t>
            </a:fld>
            <a:endParaRPr lang="it-IT" altLang="it-IT"/>
          </a:p>
        </p:txBody>
      </p:sp>
    </p:spTree>
    <p:extLst>
      <p:ext uri="{BB962C8B-B14F-4D97-AF65-F5344CB8AC3E}">
        <p14:creationId xmlns:p14="http://schemas.microsoft.com/office/powerpoint/2010/main" val="373710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6">
            <a:extLst>
              <a:ext uri="{FF2B5EF4-FFF2-40B4-BE49-F238E27FC236}">
                <a16:creationId xmlns:a16="http://schemas.microsoft.com/office/drawing/2014/main" id="{475EF302-49C0-7A41-985E-AAF6FA7E7F38}"/>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it-IT" altLang="it-IT"/>
              <a:t>©  Studio legale Morresi - A. Versaci - Tutti i diritti sono riservati@ Studio legale Morresi, tutti i diritti riservati</a:t>
            </a:r>
          </a:p>
        </p:txBody>
      </p:sp>
      <p:sp>
        <p:nvSpPr>
          <p:cNvPr id="95234" name="Rectangle 2">
            <a:extLst>
              <a:ext uri="{FF2B5EF4-FFF2-40B4-BE49-F238E27FC236}">
                <a16:creationId xmlns:a16="http://schemas.microsoft.com/office/drawing/2014/main" id="{A810CDD5-9597-0447-AE5F-D923F97FDAEC}"/>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33FC364A-8A8B-C047-9CD1-DCA9FD1843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p>
        </p:txBody>
      </p:sp>
    </p:spTree>
    <p:extLst>
      <p:ext uri="{BB962C8B-B14F-4D97-AF65-F5344CB8AC3E}">
        <p14:creationId xmlns:p14="http://schemas.microsoft.com/office/powerpoint/2010/main" val="4177162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a:extLst>
              <a:ext uri="{FF2B5EF4-FFF2-40B4-BE49-F238E27FC236}">
                <a16:creationId xmlns:a16="http://schemas.microsoft.com/office/drawing/2014/main" id="{269D9B72-8936-9349-AF49-79CA7C535CF8}"/>
              </a:ext>
            </a:extLst>
          </p:cNvPr>
          <p:cNvSpPr txBox="1">
            <a:spLocks noGrp="1"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0" tIns="46095" rIns="92190" bIns="46095" anchor="b"/>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r>
              <a:rPr lang="it-IT" altLang="it-IT"/>
              <a:t>@ Studio legale Morresi, tutti i diritti riservati</a:t>
            </a:r>
          </a:p>
        </p:txBody>
      </p:sp>
      <p:sp>
        <p:nvSpPr>
          <p:cNvPr id="38914" name="Rectangle 7">
            <a:extLst>
              <a:ext uri="{FF2B5EF4-FFF2-40B4-BE49-F238E27FC236}">
                <a16:creationId xmlns:a16="http://schemas.microsoft.com/office/drawing/2014/main" id="{990688A8-5554-E648-B845-D540FB2294DB}"/>
              </a:ext>
            </a:extLst>
          </p:cNvPr>
          <p:cNvSpPr txBox="1">
            <a:spLocks noGrp="1" noChangeArrowheads="1"/>
          </p:cNvSpPr>
          <p:nvPr/>
        </p:nvSpPr>
        <p:spPr bwMode="auto">
          <a:xfrm>
            <a:off x="3851275"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0" tIns="46095" rIns="92190" bIns="46095" anchor="b"/>
          <a:lstStyle>
            <a:lvl1pPr defTabSz="922338">
              <a:spcBef>
                <a:spcPct val="30000"/>
              </a:spcBef>
              <a:defRPr sz="1200">
                <a:solidFill>
                  <a:schemeClr val="tx1"/>
                </a:solidFill>
                <a:latin typeface="Times New Roman" panose="02020603050405020304" pitchFamily="18" charset="0"/>
              </a:defRPr>
            </a:lvl1pPr>
            <a:lvl2pPr marL="742950" indent="-285750" defTabSz="922338">
              <a:spcBef>
                <a:spcPct val="30000"/>
              </a:spcBef>
              <a:defRPr sz="1200">
                <a:solidFill>
                  <a:schemeClr val="tx1"/>
                </a:solidFill>
                <a:latin typeface="Times New Roman" panose="02020603050405020304" pitchFamily="18" charset="0"/>
              </a:defRPr>
            </a:lvl2pPr>
            <a:lvl3pPr marL="1143000" indent="-228600" defTabSz="922338">
              <a:spcBef>
                <a:spcPct val="30000"/>
              </a:spcBef>
              <a:defRPr sz="1200">
                <a:solidFill>
                  <a:schemeClr val="tx1"/>
                </a:solidFill>
                <a:latin typeface="Times New Roman" panose="02020603050405020304" pitchFamily="18" charset="0"/>
              </a:defRPr>
            </a:lvl3pPr>
            <a:lvl4pPr marL="1600200" indent="-228600" defTabSz="922338">
              <a:spcBef>
                <a:spcPct val="30000"/>
              </a:spcBef>
              <a:defRPr sz="1200">
                <a:solidFill>
                  <a:schemeClr val="tx1"/>
                </a:solidFill>
                <a:latin typeface="Times New Roman" panose="02020603050405020304" pitchFamily="18" charset="0"/>
              </a:defRPr>
            </a:lvl4pPr>
            <a:lvl5pPr marL="2057400" indent="-228600" defTabSz="922338">
              <a:spcBef>
                <a:spcPct val="30000"/>
              </a:spcBef>
              <a:defRPr sz="1200">
                <a:solidFill>
                  <a:schemeClr val="tx1"/>
                </a:solidFill>
                <a:latin typeface="Times New Roman" panose="02020603050405020304" pitchFamily="18" charset="0"/>
              </a:defRPr>
            </a:lvl5pPr>
            <a:lvl6pPr marL="2514600" indent="-228600" defTabSz="9223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23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23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2338"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693850B0-A596-234E-962E-D7651AAE7B1F}" type="slidenum">
              <a:rPr lang="it-IT" altLang="it-IT"/>
              <a:pPr algn="r" eaLnBrk="1" hangingPunct="1">
                <a:spcBef>
                  <a:spcPct val="0"/>
                </a:spcBef>
              </a:pPr>
              <a:t>78</a:t>
            </a:fld>
            <a:endParaRPr lang="it-IT" altLang="it-IT"/>
          </a:p>
        </p:txBody>
      </p:sp>
      <p:sp>
        <p:nvSpPr>
          <p:cNvPr id="38915" name="Rectangle 2">
            <a:extLst>
              <a:ext uri="{FF2B5EF4-FFF2-40B4-BE49-F238E27FC236}">
                <a16:creationId xmlns:a16="http://schemas.microsoft.com/office/drawing/2014/main" id="{38E8A027-C9F9-A24A-A407-C70C01F31B6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60CDCA5D-CD1A-F045-B03A-5885AD5D41D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70964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098" name="Rectangle 7">
            <a:extLst>
              <a:ext uri="{FF2B5EF4-FFF2-40B4-BE49-F238E27FC236}">
                <a16:creationId xmlns:a16="http://schemas.microsoft.com/office/drawing/2014/main" id="{634819EC-3185-D543-9D15-6C8B0AC44050}"/>
              </a:ext>
            </a:extLst>
          </p:cNvPr>
          <p:cNvSpPr>
            <a:spLocks noGrp="1" noChangeArrowheads="1"/>
          </p:cNvSpPr>
          <p:nvPr>
            <p:ph type="ftr"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r>
              <a:rPr lang="it-IT" altLang="it-IT">
                <a:ea typeface="Microsoft YaHei" panose="020B0503020204020204" pitchFamily="34" charset="-122"/>
                <a:cs typeface="Segoe UI" pitchFamily="34" charset="0"/>
              </a:rPr>
              <a:t>A cura degli Avv.ti R.M.Morresi e A.Versaci - Euroconference</a:t>
            </a:r>
          </a:p>
        </p:txBody>
      </p:sp>
      <p:sp>
        <p:nvSpPr>
          <p:cNvPr id="260099" name="Rectangle 8">
            <a:extLst>
              <a:ext uri="{FF2B5EF4-FFF2-40B4-BE49-F238E27FC236}">
                <a16:creationId xmlns:a16="http://schemas.microsoft.com/office/drawing/2014/main" id="{662F67A4-FD5F-AD4A-9836-3A85F97C1EDD}"/>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4313" indent="-212725">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4313" algn="l"/>
                <a:tab pos="660400" algn="l"/>
                <a:tab pos="1108075" algn="l"/>
                <a:tab pos="1555750" algn="l"/>
                <a:tab pos="2003425" algn="l"/>
                <a:tab pos="2451100" algn="l"/>
                <a:tab pos="2898775" algn="l"/>
                <a:tab pos="3346450" algn="l"/>
                <a:tab pos="3794125" algn="l"/>
                <a:tab pos="4241800" algn="l"/>
                <a:tab pos="4689475" algn="l"/>
                <a:tab pos="5137150" algn="l"/>
                <a:tab pos="5584825" algn="l"/>
                <a:tab pos="6032500" algn="l"/>
                <a:tab pos="6480175" algn="l"/>
                <a:tab pos="6927850" algn="l"/>
                <a:tab pos="7375525" algn="l"/>
                <a:tab pos="7823200" algn="l"/>
                <a:tab pos="8270875" algn="l"/>
                <a:tab pos="8718550" algn="l"/>
                <a:tab pos="9166225" algn="l"/>
              </a:tabLst>
              <a:defRPr sz="1200">
                <a:solidFill>
                  <a:srgbClr val="000000"/>
                </a:solidFill>
                <a:latin typeface="Times New Roman" panose="02020603050405020304" pitchFamily="18" charset="0"/>
              </a:defRPr>
            </a:lvl9pPr>
          </a:lstStyle>
          <a:p>
            <a:pPr>
              <a:spcBef>
                <a:spcPct val="0"/>
              </a:spcBef>
              <a:buClrTx/>
              <a:buFontTx/>
              <a:buNone/>
            </a:pPr>
            <a:fld id="{48EABDAE-25E8-8043-9F90-0BE9E949E533}" type="slidenum">
              <a:rPr lang="it-IT" altLang="it-IT" smtClean="0">
                <a:cs typeface="Segoe UI" pitchFamily="34" charset="0"/>
              </a:rPr>
              <a:pPr>
                <a:spcBef>
                  <a:spcPct val="0"/>
                </a:spcBef>
                <a:buClrTx/>
                <a:buFontTx/>
                <a:buNone/>
              </a:pPr>
              <a:t>86</a:t>
            </a:fld>
            <a:endParaRPr lang="it-IT" altLang="it-IT">
              <a:cs typeface="Segoe UI" pitchFamily="34" charset="0"/>
            </a:endParaRPr>
          </a:p>
        </p:txBody>
      </p:sp>
      <p:sp>
        <p:nvSpPr>
          <p:cNvPr id="260100" name="Text Box 1">
            <a:extLst>
              <a:ext uri="{FF2B5EF4-FFF2-40B4-BE49-F238E27FC236}">
                <a16:creationId xmlns:a16="http://schemas.microsoft.com/office/drawing/2014/main" id="{0FE6E600-EDEF-FD48-A6A9-F72318F3544C}"/>
              </a:ext>
            </a:extLst>
          </p:cNvPr>
          <p:cNvSpPr txBox="1">
            <a:spLocks noChangeArrowheads="1"/>
          </p:cNvSpPr>
          <p:nvPr/>
        </p:nvSpPr>
        <p:spPr bwMode="auto">
          <a:xfrm>
            <a:off x="3854450" y="9431338"/>
            <a:ext cx="294322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59" tIns="46081" rIns="92159" bIns="46081" anchor="b"/>
          <a:lstStyle>
            <a:lvl1pPr marL="215900" indent="-214313">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215900" algn="l"/>
                <a:tab pos="661988" algn="l"/>
                <a:tab pos="1109663" algn="l"/>
                <a:tab pos="1557338" algn="l"/>
                <a:tab pos="2005013" algn="l"/>
                <a:tab pos="2452688" algn="l"/>
                <a:tab pos="2900363" algn="l"/>
                <a:tab pos="3348038" algn="l"/>
                <a:tab pos="3795713" algn="l"/>
                <a:tab pos="4243388" algn="l"/>
                <a:tab pos="4691063" algn="l"/>
                <a:tab pos="5138738" algn="l"/>
                <a:tab pos="5586413" algn="l"/>
                <a:tab pos="6034088" algn="l"/>
                <a:tab pos="6481763" algn="l"/>
                <a:tab pos="6929438" algn="l"/>
                <a:tab pos="7377113" algn="l"/>
                <a:tab pos="7824788" algn="l"/>
                <a:tab pos="8272463" algn="l"/>
                <a:tab pos="8720138" algn="l"/>
                <a:tab pos="9167813" algn="l"/>
              </a:tabLst>
              <a:defRPr sz="1200">
                <a:solidFill>
                  <a:srgbClr val="000000"/>
                </a:solidFill>
                <a:latin typeface="Times New Roman" panose="02020603050405020304" pitchFamily="18" charset="0"/>
              </a:defRPr>
            </a:lvl9pPr>
          </a:lstStyle>
          <a:p>
            <a:pPr algn="r" eaLnBrk="1" hangingPunct="1">
              <a:spcBef>
                <a:spcPct val="0"/>
              </a:spcBef>
              <a:buClrTx/>
              <a:buSzPct val="45000"/>
              <a:buFontTx/>
              <a:buNone/>
            </a:pPr>
            <a:fld id="{D1F7DB14-BF83-B845-86AB-8681FA19F33B}" type="slidenum">
              <a:rPr lang="it-IT" altLang="it-IT">
                <a:cs typeface="Segoe UI" pitchFamily="34" charset="0"/>
              </a:rPr>
              <a:pPr algn="r" eaLnBrk="1" hangingPunct="1">
                <a:spcBef>
                  <a:spcPct val="0"/>
                </a:spcBef>
                <a:buClrTx/>
                <a:buSzPct val="45000"/>
                <a:buFontTx/>
                <a:buNone/>
              </a:pPr>
              <a:t>86</a:t>
            </a:fld>
            <a:endParaRPr lang="it-IT" altLang="it-IT">
              <a:cs typeface="Segoe UI" pitchFamily="34" charset="0"/>
            </a:endParaRPr>
          </a:p>
        </p:txBody>
      </p:sp>
      <p:sp>
        <p:nvSpPr>
          <p:cNvPr id="260101" name="Text Box 2">
            <a:extLst>
              <a:ext uri="{FF2B5EF4-FFF2-40B4-BE49-F238E27FC236}">
                <a16:creationId xmlns:a16="http://schemas.microsoft.com/office/drawing/2014/main" id="{971F6DC3-B11C-1E48-A0D1-1DDA8849953E}"/>
              </a:ext>
            </a:extLst>
          </p:cNvPr>
          <p:cNvSpPr txBox="1">
            <a:spLocks noChangeArrowheads="1"/>
          </p:cNvSpPr>
          <p:nvPr/>
        </p:nvSpPr>
        <p:spPr bwMode="auto">
          <a:xfrm>
            <a:off x="3849688" y="9431338"/>
            <a:ext cx="2928937"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9pPr>
          </a:lstStyle>
          <a:p>
            <a:pPr algn="r" eaLnBrk="1" hangingPunct="1">
              <a:lnSpc>
                <a:spcPct val="95000"/>
              </a:lnSpc>
              <a:spcBef>
                <a:spcPct val="0"/>
              </a:spcBef>
              <a:buClrTx/>
              <a:buFontTx/>
              <a:buNone/>
            </a:pPr>
            <a:fld id="{C0A3093F-69BE-A641-B691-65C5D161073F}" type="slidenum">
              <a:rPr lang="it-IT" altLang="it-IT" sz="1300">
                <a:cs typeface="Segoe UI" pitchFamily="34" charset="0"/>
              </a:rPr>
              <a:pPr algn="r" eaLnBrk="1" hangingPunct="1">
                <a:lnSpc>
                  <a:spcPct val="95000"/>
                </a:lnSpc>
                <a:spcBef>
                  <a:spcPct val="0"/>
                </a:spcBef>
                <a:buClrTx/>
                <a:buFontTx/>
                <a:buNone/>
              </a:pPr>
              <a:t>86</a:t>
            </a:fld>
            <a:endParaRPr lang="it-IT" altLang="it-IT" sz="1300">
              <a:cs typeface="Segoe UI" pitchFamily="34" charset="0"/>
            </a:endParaRPr>
          </a:p>
        </p:txBody>
      </p:sp>
      <p:sp>
        <p:nvSpPr>
          <p:cNvPr id="260102" name="Text Box 3">
            <a:extLst>
              <a:ext uri="{FF2B5EF4-FFF2-40B4-BE49-F238E27FC236}">
                <a16:creationId xmlns:a16="http://schemas.microsoft.com/office/drawing/2014/main" id="{7B766EA3-E27C-4249-B5F5-60F1E905A016}"/>
              </a:ext>
            </a:extLst>
          </p:cNvPr>
          <p:cNvSpPr txBox="1">
            <a:spLocks noChangeArrowheads="1"/>
          </p:cNvSpPr>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440" tIns="42839" rIns="82440" bIns="42839" anchor="b"/>
          <a:lstStyle>
            <a:lvl1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1200">
                <a:solidFill>
                  <a:srgbClr val="000000"/>
                </a:solidFill>
                <a:latin typeface="Times New Roman" panose="02020603050405020304" pitchFamily="18" charset="0"/>
              </a:defRPr>
            </a:lvl9pPr>
          </a:lstStyle>
          <a:p>
            <a:pPr eaLnBrk="1" hangingPunct="1">
              <a:lnSpc>
                <a:spcPct val="93000"/>
              </a:lnSpc>
              <a:spcBef>
                <a:spcPct val="0"/>
              </a:spcBef>
              <a:buClrTx/>
              <a:buFontTx/>
              <a:buNone/>
            </a:pPr>
            <a:r>
              <a:rPr lang="it-IT" altLang="it-IT" sz="1100">
                <a:latin typeface="Arial" panose="020B0604020202020204" pitchFamily="34" charset="0"/>
              </a:rPr>
              <a:t>A cura degli avv.ti R.M. Morresi e A. Versaci - Master Breve Euroconference ed. 2012-2013</a:t>
            </a:r>
          </a:p>
        </p:txBody>
      </p:sp>
      <p:sp>
        <p:nvSpPr>
          <p:cNvPr id="260103" name="Rectangle 4">
            <a:extLst>
              <a:ext uri="{FF2B5EF4-FFF2-40B4-BE49-F238E27FC236}">
                <a16:creationId xmlns:a16="http://schemas.microsoft.com/office/drawing/2014/main" id="{28D59556-7D08-0744-9942-054A53FB281B}"/>
              </a:ext>
            </a:extLst>
          </p:cNvPr>
          <p:cNvSpPr>
            <a:spLocks noGrp="1" noRot="1" noChangeAspect="1" noChangeArrowheads="1" noTextEdit="1"/>
          </p:cNvSpPr>
          <p:nvPr>
            <p:ph type="sldImg"/>
          </p:nvPr>
        </p:nvSpPr>
        <p:spPr>
          <a:xfrm>
            <a:off x="93663" y="744538"/>
            <a:ext cx="6615112"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0104" name="Text Box 5">
            <a:extLst>
              <a:ext uri="{FF2B5EF4-FFF2-40B4-BE49-F238E27FC236}">
                <a16:creationId xmlns:a16="http://schemas.microsoft.com/office/drawing/2014/main" id="{87F2967A-F31C-AA4A-B7AF-C905E354E848}"/>
              </a:ext>
            </a:extLst>
          </p:cNvPr>
          <p:cNvSpPr txBox="1">
            <a:spLocks noChangeArrowheads="1"/>
          </p:cNvSpPr>
          <p:nvPr/>
        </p:nvSpPr>
        <p:spPr bwMode="auto">
          <a:xfrm>
            <a:off x="679450" y="4714875"/>
            <a:ext cx="5441950" cy="446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Tree>
    <p:extLst>
      <p:ext uri="{BB962C8B-B14F-4D97-AF65-F5344CB8AC3E}">
        <p14:creationId xmlns:p14="http://schemas.microsoft.com/office/powerpoint/2010/main" val="2158243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9E02A3B0-E042-4B45-8865-99B899F1C7F5}" type="datetime1">
              <a:rPr lang="it-IT" smtClean="0"/>
              <a:t>21/05/2020</a:t>
            </a:fld>
            <a:endParaRPr lang="it-IT"/>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it-IT"/>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B481CDB-88EB-0E42-A843-B36DBF3EF050}" type="slidenum">
              <a:rPr lang="it-IT" smtClean="0"/>
              <a:t>‹N›</a:t>
            </a:fld>
            <a:endParaRPr lang="it-IT"/>
          </a:p>
        </p:txBody>
      </p:sp>
    </p:spTree>
    <p:extLst>
      <p:ext uri="{BB962C8B-B14F-4D97-AF65-F5344CB8AC3E}">
        <p14:creationId xmlns:p14="http://schemas.microsoft.com/office/powerpoint/2010/main" val="7135632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1178F7E-1932-E642-BEC1-229E702D5BD8}" type="datetime1">
              <a:rPr lang="it-IT" smtClean="0"/>
              <a:t>21/05/2020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42349202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1178F7E-1932-E642-BEC1-229E702D5BD8}" type="datetime1">
              <a:rPr lang="it-IT" smtClean="0"/>
              <a:t>21/05/2020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325211633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D1178F7E-1932-E642-BEC1-229E702D5BD8}" type="datetime1">
              <a:rPr lang="it-IT" smtClean="0"/>
              <a:t>21/05/2020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424158490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D98B5056-74A9-744F-B72C-FB47050AF79C}" type="datetime1">
              <a:rPr lang="it-IT" smtClean="0"/>
              <a:t>21/05/2020</a:t>
            </a:fld>
            <a:endParaRPr lang="it-IT"/>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it-IT"/>
          </a:p>
        </p:txBody>
      </p:sp>
      <p:sp>
        <p:nvSpPr>
          <p:cNvPr id="6" name="Slide Number Placeholder 5"/>
          <p:cNvSpPr>
            <a:spLocks noGrp="1"/>
          </p:cNvSpPr>
          <p:nvPr>
            <p:ph type="sldNum" sz="quarter" idx="12"/>
          </p:nvPr>
        </p:nvSpPr>
        <p:spPr>
          <a:xfrm>
            <a:off x="8604504" y="5212080"/>
            <a:ext cx="2112264" cy="228600"/>
          </a:xfrm>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9683486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1178F7E-1932-E642-BEC1-229E702D5BD8}" type="datetime1">
              <a:rPr lang="it-IT" smtClean="0"/>
              <a:t>21/05/2020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35408063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D1178F7E-1932-E642-BEC1-229E702D5BD8}" type="datetime1">
              <a:rPr lang="it-IT" smtClean="0"/>
              <a:t>21/05/2020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17347071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0AE4B15-3955-4B44-B76F-8913B9E2584B}" type="datetime1">
              <a:rPr lang="it-IT" smtClean="0"/>
              <a:t>21/05/2020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240632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47DC1-9AFC-0B4F-A5EB-473D35648673}" type="datetime1">
              <a:rPr lang="it-IT" smtClean="0"/>
              <a:t>21/05/2020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B481CDB-88EB-0E42-A843-B36DBF3EF050}" type="slidenum">
              <a:rPr lang="it-IT" smtClean="0"/>
              <a:t>‹N›</a:t>
            </a:fld>
            <a:endParaRPr lang="it-IT"/>
          </a:p>
        </p:txBody>
      </p:sp>
    </p:spTree>
    <p:extLst>
      <p:ext uri="{BB962C8B-B14F-4D97-AF65-F5344CB8AC3E}">
        <p14:creationId xmlns:p14="http://schemas.microsoft.com/office/powerpoint/2010/main" val="324567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D1178F7E-1932-E642-BEC1-229E702D5BD8}" type="datetime1">
              <a:rPr lang="it-IT" smtClean="0"/>
              <a:t>21/05/2020</a:t>
            </a:fld>
            <a:endParaRPr lang="it-IT"/>
          </a:p>
        </p:txBody>
      </p:sp>
      <p:sp>
        <p:nvSpPr>
          <p:cNvPr id="9" name="Footer Placeholder 8"/>
          <p:cNvSpPr>
            <a:spLocks noGrp="1"/>
          </p:cNvSpPr>
          <p:nvPr>
            <p:ph type="ftr" sz="quarter" idx="11"/>
          </p:nvPr>
        </p:nvSpPr>
        <p:spPr/>
        <p:txBody>
          <a:bodyPr/>
          <a:lstStyle>
            <a:lvl1pPr algn="r">
              <a:defRPr/>
            </a:lvl1pPr>
          </a:lstStyle>
          <a:p>
            <a:endParaRPr lang="it-IT"/>
          </a:p>
        </p:txBody>
      </p:sp>
      <p:sp>
        <p:nvSpPr>
          <p:cNvPr id="11" name="Slide Number Placeholder 10"/>
          <p:cNvSpPr>
            <a:spLocks noGrp="1"/>
          </p:cNvSpPr>
          <p:nvPr>
            <p:ph type="sldNum" sz="quarter" idx="12"/>
          </p:nvPr>
        </p:nvSpPr>
        <p:spPr>
          <a:xfrm>
            <a:off x="10396728" y="6227064"/>
            <a:ext cx="1463040" cy="256032"/>
          </a:xfrm>
        </p:spPr>
        <p:txBody>
          <a:bodyPr/>
          <a:lstStyle/>
          <a:p>
            <a:fld id="{5B481CDB-88EB-0E42-A843-B36DBF3EF050}" type="slidenum">
              <a:rPr lang="it-IT" smtClean="0"/>
              <a:t>‹N›</a:t>
            </a:fld>
            <a:endParaRPr lang="it-IT"/>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135036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D1178F7E-1932-E642-BEC1-229E702D5BD8}" type="datetime1">
              <a:rPr lang="it-IT" smtClean="0"/>
              <a:t>21/05/2020</a:t>
            </a:fld>
            <a:endParaRPr lang="it-IT"/>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5B481CDB-88EB-0E42-A843-B36DBF3EF050}" type="slidenum">
              <a:rPr lang="it-IT" smtClean="0"/>
              <a:t>‹N›</a:t>
            </a:fld>
            <a:endParaRPr lang="it-IT"/>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27883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1178F7E-1932-E642-BEC1-229E702D5BD8}" type="datetime1">
              <a:rPr lang="it-IT" smtClean="0"/>
              <a:t>21/05/2020</a:t>
            </a:fld>
            <a:endParaRPr lang="it-IT"/>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it-IT"/>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B481CDB-88EB-0E42-A843-B36DBF3EF050}" type="slidenum">
              <a:rPr lang="it-IT" smtClean="0"/>
              <a:t>‹N›</a:t>
            </a:fld>
            <a:endParaRPr lang="it-IT"/>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653809442"/>
      </p:ext>
    </p:extLst>
  </p:cSld>
  <p:clrMap bg1="lt1" tx1="dk1" bg2="lt2" tx2="dk2" accent1="accent1" accent2="accent2" accent3="accent3" accent4="accent4" accent5="accent5" accent6="accent6" hlink="hlink" folHlink="folHlink"/>
  <p:sldLayoutIdLst>
    <p:sldLayoutId id="2147485770" r:id="rId1"/>
    <p:sldLayoutId id="2147485771" r:id="rId2"/>
    <p:sldLayoutId id="2147485772" r:id="rId3"/>
    <p:sldLayoutId id="2147485773" r:id="rId4"/>
    <p:sldLayoutId id="2147485774" r:id="rId5"/>
    <p:sldLayoutId id="2147485775" r:id="rId6"/>
    <p:sldLayoutId id="2147485776" r:id="rId7"/>
    <p:sldLayoutId id="2147485777" r:id="rId8"/>
    <p:sldLayoutId id="2147485778" r:id="rId9"/>
    <p:sldLayoutId id="2147485779" r:id="rId10"/>
    <p:sldLayoutId id="214748578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file:///\\prometeo\DatiEasylex\EL_DATI\EL2_Docs\CP002\CP002_7\P0002795\DLT_____20030409000000000000070A0008S00" TargetMode="External"/><Relationship Id="rId2" Type="http://schemas.openxmlformats.org/officeDocument/2006/relationships/hyperlink" Target="file:///\\prometeo\DatiEasylex\EL_DATI\EL2_Docs\CP002\CP002_7\P0002795\DLT_____20030409000000000000070A0007S00" TargetMode="External"/><Relationship Id="rId1" Type="http://schemas.openxmlformats.org/officeDocument/2006/relationships/slideLayout" Target="../slideLayouts/slideLayout2.xml"/><Relationship Id="rId6" Type="http://schemas.openxmlformats.org/officeDocument/2006/relationships/hyperlink" Target="file:///\\prometeo\DatiEasylex\EL_DATI\EL2_Docs\CP002\CP002_7\P0002795\DLT_____20030409000000000000070A0012S00" TargetMode="External"/><Relationship Id="rId5" Type="http://schemas.openxmlformats.org/officeDocument/2006/relationships/hyperlink" Target="file:///\\prometeo\DatiEasylex\EL_DATI\EL2_Docs\CP002\CP002_7\P0002795\DLT_____20030409000000000000070A0010S00" TargetMode="External"/><Relationship Id="rId4" Type="http://schemas.openxmlformats.org/officeDocument/2006/relationships/hyperlink" Target="file:///\\prometeo\DatiEasylex\EL_DATI\EL2_Docs\CP002\CP002_7\P0002795\DLT_____20030409000000000000070A0009S00"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file:///\\atlante\Programmi\Juris%20Data\CCXA1469%20CCSN2" TargetMode="External"/><Relationship Id="rId2" Type="http://schemas.openxmlformats.org/officeDocument/2006/relationships/hyperlink" Target="file:///\\atlante\Programmi\Juris%20Data\CCXA1370"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a:extLst>
              <a:ext uri="{FF2B5EF4-FFF2-40B4-BE49-F238E27FC236}">
                <a16:creationId xmlns:a16="http://schemas.microsoft.com/office/drawing/2014/main" id="{BD1427CA-62EF-2E45-9177-E8321A27183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
        <p:nvSpPr>
          <p:cNvPr id="3074" name="Text Box 2">
            <a:extLst>
              <a:ext uri="{FF2B5EF4-FFF2-40B4-BE49-F238E27FC236}">
                <a16:creationId xmlns:a16="http://schemas.microsoft.com/office/drawing/2014/main" id="{79D653C9-D1EE-A94A-8337-E9659AF9990C}"/>
              </a:ext>
            </a:extLst>
          </p:cNvPr>
          <p:cNvSpPr txBox="1">
            <a:spLocks noChangeArrowheads="1"/>
          </p:cNvSpPr>
          <p:nvPr/>
        </p:nvSpPr>
        <p:spPr bwMode="auto">
          <a:xfrm>
            <a:off x="872837" y="480328"/>
            <a:ext cx="10300952" cy="30508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a:spcBef>
                <a:spcPts val="638"/>
              </a:spcBef>
              <a:buSzPct val="100000"/>
            </a:pPr>
            <a:br>
              <a:rPr lang="it-IT" altLang="it-IT" sz="3000" b="1" i="1" dirty="0">
                <a:solidFill>
                  <a:srgbClr val="660000"/>
                </a:solidFill>
                <a:latin typeface="Times New Roman" panose="02020603050405020304" pitchFamily="18" charset="0"/>
              </a:rPr>
            </a:br>
            <a:br>
              <a:rPr lang="it-IT" altLang="it-IT" sz="3000" b="1" i="1" dirty="0">
                <a:solidFill>
                  <a:srgbClr val="660000"/>
                </a:solidFill>
                <a:latin typeface="Times New Roman" panose="02020603050405020304" pitchFamily="18" charset="0"/>
              </a:rPr>
            </a:br>
            <a:r>
              <a:rPr lang="it-IT" altLang="it-IT" sz="2800" b="1" i="1" dirty="0">
                <a:solidFill>
                  <a:srgbClr val="660000"/>
                </a:solidFill>
                <a:latin typeface="+mj-lt"/>
                <a:cs typeface="Calibri" panose="020F0502020204030204" pitchFamily="34" charset="0"/>
              </a:rPr>
              <a:t>Confindustria Emilia – Area Centro</a:t>
            </a:r>
            <a:br>
              <a:rPr lang="it-IT" altLang="it-IT" sz="2800" b="1" i="1" dirty="0">
                <a:solidFill>
                  <a:srgbClr val="660000"/>
                </a:solidFill>
                <a:latin typeface="+mj-lt"/>
                <a:cs typeface="Calibri" panose="020F0502020204030204" pitchFamily="34" charset="0"/>
              </a:rPr>
            </a:br>
            <a:r>
              <a:rPr lang="it-IT" altLang="it-IT" sz="2800" b="1" i="1" dirty="0">
                <a:solidFill>
                  <a:srgbClr val="660000"/>
                </a:solidFill>
                <a:latin typeface="+mj-lt"/>
                <a:cs typeface="Calibri" panose="020F0502020204030204" pitchFamily="34" charset="0"/>
              </a:rPr>
              <a:t>Incontro in streaming, 21 maggio 2020 – ore 14.30</a:t>
            </a:r>
          </a:p>
          <a:p>
            <a:pPr algn="ctr">
              <a:spcBef>
                <a:spcPts val="638"/>
              </a:spcBef>
              <a:buSzPct val="100000"/>
            </a:pPr>
            <a:br>
              <a:rPr lang="it-IT" altLang="it-IT" sz="2800" b="1" i="1" dirty="0">
                <a:solidFill>
                  <a:srgbClr val="9E2912"/>
                </a:solidFill>
                <a:latin typeface="+mj-lt"/>
                <a:cs typeface="Calibri" panose="020F0502020204030204" pitchFamily="34" charset="0"/>
              </a:rPr>
            </a:br>
            <a:r>
              <a:rPr lang="it-IT" altLang="it-IT" sz="2800" b="1" i="1" dirty="0">
                <a:solidFill>
                  <a:srgbClr val="002060"/>
                </a:solidFill>
                <a:latin typeface="+mj-lt"/>
                <a:cs typeface="Calibri" panose="020F0502020204030204" pitchFamily="34" charset="0"/>
              </a:rPr>
              <a:t>Vendita on line (nazionale ed internazionale): </a:t>
            </a:r>
          </a:p>
          <a:p>
            <a:pPr algn="ctr">
              <a:spcBef>
                <a:spcPts val="638"/>
              </a:spcBef>
              <a:buSzPct val="100000"/>
            </a:pPr>
            <a:r>
              <a:rPr lang="it-IT" altLang="it-IT" sz="2800" b="1" i="1" dirty="0">
                <a:solidFill>
                  <a:srgbClr val="002060"/>
                </a:solidFill>
                <a:latin typeface="+mj-lt"/>
                <a:cs typeface="Calibri" panose="020F0502020204030204" pitchFamily="34" charset="0"/>
              </a:rPr>
              <a:t>aspetti legali, fiscali e contrattuali</a:t>
            </a:r>
          </a:p>
        </p:txBody>
      </p:sp>
      <p:sp>
        <p:nvSpPr>
          <p:cNvPr id="3075" name="Text Box 3">
            <a:extLst>
              <a:ext uri="{FF2B5EF4-FFF2-40B4-BE49-F238E27FC236}">
                <a16:creationId xmlns:a16="http://schemas.microsoft.com/office/drawing/2014/main" id="{58E123EF-FB64-EB48-BCEE-69D19D748FEE}"/>
              </a:ext>
            </a:extLst>
          </p:cNvPr>
          <p:cNvSpPr txBox="1">
            <a:spLocks noChangeArrowheads="1"/>
          </p:cNvSpPr>
          <p:nvPr/>
        </p:nvSpPr>
        <p:spPr bwMode="auto">
          <a:xfrm>
            <a:off x="665018" y="3731741"/>
            <a:ext cx="11047761" cy="1322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a:spcBef>
                <a:spcPts val="600"/>
              </a:spcBef>
              <a:buSzPct val="70000"/>
            </a:pPr>
            <a:endParaRPr lang="it-IT" altLang="it-IT" sz="2400" b="1" i="1" dirty="0">
              <a:solidFill>
                <a:srgbClr val="660000"/>
              </a:solidFill>
            </a:endParaRPr>
          </a:p>
          <a:p>
            <a:pPr algn="ctr">
              <a:spcBef>
                <a:spcPts val="600"/>
              </a:spcBef>
              <a:buSzPct val="70000"/>
            </a:pPr>
            <a:r>
              <a:rPr lang="it-IT" altLang="it-IT" sz="2800" b="1" i="1" dirty="0">
                <a:solidFill>
                  <a:srgbClr val="002060"/>
                </a:solidFill>
                <a:latin typeface="+mj-lt"/>
                <a:cs typeface="Calibri" panose="020F0502020204030204" pitchFamily="34" charset="0"/>
              </a:rPr>
              <a:t>Avv. Antonella Versaci – Studio legale Versaci, Reggio Emilia</a:t>
            </a:r>
          </a:p>
        </p:txBody>
      </p:sp>
      <p:sp>
        <p:nvSpPr>
          <p:cNvPr id="27653" name="Text Box 4">
            <a:extLst>
              <a:ext uri="{FF2B5EF4-FFF2-40B4-BE49-F238E27FC236}">
                <a16:creationId xmlns:a16="http://schemas.microsoft.com/office/drawing/2014/main" id="{A3649F4C-6614-7B44-81E3-137E0187E785}"/>
              </a:ext>
            </a:extLst>
          </p:cNvPr>
          <p:cNvSpPr txBox="1">
            <a:spLocks noChangeArrowheads="1"/>
          </p:cNvSpPr>
          <p:nvPr/>
        </p:nvSpPr>
        <p:spPr bwMode="auto">
          <a:xfrm>
            <a:off x="8077201" y="6248401"/>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B5F1A425-89E4-7D43-89A9-F8F3E731A75F}" type="slidenum">
              <a:rPr lang="it-IT" altLang="it-IT" sz="1000" b="1">
                <a:solidFill>
                  <a:srgbClr val="000000"/>
                </a:solidFill>
              </a:rPr>
              <a:pPr algn="r" eaLnBrk="1" hangingPunct="1">
                <a:buSzPct val="100000"/>
              </a:pPr>
              <a:t>1</a:t>
            </a:fld>
            <a:endParaRPr lang="it-IT" altLang="it-IT" sz="1000" b="1">
              <a:solidFill>
                <a:srgbClr val="000000"/>
              </a:solidFill>
            </a:endParaRPr>
          </a:p>
        </p:txBody>
      </p:sp>
    </p:spTree>
    <p:extLst>
      <p:ext uri="{BB962C8B-B14F-4D97-AF65-F5344CB8AC3E}">
        <p14:creationId xmlns:p14="http://schemas.microsoft.com/office/powerpoint/2010/main" val="3408758589"/>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additive="repl">
                                        <p:cTn id="10" dur="1" fill="hold">
                                          <p:stCondLst>
                                            <p:cond delay="0"/>
                                          </p:stCondLst>
                                        </p:cTn>
                                        <p:tgtEl>
                                          <p:spTgt spid="3075">
                                            <p:txEl>
                                              <p:pRg st="1" end="1"/>
                                            </p:txEl>
                                          </p:spTgt>
                                        </p:tgtEl>
                                        <p:attrNameLst>
                                          <p:attrName>style.visibility</p:attrName>
                                        </p:attrNameLst>
                                      </p:cBhvr>
                                      <p:to>
                                        <p:strVal val="visible"/>
                                      </p:to>
                                    </p:set>
                                    <p:animEffect transition="in" filter="wipe(left)">
                                      <p:cBhvr additive="repl">
                                        <p:cTn id="11"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numero diapositiva 5">
            <a:extLst>
              <a:ext uri="{FF2B5EF4-FFF2-40B4-BE49-F238E27FC236}">
                <a16:creationId xmlns:a16="http://schemas.microsoft.com/office/drawing/2014/main" id="{342944A1-D53E-614C-A667-2EBCE610E72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503F443-61DB-4A44-8129-93CD983CF80A}" type="slidenum">
              <a:rPr lang="it-IT" altLang="it-IT" sz="1000">
                <a:latin typeface="Arial" panose="020B0604020202020204" pitchFamily="34" charset="0"/>
              </a:rPr>
              <a:pPr>
                <a:spcBef>
                  <a:spcPct val="0"/>
                </a:spcBef>
                <a:buClrTx/>
                <a:buSzTx/>
                <a:buFontTx/>
                <a:buNone/>
              </a:pPr>
              <a:t>10</a:t>
            </a:fld>
            <a:endParaRPr lang="it-IT" altLang="it-IT" sz="1000">
              <a:latin typeface="Arial" panose="020B0604020202020204" pitchFamily="34" charset="0"/>
            </a:endParaRPr>
          </a:p>
        </p:txBody>
      </p:sp>
      <p:sp>
        <p:nvSpPr>
          <p:cNvPr id="30723" name="Rectangle 2050">
            <a:extLst>
              <a:ext uri="{FF2B5EF4-FFF2-40B4-BE49-F238E27FC236}">
                <a16:creationId xmlns:a16="http://schemas.microsoft.com/office/drawing/2014/main" id="{82B5D127-DC58-754A-B11C-4D6069F37FE0}"/>
              </a:ext>
            </a:extLst>
          </p:cNvPr>
          <p:cNvSpPr>
            <a:spLocks noGrp="1" noChangeArrowheads="1"/>
          </p:cNvSpPr>
          <p:nvPr>
            <p:ph type="title"/>
          </p:nvPr>
        </p:nvSpPr>
        <p:spPr>
          <a:xfrm>
            <a:off x="1703388" y="533400"/>
            <a:ext cx="8640762" cy="1143000"/>
          </a:xfrm>
        </p:spPr>
        <p:txBody>
          <a:bodyP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Disciplina applicabile ai</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contratti telematici: fonti</a:t>
            </a:r>
          </a:p>
        </p:txBody>
      </p:sp>
      <p:sp>
        <p:nvSpPr>
          <p:cNvPr id="30724" name="Rectangle 2051">
            <a:extLst>
              <a:ext uri="{FF2B5EF4-FFF2-40B4-BE49-F238E27FC236}">
                <a16:creationId xmlns:a16="http://schemas.microsoft.com/office/drawing/2014/main" id="{7BD19A09-3475-6342-8948-B09443AED154}"/>
              </a:ext>
            </a:extLst>
          </p:cNvPr>
          <p:cNvSpPr>
            <a:spLocks noGrp="1" noChangeArrowheads="1"/>
          </p:cNvSpPr>
          <p:nvPr>
            <p:ph type="body" idx="1"/>
          </p:nvPr>
        </p:nvSpPr>
        <p:spPr>
          <a:xfrm>
            <a:off x="852617" y="1865870"/>
            <a:ext cx="10367318" cy="3744098"/>
          </a:xfrm>
        </p:spPr>
        <p:txBody>
          <a:bodyPr>
            <a:normAutofit/>
          </a:bodyPr>
          <a:lstStyle/>
          <a:p>
            <a:pPr marL="271463" indent="-271463" algn="just">
              <a:buFontTx/>
              <a:buChar char="-"/>
            </a:pPr>
            <a:r>
              <a:rPr lang="it-IT" altLang="it-IT" sz="2400" dirty="0">
                <a:cs typeface="Calibri" panose="020F0502020204030204" pitchFamily="34" charset="0"/>
              </a:rPr>
              <a:t>Disposizioni sui contratti in generale del codice civile (artt. 1321-1469 </a:t>
            </a:r>
            <a:r>
              <a:rPr lang="it-IT" altLang="it-IT" sz="2400" i="1" dirty="0" err="1">
                <a:cs typeface="Calibri" panose="020F0502020204030204" pitchFamily="34" charset="0"/>
              </a:rPr>
              <a:t>sexies</a:t>
            </a:r>
            <a:r>
              <a:rPr lang="it-IT" altLang="it-IT" sz="2400" dirty="0">
                <a:cs typeface="Calibri" panose="020F0502020204030204" pitchFamily="34" charset="0"/>
              </a:rPr>
              <a:t>)</a:t>
            </a:r>
          </a:p>
          <a:p>
            <a:pPr marL="271463" indent="-271463" algn="just">
              <a:buFontTx/>
              <a:buChar char="-"/>
            </a:pPr>
            <a:r>
              <a:rPr lang="it-IT" altLang="it-IT" sz="2400" dirty="0">
                <a:cs typeface="Calibri" panose="020F0502020204030204" pitchFamily="34" charset="0"/>
              </a:rPr>
              <a:t>Disposizioni sul commercio elettronico (</a:t>
            </a:r>
            <a:r>
              <a:rPr lang="it-IT" altLang="it-IT" sz="2400" dirty="0" err="1">
                <a:cs typeface="Calibri" panose="020F0502020204030204" pitchFamily="34" charset="0"/>
              </a:rPr>
              <a:t>D.Lgs.</a:t>
            </a:r>
            <a:r>
              <a:rPr lang="it-IT" altLang="it-IT" sz="2400" dirty="0">
                <a:cs typeface="Calibri" panose="020F0502020204030204" pitchFamily="34" charset="0"/>
              </a:rPr>
              <a:t> 70/2003, </a:t>
            </a:r>
            <a:r>
              <a:rPr lang="it-IT" altLang="it-IT" sz="2400" dirty="0" err="1">
                <a:cs typeface="Calibri" panose="020F0502020204030204" pitchFamily="34" charset="0"/>
              </a:rPr>
              <a:t>recep</a:t>
            </a:r>
            <a:r>
              <a:rPr lang="it-IT" altLang="it-IT" sz="2400" dirty="0">
                <a:cs typeface="Calibri" panose="020F0502020204030204" pitchFamily="34" charset="0"/>
              </a:rPr>
              <a:t>. Dir. 2000/31/CE commercio elettronico)</a:t>
            </a:r>
          </a:p>
          <a:p>
            <a:pPr marL="271463" indent="-271463" algn="just">
              <a:buFontTx/>
              <a:buChar char="-"/>
            </a:pPr>
            <a:r>
              <a:rPr lang="it-IT" altLang="it-IT" sz="2400" dirty="0">
                <a:cs typeface="Calibri" panose="020F0502020204030204" pitchFamily="34" charset="0"/>
              </a:rPr>
              <a:t>Disposizioni sul documento informatico e firma digitale</a:t>
            </a:r>
          </a:p>
          <a:p>
            <a:pPr marL="271463" indent="-271463" algn="just">
              <a:buFontTx/>
              <a:buChar char="-"/>
            </a:pPr>
            <a:r>
              <a:rPr lang="it-IT" altLang="it-IT" sz="2400" dirty="0">
                <a:cs typeface="Calibri" panose="020F0502020204030204" pitchFamily="34" charset="0"/>
              </a:rPr>
              <a:t>Disposizioni sui contratti conclusi con i consumatori fuori dai locali commerciali e a distanza (oggi, D. </a:t>
            </a:r>
            <a:r>
              <a:rPr lang="it-IT" altLang="it-IT" sz="2400" dirty="0" err="1">
                <a:cs typeface="Calibri" panose="020F0502020204030204" pitchFamily="34" charset="0"/>
              </a:rPr>
              <a:t>Lgs</a:t>
            </a:r>
            <a:r>
              <a:rPr lang="it-IT" altLang="it-IT" sz="2400" dirty="0">
                <a:cs typeface="Calibri" panose="020F0502020204030204" pitchFamily="34" charset="0"/>
              </a:rPr>
              <a:t>. 6 settembre 2005 n.206  Codice del consumo)</a:t>
            </a:r>
          </a:p>
          <a:p>
            <a:pPr marL="271463" indent="-271463" algn="just">
              <a:buFontTx/>
              <a:buChar char="-"/>
            </a:pPr>
            <a:r>
              <a:rPr lang="it-IT" altLang="it-IT" sz="2400" dirty="0">
                <a:cs typeface="Calibri" panose="020F0502020204030204" pitchFamily="34" charset="0"/>
              </a:rPr>
              <a:t>In caso di contratti internazionali, le fonti e le convenzioni ordinariamente applicabili in materia di vendita  di beni e risoluzione delle controversie</a:t>
            </a:r>
          </a:p>
        </p:txBody>
      </p:sp>
      <p:sp>
        <p:nvSpPr>
          <p:cNvPr id="6" name="Text Box 1">
            <a:extLst>
              <a:ext uri="{FF2B5EF4-FFF2-40B4-BE49-F238E27FC236}">
                <a16:creationId xmlns:a16="http://schemas.microsoft.com/office/drawing/2014/main" id="{C7D02452-1759-9147-9CCB-DA9913547A13}"/>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61788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numero diapositiva 5">
            <a:extLst>
              <a:ext uri="{FF2B5EF4-FFF2-40B4-BE49-F238E27FC236}">
                <a16:creationId xmlns:a16="http://schemas.microsoft.com/office/drawing/2014/main" id="{691FA2B4-18DF-A048-8FC2-21C89F5D7D8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C363265-0246-1042-B697-2DDEC736B81A}" type="slidenum">
              <a:rPr lang="it-IT" altLang="it-IT" sz="1000">
                <a:latin typeface="Arial" panose="020B0604020202020204" pitchFamily="34" charset="0"/>
              </a:rPr>
              <a:pPr>
                <a:spcBef>
                  <a:spcPct val="0"/>
                </a:spcBef>
                <a:buClrTx/>
                <a:buSzTx/>
                <a:buFontTx/>
                <a:buNone/>
              </a:pPr>
              <a:t>11</a:t>
            </a:fld>
            <a:endParaRPr lang="it-IT" altLang="it-IT" sz="1000">
              <a:latin typeface="Arial" panose="020B0604020202020204" pitchFamily="34" charset="0"/>
            </a:endParaRPr>
          </a:p>
        </p:txBody>
      </p:sp>
      <p:sp>
        <p:nvSpPr>
          <p:cNvPr id="31747" name="Rectangle 2">
            <a:extLst>
              <a:ext uri="{FF2B5EF4-FFF2-40B4-BE49-F238E27FC236}">
                <a16:creationId xmlns:a16="http://schemas.microsoft.com/office/drawing/2014/main" id="{CCB10384-1443-844D-9344-F7677CFB01EE}"/>
              </a:ext>
            </a:extLst>
          </p:cNvPr>
          <p:cNvSpPr>
            <a:spLocks noGrp="1" noChangeArrowheads="1"/>
          </p:cNvSpPr>
          <p:nvPr>
            <p:ph type="title"/>
          </p:nvPr>
        </p:nvSpPr>
        <p:spPr>
          <a:xfrm>
            <a:off x="1828800" y="692151"/>
            <a:ext cx="8382000" cy="936625"/>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Disciplina applicabile ai contratti telematici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Firme elettroniche e documenti informatici</a:t>
            </a:r>
          </a:p>
        </p:txBody>
      </p:sp>
      <p:sp>
        <p:nvSpPr>
          <p:cNvPr id="31748" name="Rectangle 3">
            <a:extLst>
              <a:ext uri="{FF2B5EF4-FFF2-40B4-BE49-F238E27FC236}">
                <a16:creationId xmlns:a16="http://schemas.microsoft.com/office/drawing/2014/main" id="{3434A86F-3B1E-1041-8E16-CF819BACAC88}"/>
              </a:ext>
            </a:extLst>
          </p:cNvPr>
          <p:cNvSpPr>
            <a:spLocks noGrp="1" noChangeArrowheads="1"/>
          </p:cNvSpPr>
          <p:nvPr>
            <p:ph type="body" idx="1"/>
          </p:nvPr>
        </p:nvSpPr>
        <p:spPr>
          <a:xfrm>
            <a:off x="1173893" y="1773238"/>
            <a:ext cx="10243750" cy="4032250"/>
          </a:xfrm>
        </p:spPr>
        <p:txBody>
          <a:bodyPr>
            <a:normAutofit/>
          </a:bodyPr>
          <a:lstStyle/>
          <a:p>
            <a:pPr algn="ctr" eaLnBrk="1" hangingPunct="1">
              <a:lnSpc>
                <a:spcPct val="80000"/>
              </a:lnSpc>
              <a:buFont typeface="Wingdings" pitchFamily="2" charset="2"/>
              <a:buNone/>
            </a:pPr>
            <a:endParaRPr lang="it-IT" altLang="it-IT" sz="2400" dirty="0">
              <a:cs typeface="Calibri" panose="020F0502020204030204" pitchFamily="34" charset="0"/>
            </a:endParaRPr>
          </a:p>
          <a:p>
            <a:pPr algn="ctr" eaLnBrk="1" hangingPunct="1">
              <a:lnSpc>
                <a:spcPct val="80000"/>
              </a:lnSpc>
            </a:pPr>
            <a:r>
              <a:rPr lang="it-IT" altLang="it-IT" sz="2400" dirty="0">
                <a:cs typeface="Calibri" panose="020F0502020204030204" pitchFamily="34" charset="0"/>
              </a:rPr>
              <a:t>Dir. 1999/93/CEE sulle firme elettroniche </a:t>
            </a:r>
          </a:p>
          <a:p>
            <a:pPr algn="ctr" eaLnBrk="1" hangingPunct="1">
              <a:lnSpc>
                <a:spcPct val="80000"/>
              </a:lnSpc>
            </a:pPr>
            <a:r>
              <a:rPr lang="it-IT" altLang="it-IT" sz="2400" dirty="0">
                <a:cs typeface="Calibri" panose="020F0502020204030204" pitchFamily="34" charset="0"/>
              </a:rPr>
              <a:t>Dir. 2000/31/CE - Aspetti giuridici della società dell’informazione: in particolare il commercio elettronico </a:t>
            </a:r>
          </a:p>
          <a:p>
            <a:pPr algn="ctr" eaLnBrk="1" hangingPunct="1">
              <a:lnSpc>
                <a:spcPct val="80000"/>
              </a:lnSpc>
              <a:buFont typeface="Wingdings" pitchFamily="2" charset="2"/>
              <a:buNone/>
            </a:pPr>
            <a:r>
              <a:rPr lang="it-IT" altLang="it-IT" sz="2400" dirty="0">
                <a:cs typeface="Calibri" panose="020F0502020204030204" pitchFamily="34" charset="0"/>
              </a:rPr>
              <a:t>↓</a:t>
            </a:r>
          </a:p>
          <a:p>
            <a:pPr algn="just" eaLnBrk="1" hangingPunct="1">
              <a:lnSpc>
                <a:spcPct val="80000"/>
              </a:lnSpc>
            </a:pPr>
            <a:r>
              <a:rPr lang="it-IT" altLang="it-IT" sz="2400" dirty="0">
                <a:cs typeface="Calibri" panose="020F0502020204030204" pitchFamily="34" charset="0"/>
              </a:rPr>
              <a:t>Nel nostro ordinamento le disposizioni su firme elettroniche (formazione dei contratti con particolari requisiti di forma) e su documenti informatici sono contenute in una normativa articolata e in gran parte nel Codice dell’amministrazione digitale (D. </a:t>
            </a:r>
            <a:r>
              <a:rPr lang="it-IT" altLang="it-IT" sz="2400" dirty="0" err="1">
                <a:cs typeface="Calibri" panose="020F0502020204030204" pitchFamily="34" charset="0"/>
              </a:rPr>
              <a:t>Lgs</a:t>
            </a:r>
            <a:r>
              <a:rPr lang="it-IT" altLang="it-IT" sz="2400" dirty="0">
                <a:cs typeface="Calibri" panose="020F0502020204030204" pitchFamily="34" charset="0"/>
              </a:rPr>
              <a:t>. 82/2005 e ss. mm., tra cui D. </a:t>
            </a:r>
            <a:r>
              <a:rPr lang="it-IT" altLang="it-IT" sz="2400" dirty="0" err="1">
                <a:cs typeface="Calibri" panose="020F0502020204030204" pitchFamily="34" charset="0"/>
              </a:rPr>
              <a:t>Lgs</a:t>
            </a:r>
            <a:r>
              <a:rPr lang="it-IT" altLang="it-IT" sz="2400" dirty="0">
                <a:cs typeface="Calibri" panose="020F0502020204030204" pitchFamily="34" charset="0"/>
              </a:rPr>
              <a:t> n. 235/2010) applicabile in parte anche ai privati e nel D.P.R. n. 68, 11 febbraio 2005 sulla posta certificata.</a:t>
            </a:r>
          </a:p>
        </p:txBody>
      </p:sp>
      <p:sp>
        <p:nvSpPr>
          <p:cNvPr id="6" name="Text Box 1">
            <a:extLst>
              <a:ext uri="{FF2B5EF4-FFF2-40B4-BE49-F238E27FC236}">
                <a16:creationId xmlns:a16="http://schemas.microsoft.com/office/drawing/2014/main" id="{E28779CC-9E5C-B848-9A33-DFEF842128C3}"/>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883483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numero diapositiva 5">
            <a:extLst>
              <a:ext uri="{FF2B5EF4-FFF2-40B4-BE49-F238E27FC236}">
                <a16:creationId xmlns:a16="http://schemas.microsoft.com/office/drawing/2014/main" id="{6FA23F26-4A40-2F46-91A5-F5C45A84BB2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BD3C8F9-F259-4546-858E-1587A58F578A}" type="slidenum">
              <a:rPr lang="it-IT" altLang="it-IT" sz="1000">
                <a:latin typeface="Arial" panose="020B0604020202020204" pitchFamily="34" charset="0"/>
              </a:rPr>
              <a:pPr>
                <a:spcBef>
                  <a:spcPct val="0"/>
                </a:spcBef>
                <a:buClrTx/>
                <a:buSzTx/>
                <a:buFontTx/>
                <a:buNone/>
              </a:pPr>
              <a:t>12</a:t>
            </a:fld>
            <a:endParaRPr lang="it-IT" altLang="it-IT" sz="1000">
              <a:latin typeface="Arial" panose="020B0604020202020204" pitchFamily="34" charset="0"/>
            </a:endParaRPr>
          </a:p>
        </p:txBody>
      </p:sp>
      <p:sp>
        <p:nvSpPr>
          <p:cNvPr id="32771" name="Rectangle 2">
            <a:extLst>
              <a:ext uri="{FF2B5EF4-FFF2-40B4-BE49-F238E27FC236}">
                <a16:creationId xmlns:a16="http://schemas.microsoft.com/office/drawing/2014/main" id="{52842811-E790-C54F-B96D-1285DD06921E}"/>
              </a:ext>
            </a:extLst>
          </p:cNvPr>
          <p:cNvSpPr>
            <a:spLocks noGrp="1" noChangeArrowheads="1"/>
          </p:cNvSpPr>
          <p:nvPr>
            <p:ph type="title"/>
          </p:nvPr>
        </p:nvSpPr>
        <p:spPr>
          <a:xfrm>
            <a:off x="1066800" y="642594"/>
            <a:ext cx="10058400" cy="1050282"/>
          </a:xfrm>
        </p:spPr>
        <p:txBody>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Disciplina applicabile ai contratti telematici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Tutela del consumatore </a:t>
            </a:r>
          </a:p>
        </p:txBody>
      </p:sp>
      <p:sp>
        <p:nvSpPr>
          <p:cNvPr id="32772" name="Rectangle 3">
            <a:extLst>
              <a:ext uri="{FF2B5EF4-FFF2-40B4-BE49-F238E27FC236}">
                <a16:creationId xmlns:a16="http://schemas.microsoft.com/office/drawing/2014/main" id="{F5E30D14-9FA6-7040-ACE5-025ECE668627}"/>
              </a:ext>
            </a:extLst>
          </p:cNvPr>
          <p:cNvSpPr>
            <a:spLocks noGrp="1" noChangeArrowheads="1"/>
          </p:cNvSpPr>
          <p:nvPr>
            <p:ph type="body" idx="1"/>
          </p:nvPr>
        </p:nvSpPr>
        <p:spPr>
          <a:xfrm>
            <a:off x="691228" y="1662173"/>
            <a:ext cx="10886302" cy="4040658"/>
          </a:xfrm>
        </p:spPr>
        <p:txBody>
          <a:bodyPr>
            <a:normAutofit/>
          </a:bodyPr>
          <a:lstStyle/>
          <a:p>
            <a:pPr algn="ctr" eaLnBrk="1" hangingPunct="1">
              <a:lnSpc>
                <a:spcPct val="90000"/>
              </a:lnSpc>
              <a:buFont typeface="Wingdings" pitchFamily="2" charset="2"/>
              <a:buNone/>
            </a:pPr>
            <a:r>
              <a:rPr lang="it-IT" altLang="it-IT" sz="2400" b="1" dirty="0">
                <a:cs typeface="Calibri" panose="020F0502020204030204" pitchFamily="34" charset="0"/>
              </a:rPr>
              <a:t>Fonti comunitarie</a:t>
            </a:r>
            <a:endParaRPr lang="en-US" altLang="it-IT" sz="2400" b="1" dirty="0">
              <a:cs typeface="Calibri" panose="020F0502020204030204" pitchFamily="34" charset="0"/>
            </a:endParaRPr>
          </a:p>
          <a:p>
            <a:pPr eaLnBrk="1" hangingPunct="1">
              <a:lnSpc>
                <a:spcPct val="90000"/>
              </a:lnSpc>
              <a:buFontTx/>
              <a:buChar char="•"/>
            </a:pPr>
            <a:r>
              <a:rPr lang="it-IT" altLang="it-IT" sz="2400" dirty="0">
                <a:cs typeface="Calibri" panose="020F0502020204030204" pitchFamily="34" charset="0"/>
              </a:rPr>
              <a:t>Dir 85/577/CEE vendita fuori dai locali commerciali (</a:t>
            </a:r>
            <a:r>
              <a:rPr lang="it-IT" altLang="it-IT" sz="2400" dirty="0" err="1">
                <a:cs typeface="Calibri" panose="020F0502020204030204" pitchFamily="34" charset="0"/>
              </a:rPr>
              <a:t>abrog</a:t>
            </a:r>
            <a:r>
              <a:rPr lang="it-IT" altLang="it-IT" sz="2400" dirty="0">
                <a:cs typeface="Calibri" panose="020F0502020204030204" pitchFamily="34" charset="0"/>
              </a:rPr>
              <a:t>.)</a:t>
            </a:r>
          </a:p>
          <a:p>
            <a:pPr eaLnBrk="1" hangingPunct="1">
              <a:lnSpc>
                <a:spcPct val="90000"/>
              </a:lnSpc>
              <a:buFontTx/>
              <a:buChar char="•"/>
            </a:pPr>
            <a:r>
              <a:rPr lang="en-US" altLang="it-IT" sz="2400" dirty="0">
                <a:cs typeface="Calibri" panose="020F0502020204030204" pitchFamily="34" charset="0"/>
              </a:rPr>
              <a:t>Dir 93/13/CEE </a:t>
            </a:r>
            <a:r>
              <a:rPr lang="it-IT" altLang="it-IT" sz="2400" dirty="0">
                <a:cs typeface="Calibri" panose="020F0502020204030204" pitchFamily="34" charset="0"/>
              </a:rPr>
              <a:t>clausole</a:t>
            </a:r>
            <a:r>
              <a:rPr lang="en-US" altLang="it-IT" sz="2400" dirty="0">
                <a:cs typeface="Calibri" panose="020F0502020204030204" pitchFamily="34" charset="0"/>
              </a:rPr>
              <a:t> abusive</a:t>
            </a:r>
            <a:r>
              <a:rPr lang="it-IT" altLang="it-IT" sz="2400" dirty="0">
                <a:cs typeface="Calibri" panose="020F0502020204030204" pitchFamily="34" charset="0"/>
              </a:rPr>
              <a:t> (</a:t>
            </a:r>
            <a:r>
              <a:rPr lang="it-IT" altLang="it-IT" sz="2400" dirty="0" err="1">
                <a:cs typeface="Calibri" panose="020F0502020204030204" pitchFamily="34" charset="0"/>
              </a:rPr>
              <a:t>mod</a:t>
            </a:r>
            <a:r>
              <a:rPr lang="it-IT" altLang="it-IT" sz="2400" dirty="0">
                <a:cs typeface="Calibri" panose="020F0502020204030204" pitchFamily="34" charset="0"/>
              </a:rPr>
              <a:t>.)</a:t>
            </a:r>
          </a:p>
          <a:p>
            <a:pPr eaLnBrk="1" hangingPunct="1">
              <a:lnSpc>
                <a:spcPct val="90000"/>
              </a:lnSpc>
              <a:buFontTx/>
              <a:buChar char="•"/>
            </a:pPr>
            <a:r>
              <a:rPr lang="it-IT" altLang="it-IT" sz="2400" dirty="0">
                <a:cs typeface="Calibri" panose="020F0502020204030204" pitchFamily="34" charset="0"/>
              </a:rPr>
              <a:t>Dir. 97/7/CEE contratti a distanza e dir. 2000/65/CE (</a:t>
            </a:r>
            <a:r>
              <a:rPr lang="it-IT" altLang="it-IT" sz="2400" dirty="0" err="1">
                <a:cs typeface="Calibri" panose="020F0502020204030204" pitchFamily="34" charset="0"/>
              </a:rPr>
              <a:t>abrog</a:t>
            </a:r>
            <a:r>
              <a:rPr lang="it-IT" altLang="it-IT" sz="2400" dirty="0">
                <a:cs typeface="Calibri" panose="020F0502020204030204" pitchFamily="34" charset="0"/>
              </a:rPr>
              <a:t>.) commercializzazione a distanza servizi finanziari</a:t>
            </a:r>
          </a:p>
          <a:p>
            <a:pPr eaLnBrk="1" hangingPunct="1">
              <a:lnSpc>
                <a:spcPct val="90000"/>
              </a:lnSpc>
              <a:buFontTx/>
              <a:buChar char="•"/>
            </a:pPr>
            <a:r>
              <a:rPr lang="it-IT" altLang="it-IT" sz="2400" dirty="0">
                <a:cs typeface="Calibri" panose="020F0502020204030204" pitchFamily="34" charset="0"/>
              </a:rPr>
              <a:t>Dir. 99/44/CEE garanzia vendita beni di consumo (</a:t>
            </a:r>
            <a:r>
              <a:rPr lang="it-IT" altLang="it-IT" sz="2400" dirty="0" err="1">
                <a:cs typeface="Calibri" panose="020F0502020204030204" pitchFamily="34" charset="0"/>
              </a:rPr>
              <a:t>mod</a:t>
            </a:r>
            <a:r>
              <a:rPr lang="it-IT" altLang="it-IT" sz="2400" dirty="0">
                <a:cs typeface="Calibri" panose="020F0502020204030204" pitchFamily="34" charset="0"/>
              </a:rPr>
              <a:t>.)</a:t>
            </a:r>
          </a:p>
          <a:p>
            <a:pPr eaLnBrk="1" hangingPunct="1">
              <a:lnSpc>
                <a:spcPct val="90000"/>
              </a:lnSpc>
              <a:buFontTx/>
              <a:buChar char="•"/>
            </a:pPr>
            <a:r>
              <a:rPr lang="it-IT" altLang="it-IT" sz="2400" dirty="0">
                <a:cs typeface="Calibri" panose="020F0502020204030204" pitchFamily="34" charset="0"/>
              </a:rPr>
              <a:t>Dir. 2011/83/UE del 25 ottobre 2011 sui diritti dei consumatori (recante modifica della direttiva 93/13/CEE e della direttiva 1999/44/CE e che abroga la direttiva 85/577/CEE e la direttiva 97/7/CE) recepita con D. </a:t>
            </a:r>
            <a:r>
              <a:rPr lang="it-IT" altLang="it-IT" sz="2400" dirty="0" err="1">
                <a:cs typeface="Calibri" panose="020F0502020204030204" pitchFamily="34" charset="0"/>
              </a:rPr>
              <a:t>Lgs</a:t>
            </a:r>
            <a:r>
              <a:rPr lang="it-IT" altLang="it-IT" sz="2400" dirty="0">
                <a:cs typeface="Calibri" panose="020F0502020204030204" pitchFamily="34" charset="0"/>
              </a:rPr>
              <a:t>. 21 febbraio 2014, n. 21 (misure applicabili a decorrere dal 13 giugno 2014).</a:t>
            </a:r>
          </a:p>
        </p:txBody>
      </p:sp>
      <p:sp>
        <p:nvSpPr>
          <p:cNvPr id="6" name="Text Box 1">
            <a:extLst>
              <a:ext uri="{FF2B5EF4-FFF2-40B4-BE49-F238E27FC236}">
                <a16:creationId xmlns:a16="http://schemas.microsoft.com/office/drawing/2014/main" id="{0317B6F6-0D61-0147-838D-4713848FC4C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350603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numero diapositiva 5">
            <a:extLst>
              <a:ext uri="{FF2B5EF4-FFF2-40B4-BE49-F238E27FC236}">
                <a16:creationId xmlns:a16="http://schemas.microsoft.com/office/drawing/2014/main" id="{F6CAD377-D403-394D-B563-6005B1B6C83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B3B3EEE-26A3-BF41-8B9B-237034833CB8}" type="slidenum">
              <a:rPr lang="it-IT" altLang="it-IT" sz="1000">
                <a:latin typeface="Arial" panose="020B0604020202020204" pitchFamily="34" charset="0"/>
              </a:rPr>
              <a:pPr>
                <a:spcBef>
                  <a:spcPct val="0"/>
                </a:spcBef>
                <a:buClrTx/>
                <a:buSzTx/>
                <a:buFontTx/>
                <a:buNone/>
              </a:pPr>
              <a:t>13</a:t>
            </a:fld>
            <a:endParaRPr lang="it-IT" altLang="it-IT" sz="1000">
              <a:latin typeface="Arial" panose="020B0604020202020204" pitchFamily="34" charset="0"/>
            </a:endParaRPr>
          </a:p>
        </p:txBody>
      </p:sp>
      <p:sp>
        <p:nvSpPr>
          <p:cNvPr id="33795" name="Rectangle 2">
            <a:extLst>
              <a:ext uri="{FF2B5EF4-FFF2-40B4-BE49-F238E27FC236}">
                <a16:creationId xmlns:a16="http://schemas.microsoft.com/office/drawing/2014/main" id="{65DD5B79-CEB3-054A-91A3-84EFC9007250}"/>
              </a:ext>
            </a:extLst>
          </p:cNvPr>
          <p:cNvSpPr>
            <a:spLocks noGrp="1" noChangeArrowheads="1"/>
          </p:cNvSpPr>
          <p:nvPr>
            <p:ph type="title"/>
          </p:nvPr>
        </p:nvSpPr>
        <p:spPr>
          <a:xfrm>
            <a:off x="877330" y="404813"/>
            <a:ext cx="10934245" cy="1223962"/>
          </a:xfrm>
        </p:spPr>
        <p:txBody>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Disciplina applicabile ai contratti telematici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Tutela del consumatore</a:t>
            </a:r>
          </a:p>
        </p:txBody>
      </p:sp>
      <p:sp>
        <p:nvSpPr>
          <p:cNvPr id="20485" name="Rectangle 3">
            <a:extLst>
              <a:ext uri="{FF2B5EF4-FFF2-40B4-BE49-F238E27FC236}">
                <a16:creationId xmlns:a16="http://schemas.microsoft.com/office/drawing/2014/main" id="{ED481AF0-5444-3147-B10B-DC19CC3CCD26}"/>
              </a:ext>
            </a:extLst>
          </p:cNvPr>
          <p:cNvSpPr>
            <a:spLocks noGrp="1" noChangeArrowheads="1"/>
          </p:cNvSpPr>
          <p:nvPr>
            <p:ph type="body" idx="1"/>
          </p:nvPr>
        </p:nvSpPr>
        <p:spPr>
          <a:xfrm>
            <a:off x="593124" y="1628775"/>
            <a:ext cx="10923373" cy="4265399"/>
          </a:xfrm>
        </p:spPr>
        <p:txBody>
          <a:bodyPr>
            <a:normAutofit lnSpcReduction="10000"/>
          </a:bodyPr>
          <a:lstStyle/>
          <a:p>
            <a:pPr marL="365125" indent="-182563">
              <a:lnSpc>
                <a:spcPct val="80000"/>
              </a:lnSpc>
              <a:buNone/>
              <a:defRPr/>
            </a:pPr>
            <a:r>
              <a:rPr lang="it-IT" sz="2400" dirty="0">
                <a:cs typeface="Calibri" panose="020F0502020204030204" pitchFamily="34" charset="0"/>
              </a:rPr>
              <a:t>	Per l’esigenza di un testo unico e di un coordinamento dopo un prima fase di attuazione dei singoli provvedimenti la seconda fase è stata la riorganizzazione.  </a:t>
            </a:r>
          </a:p>
          <a:p>
            <a:pPr marL="365125" indent="-182563" algn="ctr">
              <a:lnSpc>
                <a:spcPct val="80000"/>
              </a:lnSpc>
              <a:buNone/>
              <a:defRPr/>
            </a:pPr>
            <a:r>
              <a:rPr lang="it-IT" sz="2400" b="1" dirty="0">
                <a:cs typeface="Calibri" panose="020F0502020204030204" pitchFamily="34" charset="0"/>
              </a:rPr>
              <a:t>↓</a:t>
            </a:r>
          </a:p>
          <a:p>
            <a:pPr marL="365125" indent="-182563" algn="ctr">
              <a:lnSpc>
                <a:spcPct val="80000"/>
              </a:lnSpc>
              <a:buNone/>
              <a:defRPr/>
            </a:pPr>
            <a:r>
              <a:rPr lang="it-IT" sz="2400" b="1" dirty="0">
                <a:cs typeface="Calibri" panose="020F0502020204030204" pitchFamily="34" charset="0"/>
              </a:rPr>
              <a:t>D. </a:t>
            </a:r>
            <a:r>
              <a:rPr lang="it-IT" sz="2400" b="1" dirty="0" err="1">
                <a:cs typeface="Calibri" panose="020F0502020204030204" pitchFamily="34" charset="0"/>
              </a:rPr>
              <a:t>Lgs</a:t>
            </a:r>
            <a:r>
              <a:rPr lang="it-IT" sz="2400" b="1" dirty="0">
                <a:cs typeface="Calibri" panose="020F0502020204030204" pitchFamily="34" charset="0"/>
              </a:rPr>
              <a:t>. 6 settembre 2005 n. 206  Codice del consumo  </a:t>
            </a:r>
          </a:p>
          <a:p>
            <a:pPr marL="365125" indent="-182563" algn="ctr">
              <a:lnSpc>
                <a:spcPct val="80000"/>
              </a:lnSpc>
              <a:buNone/>
              <a:defRPr/>
            </a:pPr>
            <a:r>
              <a:rPr lang="it-IT" sz="2400" b="1" dirty="0">
                <a:cs typeface="Calibri" panose="020F0502020204030204" pitchFamily="34" charset="0"/>
              </a:rPr>
              <a:t>Rinvii </a:t>
            </a:r>
          </a:p>
          <a:p>
            <a:pPr marL="365125" indent="-182563">
              <a:lnSpc>
                <a:spcPct val="80000"/>
              </a:lnSpc>
              <a:buNone/>
              <a:defRPr/>
            </a:pPr>
            <a:r>
              <a:rPr lang="it-IT" sz="2400" dirty="0">
                <a:cs typeface="Calibri" panose="020F0502020204030204" pitchFamily="34" charset="0"/>
              </a:rPr>
              <a:t>	Per quanto non previsto dal codice del consumo, ai contratti conclusi tra il consumatore ed il c.d. professionista si applicano:</a:t>
            </a:r>
          </a:p>
          <a:p>
            <a:pPr marL="533400" indent="-350838">
              <a:lnSpc>
                <a:spcPct val="80000"/>
              </a:lnSpc>
              <a:buFont typeface="Wingdings" pitchFamily="2" charset="2"/>
              <a:buChar char="Ø"/>
              <a:defRPr/>
            </a:pPr>
            <a:r>
              <a:rPr lang="it-IT" sz="2400" dirty="0">
                <a:cs typeface="Calibri" panose="020F0502020204030204" pitchFamily="34" charset="0"/>
              </a:rPr>
              <a:t>le disposizioni del codice civile (art. 38 </a:t>
            </a:r>
            <a:r>
              <a:rPr lang="it-IT" sz="2400" dirty="0" err="1">
                <a:cs typeface="Calibri" panose="020F0502020204030204" pitchFamily="34" charset="0"/>
              </a:rPr>
              <a:t>Cod</a:t>
            </a:r>
            <a:r>
              <a:rPr lang="it-IT" sz="2400" dirty="0">
                <a:cs typeface="Calibri" panose="020F0502020204030204" pitchFamily="34" charset="0"/>
              </a:rPr>
              <a:t> </a:t>
            </a:r>
            <a:r>
              <a:rPr lang="it-IT" sz="2400" dirty="0" err="1">
                <a:cs typeface="Calibri" panose="020F0502020204030204" pitchFamily="34" charset="0"/>
              </a:rPr>
              <a:t>Cons</a:t>
            </a:r>
            <a:r>
              <a:rPr lang="it-IT" sz="2400" dirty="0">
                <a:cs typeface="Calibri" panose="020F0502020204030204" pitchFamily="34" charset="0"/>
              </a:rPr>
              <a:t>)</a:t>
            </a:r>
          </a:p>
          <a:p>
            <a:pPr marL="533400" indent="-350838">
              <a:lnSpc>
                <a:spcPct val="80000"/>
              </a:lnSpc>
              <a:buFont typeface="Wingdings" pitchFamily="2" charset="2"/>
              <a:buChar char="Ø"/>
              <a:defRPr/>
            </a:pPr>
            <a:r>
              <a:rPr lang="it-IT" sz="2400" dirty="0">
                <a:cs typeface="Calibri" panose="020F0502020204030204" pitchFamily="34" charset="0"/>
              </a:rPr>
              <a:t>il d.lgs. 70/2003, attuazione direttiva 2000/31/CE commercio elettronico (art. 68 Cod. </a:t>
            </a:r>
            <a:r>
              <a:rPr lang="it-IT" sz="2400" dirty="0" err="1">
                <a:cs typeface="Calibri" panose="020F0502020204030204" pitchFamily="34" charset="0"/>
              </a:rPr>
              <a:t>Cons</a:t>
            </a:r>
            <a:r>
              <a:rPr lang="it-IT" sz="2400" dirty="0">
                <a:cs typeface="Calibri" panose="020F0502020204030204" pitchFamily="34" charset="0"/>
              </a:rPr>
              <a:t>) se effettuati per via elettronica </a:t>
            </a:r>
          </a:p>
          <a:p>
            <a:pPr marL="533400" indent="-350838">
              <a:lnSpc>
                <a:spcPct val="80000"/>
              </a:lnSpc>
              <a:buFont typeface="Wingdings" pitchFamily="2" charset="2"/>
              <a:buChar char="Ø"/>
              <a:defRPr/>
            </a:pPr>
            <a:r>
              <a:rPr lang="it-IT" sz="2400" dirty="0">
                <a:cs typeface="Calibri" panose="020F0502020204030204" pitchFamily="34" charset="0"/>
              </a:rPr>
              <a:t>le disposizioni di cui d.lgs. n. 114/1998 recante riforma della disciplina relativa al commercio (autorizzazioni ed </a:t>
            </a:r>
            <a:r>
              <a:rPr lang="it-IT" sz="2400" i="1" dirty="0">
                <a:cs typeface="Calibri" panose="020F0502020204030204" pitchFamily="34" charset="0"/>
              </a:rPr>
              <a:t>iter</a:t>
            </a:r>
            <a:r>
              <a:rPr lang="it-IT" sz="2400" dirty="0">
                <a:cs typeface="Calibri" panose="020F0502020204030204" pitchFamily="34" charset="0"/>
              </a:rPr>
              <a:t> da seguire per iniziare una attività commerciale – </a:t>
            </a:r>
            <a:r>
              <a:rPr lang="it-IT" sz="2400" i="1" dirty="0">
                <a:cs typeface="Calibri" panose="020F0502020204030204" pitchFamily="34" charset="0"/>
              </a:rPr>
              <a:t>omissis</a:t>
            </a:r>
            <a:r>
              <a:rPr lang="it-IT" sz="2400" dirty="0">
                <a:cs typeface="Calibri" panose="020F0502020204030204" pitchFamily="34" charset="0"/>
              </a:rPr>
              <a:t>).</a:t>
            </a:r>
          </a:p>
        </p:txBody>
      </p:sp>
      <p:sp>
        <p:nvSpPr>
          <p:cNvPr id="6" name="Text Box 1">
            <a:extLst>
              <a:ext uri="{FF2B5EF4-FFF2-40B4-BE49-F238E27FC236}">
                <a16:creationId xmlns:a16="http://schemas.microsoft.com/office/drawing/2014/main" id="{18BA62C1-BD01-FF4E-8A8C-C7A80727F79F}"/>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25352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numero diapositiva 5">
            <a:extLst>
              <a:ext uri="{FF2B5EF4-FFF2-40B4-BE49-F238E27FC236}">
                <a16:creationId xmlns:a16="http://schemas.microsoft.com/office/drawing/2014/main" id="{83FA5019-B1CA-3C41-941C-F7BD6DF342C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6E034A5-7637-A44E-993B-36B5CB589756}" type="slidenum">
              <a:rPr lang="it-IT" altLang="it-IT" sz="1000">
                <a:latin typeface="Arial" panose="020B0604020202020204" pitchFamily="34" charset="0"/>
              </a:rPr>
              <a:pPr>
                <a:spcBef>
                  <a:spcPct val="0"/>
                </a:spcBef>
                <a:buClrTx/>
                <a:buSzTx/>
                <a:buFontTx/>
                <a:buNone/>
              </a:pPr>
              <a:t>14</a:t>
            </a:fld>
            <a:endParaRPr lang="it-IT" altLang="it-IT" sz="1000">
              <a:latin typeface="Arial" panose="020B0604020202020204" pitchFamily="34" charset="0"/>
            </a:endParaRPr>
          </a:p>
        </p:txBody>
      </p:sp>
      <p:sp>
        <p:nvSpPr>
          <p:cNvPr id="35843" name="Rectangle 1026">
            <a:extLst>
              <a:ext uri="{FF2B5EF4-FFF2-40B4-BE49-F238E27FC236}">
                <a16:creationId xmlns:a16="http://schemas.microsoft.com/office/drawing/2014/main" id="{795D4D0E-0A49-DE4C-A7A0-BD13E80CDD68}"/>
              </a:ext>
            </a:extLst>
          </p:cNvPr>
          <p:cNvSpPr>
            <a:spLocks noGrp="1" noChangeArrowheads="1"/>
          </p:cNvSpPr>
          <p:nvPr>
            <p:ph type="title"/>
          </p:nvPr>
        </p:nvSpPr>
        <p:spPr>
          <a:xfrm>
            <a:off x="2063750" y="533401"/>
            <a:ext cx="8147050" cy="950913"/>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Caratteristiche dei contratti telematici</a:t>
            </a:r>
          </a:p>
        </p:txBody>
      </p:sp>
      <p:sp>
        <p:nvSpPr>
          <p:cNvPr id="35844" name="Rectangle 1027">
            <a:extLst>
              <a:ext uri="{FF2B5EF4-FFF2-40B4-BE49-F238E27FC236}">
                <a16:creationId xmlns:a16="http://schemas.microsoft.com/office/drawing/2014/main" id="{FDBD2BB7-3D6D-3841-AD3B-AB94FE3EE51F}"/>
              </a:ext>
            </a:extLst>
          </p:cNvPr>
          <p:cNvSpPr>
            <a:spLocks noGrp="1" noChangeArrowheads="1"/>
          </p:cNvSpPr>
          <p:nvPr>
            <p:ph type="body" idx="1"/>
          </p:nvPr>
        </p:nvSpPr>
        <p:spPr>
          <a:xfrm>
            <a:off x="840259" y="1484314"/>
            <a:ext cx="10181968" cy="4100940"/>
          </a:xfrm>
        </p:spPr>
        <p:txBody>
          <a:bodyPr>
            <a:normAutofit/>
          </a:bodyPr>
          <a:lstStyle/>
          <a:p>
            <a:pPr algn="just" eaLnBrk="1" hangingPunct="1">
              <a:lnSpc>
                <a:spcPct val="80000"/>
              </a:lnSpc>
              <a:buFont typeface="Wingdings" pitchFamily="2" charset="2"/>
              <a:buNone/>
            </a:pPr>
            <a:r>
              <a:rPr lang="it-IT" altLang="it-IT" sz="2600" dirty="0"/>
              <a:t>	</a:t>
            </a:r>
          </a:p>
          <a:p>
            <a:pPr algn="just" eaLnBrk="1" hangingPunct="1">
              <a:lnSpc>
                <a:spcPct val="80000"/>
              </a:lnSpc>
              <a:buFont typeface="Wingdings" pitchFamily="2" charset="2"/>
              <a:buNone/>
            </a:pPr>
            <a:r>
              <a:rPr lang="it-IT" altLang="it-IT" sz="2600" dirty="0">
                <a:cs typeface="Calibri" panose="020F0502020204030204" pitchFamily="34" charset="0"/>
              </a:rPr>
              <a:t>	I contratti telematici appartengono al </a:t>
            </a:r>
            <a:r>
              <a:rPr lang="it-IT" altLang="it-IT" sz="2600" i="1" dirty="0" err="1">
                <a:cs typeface="Calibri" panose="020F0502020204030204" pitchFamily="34" charset="0"/>
              </a:rPr>
              <a:t>genus</a:t>
            </a:r>
            <a:r>
              <a:rPr lang="it-IT" altLang="it-IT" sz="2600" dirty="0">
                <a:cs typeface="Calibri" panose="020F0502020204030204" pitchFamily="34" charset="0"/>
              </a:rPr>
              <a:t> dei contratti elettronici o digitali. </a:t>
            </a:r>
          </a:p>
          <a:p>
            <a:pPr algn="just" eaLnBrk="1" hangingPunct="1">
              <a:lnSpc>
                <a:spcPct val="80000"/>
              </a:lnSpc>
              <a:buFont typeface="Wingdings" pitchFamily="2" charset="2"/>
              <a:buNone/>
            </a:pPr>
            <a:r>
              <a:rPr lang="it-IT" altLang="it-IT" sz="2600" dirty="0">
                <a:cs typeface="Calibri" panose="020F0502020204030204" pitchFamily="34" charset="0"/>
              </a:rPr>
              <a:t>	Questi ultimi sono definiti come quei contratti conclusi in forma elettronica grazie all’utilizzo di strumenti informatici e/o telematici, senza l’impiego del tradizionale documento cartaceo (c.d. </a:t>
            </a:r>
            <a:r>
              <a:rPr lang="it-IT" altLang="it-IT" sz="2600" i="1" dirty="0" err="1">
                <a:cs typeface="Calibri" panose="020F0502020204030204" pitchFamily="34" charset="0"/>
              </a:rPr>
              <a:t>paperless</a:t>
            </a:r>
            <a:r>
              <a:rPr lang="it-IT" altLang="it-IT" sz="2600" i="1" dirty="0">
                <a:cs typeface="Calibri" panose="020F0502020204030204" pitchFamily="34" charset="0"/>
              </a:rPr>
              <a:t> </a:t>
            </a:r>
            <a:r>
              <a:rPr lang="it-IT" altLang="it-IT" sz="2600" i="1" dirty="0" err="1">
                <a:cs typeface="Calibri" panose="020F0502020204030204" pitchFamily="34" charset="0"/>
              </a:rPr>
              <a:t>contracts</a:t>
            </a:r>
            <a:r>
              <a:rPr lang="it-IT" altLang="it-IT" sz="2600" i="1" dirty="0">
                <a:cs typeface="Calibri" panose="020F0502020204030204" pitchFamily="34" charset="0"/>
              </a:rPr>
              <a:t>). </a:t>
            </a:r>
          </a:p>
          <a:p>
            <a:pPr algn="just" eaLnBrk="1" hangingPunct="1">
              <a:lnSpc>
                <a:spcPct val="80000"/>
              </a:lnSpc>
              <a:buFont typeface="Wingdings" pitchFamily="2" charset="2"/>
              <a:buNone/>
            </a:pPr>
            <a:r>
              <a:rPr lang="it-IT" altLang="it-IT" sz="2600" dirty="0">
                <a:cs typeface="Calibri" panose="020F0502020204030204" pitchFamily="34" charset="0"/>
              </a:rPr>
              <a:t>	I contratti telematici si differenziano dal soprainsieme dei contratti digitali perché, nonostante l’utilizzo dei medesimi strumenti, all’atto della loro conclusione le parti non sono presenti nello stesso luogo contemporaneamente.</a:t>
            </a:r>
          </a:p>
        </p:txBody>
      </p:sp>
      <p:sp>
        <p:nvSpPr>
          <p:cNvPr id="6" name="Text Box 1">
            <a:extLst>
              <a:ext uri="{FF2B5EF4-FFF2-40B4-BE49-F238E27FC236}">
                <a16:creationId xmlns:a16="http://schemas.microsoft.com/office/drawing/2014/main" id="{D6C2377F-2252-C145-BEF0-D70FF00FF43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513976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numero diapositiva 5">
            <a:extLst>
              <a:ext uri="{FF2B5EF4-FFF2-40B4-BE49-F238E27FC236}">
                <a16:creationId xmlns:a16="http://schemas.microsoft.com/office/drawing/2014/main" id="{74E8FA56-1BEE-8442-A304-673AA25834E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798019F-31B2-024A-9A2E-A18FE6EB71D6}" type="slidenum">
              <a:rPr lang="it-IT" altLang="it-IT" sz="1000">
                <a:latin typeface="Arial" panose="020B0604020202020204" pitchFamily="34" charset="0"/>
              </a:rPr>
              <a:pPr>
                <a:spcBef>
                  <a:spcPct val="0"/>
                </a:spcBef>
                <a:buClrTx/>
                <a:buSzTx/>
                <a:buFontTx/>
                <a:buNone/>
              </a:pPr>
              <a:t>15</a:t>
            </a:fld>
            <a:endParaRPr lang="it-IT" altLang="it-IT" sz="1000">
              <a:latin typeface="Arial" panose="020B0604020202020204" pitchFamily="34" charset="0"/>
            </a:endParaRPr>
          </a:p>
        </p:txBody>
      </p:sp>
      <p:sp>
        <p:nvSpPr>
          <p:cNvPr id="36867" name="Rectangle 2">
            <a:extLst>
              <a:ext uri="{FF2B5EF4-FFF2-40B4-BE49-F238E27FC236}">
                <a16:creationId xmlns:a16="http://schemas.microsoft.com/office/drawing/2014/main" id="{606F8F0F-192F-EA42-A66C-9B287F3C6DC5}"/>
              </a:ext>
            </a:extLst>
          </p:cNvPr>
          <p:cNvSpPr>
            <a:spLocks noGrp="1" noChangeArrowheads="1"/>
          </p:cNvSpPr>
          <p:nvPr>
            <p:ph type="title"/>
          </p:nvPr>
        </p:nvSpPr>
        <p:spPr>
          <a:xfrm>
            <a:off x="1025611" y="642594"/>
            <a:ext cx="10099589" cy="1186206"/>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Disciplina comunitaria dei contratti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per via elettronica</a:t>
            </a:r>
          </a:p>
        </p:txBody>
      </p:sp>
      <p:sp>
        <p:nvSpPr>
          <p:cNvPr id="36868" name="Rectangle 3">
            <a:extLst>
              <a:ext uri="{FF2B5EF4-FFF2-40B4-BE49-F238E27FC236}">
                <a16:creationId xmlns:a16="http://schemas.microsoft.com/office/drawing/2014/main" id="{3FD32C85-B185-3048-ACD2-0F1A9155E549}"/>
              </a:ext>
            </a:extLst>
          </p:cNvPr>
          <p:cNvSpPr>
            <a:spLocks noGrp="1" noChangeArrowheads="1"/>
          </p:cNvSpPr>
          <p:nvPr>
            <p:ph type="body" idx="1"/>
          </p:nvPr>
        </p:nvSpPr>
        <p:spPr>
          <a:xfrm>
            <a:off x="766119" y="2075935"/>
            <a:ext cx="10589740" cy="3583460"/>
          </a:xfrm>
        </p:spPr>
        <p:txBody>
          <a:bodyPr/>
          <a:lstStyle/>
          <a:p>
            <a:pPr eaLnBrk="1" hangingPunct="1">
              <a:buFont typeface="Wingdings" pitchFamily="2" charset="2"/>
              <a:buNone/>
            </a:pPr>
            <a:r>
              <a:rPr lang="it-IT" altLang="it-IT" sz="2400" b="1" dirty="0"/>
              <a:t>Articolo 9 Dir. CE 2000/31</a:t>
            </a:r>
            <a:r>
              <a:rPr lang="it-IT" altLang="it-IT" sz="2400" dirty="0"/>
              <a:t> - direttiva sul commercio elettronico </a:t>
            </a:r>
          </a:p>
          <a:p>
            <a:pPr eaLnBrk="1" hangingPunct="1">
              <a:buFont typeface="Wingdings" pitchFamily="2" charset="2"/>
              <a:buNone/>
            </a:pPr>
            <a:r>
              <a:rPr lang="it-IT" altLang="it-IT" sz="2400" dirty="0"/>
              <a:t>	“</a:t>
            </a:r>
            <a:r>
              <a:rPr lang="it-IT" altLang="it-IT" sz="2400" i="1" dirty="0"/>
              <a:t>1. Gli Stati membri provvedono affinché il loro ordinamento giuridico renda possibili i </a:t>
            </a:r>
            <a:r>
              <a:rPr lang="it-IT" altLang="it-IT" sz="2400" b="1" i="1" dirty="0"/>
              <a:t>contratti per via elettronica</a:t>
            </a:r>
            <a:r>
              <a:rPr lang="it-IT" altLang="it-IT" sz="2400" i="1" dirty="0"/>
              <a:t>. Essi, in particolare, assicurano a che </a:t>
            </a:r>
            <a:r>
              <a:rPr lang="it-IT" altLang="it-IT" sz="2400" b="1" i="1" dirty="0"/>
              <a:t>la normativa relativa alla formazione del contratto non osti all'uso effettivo dei contratti elettronici </a:t>
            </a:r>
            <a:r>
              <a:rPr lang="it-IT" altLang="it-IT" sz="2400" i="1" dirty="0"/>
              <a:t>e </a:t>
            </a:r>
            <a:r>
              <a:rPr lang="it-IT" altLang="it-IT" sz="2400" b="1" i="1" dirty="0"/>
              <a:t>non li privi di efficacia e validità in quanto stipulati per via elettronica.</a:t>
            </a:r>
          </a:p>
          <a:p>
            <a:pPr eaLnBrk="1" hangingPunct="1">
              <a:buFont typeface="Wingdings" pitchFamily="2" charset="2"/>
              <a:buNone/>
            </a:pPr>
            <a:r>
              <a:rPr lang="it-IT" altLang="it-IT" sz="2400" i="1" dirty="0"/>
              <a:t>	2. Gli Stati membri possono decidere che il paragrafo 1 non si applichi a tutti o a taluni contratti delle seguenti categorie: (…)” </a:t>
            </a:r>
            <a:r>
              <a:rPr lang="it-IT" altLang="it-IT" sz="2400" dirty="0"/>
              <a:t>[immobili, fideiussioni/garanzie, famiglia/successioni]</a:t>
            </a:r>
          </a:p>
          <a:p>
            <a:pPr eaLnBrk="1" hangingPunct="1">
              <a:buFont typeface="Wingdings" pitchFamily="2" charset="2"/>
              <a:buNone/>
            </a:pPr>
            <a:r>
              <a:rPr lang="it-IT" altLang="it-IT" sz="2400" b="1" dirty="0"/>
              <a:t>					</a:t>
            </a:r>
            <a:endParaRPr lang="it-IT" altLang="it-IT" sz="2400" dirty="0"/>
          </a:p>
        </p:txBody>
      </p:sp>
      <p:sp>
        <p:nvSpPr>
          <p:cNvPr id="6" name="Text Box 1">
            <a:extLst>
              <a:ext uri="{FF2B5EF4-FFF2-40B4-BE49-F238E27FC236}">
                <a16:creationId xmlns:a16="http://schemas.microsoft.com/office/drawing/2014/main" id="{C66333C5-A9FD-F941-B11A-7B78D33060A5}"/>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529037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6F1F1082-61B6-6A43-BF27-CD8D150CE4E4}"/>
              </a:ext>
            </a:extLst>
          </p:cNvPr>
          <p:cNvSpPr>
            <a:spLocks noGrp="1" noChangeArrowheads="1"/>
          </p:cNvSpPr>
          <p:nvPr>
            <p:ph type="title"/>
          </p:nvPr>
        </p:nvSpPr>
        <p:spPr>
          <a:xfrm>
            <a:off x="939114" y="642594"/>
            <a:ext cx="10186086" cy="1087352"/>
          </a:xfrm>
        </p:spPr>
        <p:txBody>
          <a:bodyP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Metodi di conclusione dei contratti tramite Internet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nel diritto italiano</a:t>
            </a:r>
          </a:p>
        </p:txBody>
      </p:sp>
      <p:sp>
        <p:nvSpPr>
          <p:cNvPr id="26627" name="Rectangle 3">
            <a:extLst>
              <a:ext uri="{FF2B5EF4-FFF2-40B4-BE49-F238E27FC236}">
                <a16:creationId xmlns:a16="http://schemas.microsoft.com/office/drawing/2014/main" id="{785720E5-8C64-314F-B5D5-8EAE68E3DBB2}"/>
              </a:ext>
            </a:extLst>
          </p:cNvPr>
          <p:cNvSpPr>
            <a:spLocks noGrp="1" noChangeArrowheads="1"/>
          </p:cNvSpPr>
          <p:nvPr>
            <p:ph type="body" idx="1"/>
          </p:nvPr>
        </p:nvSpPr>
        <p:spPr>
          <a:xfrm>
            <a:off x="1050324" y="1964725"/>
            <a:ext cx="10074876" cy="3880022"/>
          </a:xfrm>
        </p:spPr>
        <p:txBody>
          <a:bodyPr/>
          <a:lstStyle/>
          <a:p>
            <a:pPr eaLnBrk="1" hangingPunct="1">
              <a:buClr>
                <a:schemeClr val="tx1"/>
              </a:buClr>
              <a:buSzTx/>
              <a:buFont typeface="Wingdings" pitchFamily="2" charset="2"/>
              <a:buNone/>
              <a:defRPr/>
            </a:pPr>
            <a:r>
              <a:rPr lang="it-IT" sz="2800" b="1" dirty="0">
                <a:cs typeface="Calibri" panose="020F0502020204030204" pitchFamily="34" charset="0"/>
              </a:rPr>
              <a:t>Articolo 13 D. </a:t>
            </a:r>
            <a:r>
              <a:rPr lang="it-IT" sz="2800" b="1" dirty="0" err="1">
                <a:cs typeface="Calibri" panose="020F0502020204030204" pitchFamily="34" charset="0"/>
              </a:rPr>
              <a:t>Lgs</a:t>
            </a:r>
            <a:r>
              <a:rPr lang="it-IT" sz="2800" b="1" dirty="0">
                <a:cs typeface="Calibri" panose="020F0502020204030204" pitchFamily="34" charset="0"/>
              </a:rPr>
              <a:t> 70/2003 – </a:t>
            </a:r>
            <a:r>
              <a:rPr lang="it-IT" sz="2800" b="1" dirty="0" err="1">
                <a:cs typeface="Calibri" panose="020F0502020204030204" pitchFamily="34" charset="0"/>
              </a:rPr>
              <a:t>recep</a:t>
            </a:r>
            <a:r>
              <a:rPr lang="it-IT" sz="2800" b="1" dirty="0">
                <a:cs typeface="Calibri" panose="020F0502020204030204" pitchFamily="34" charset="0"/>
              </a:rPr>
              <a:t>. Dir. 2000/31/CE</a:t>
            </a:r>
          </a:p>
          <a:p>
            <a:pPr marL="355600" indent="-355600" algn="just">
              <a:buNone/>
              <a:defRPr/>
            </a:pPr>
            <a:r>
              <a:rPr lang="it-IT" sz="2800" i="1" dirty="0">
                <a:cs typeface="Calibri" panose="020F0502020204030204" pitchFamily="34" charset="0"/>
              </a:rPr>
              <a:t>	«1. Le norme sulla conclusione dei contratti si applicano anche nei casi in cui il destinatario di un bene o di un servizio della società dell'informazione inoltri il proprio ordine per via telematica. (…)</a:t>
            </a:r>
          </a:p>
          <a:p>
            <a:pPr marL="355600" indent="-355600" algn="just">
              <a:buNone/>
              <a:defRPr/>
            </a:pPr>
            <a:r>
              <a:rPr lang="it-IT" sz="2800" i="1" dirty="0">
                <a:cs typeface="Calibri" panose="020F0502020204030204" pitchFamily="34" charset="0"/>
              </a:rPr>
              <a:t>	(…) 4. Le disposizioni di cui ai commi 2 e 3 [formazione contratto] </a:t>
            </a:r>
            <a:r>
              <a:rPr lang="it-IT" sz="2800" b="1" i="1" dirty="0">
                <a:solidFill>
                  <a:srgbClr val="C00000"/>
                </a:solidFill>
                <a:cs typeface="Calibri" panose="020F0502020204030204" pitchFamily="34" charset="0"/>
              </a:rPr>
              <a:t>non si applicano ai contratti conclusi esclusivamente mediante scambio di messaggi di posta elettronica o comunicazioni individuali equivalenti</a:t>
            </a:r>
            <a:r>
              <a:rPr lang="it-IT" sz="2800" i="1" dirty="0">
                <a:cs typeface="Calibri" panose="020F0502020204030204" pitchFamily="34" charset="0"/>
              </a:rPr>
              <a:t>.»</a:t>
            </a:r>
          </a:p>
        </p:txBody>
      </p:sp>
      <p:sp>
        <p:nvSpPr>
          <p:cNvPr id="4" name="Text Box 1">
            <a:extLst>
              <a:ext uri="{FF2B5EF4-FFF2-40B4-BE49-F238E27FC236}">
                <a16:creationId xmlns:a16="http://schemas.microsoft.com/office/drawing/2014/main" id="{B96BA38B-B922-4844-A783-B1E73305EA65}"/>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87488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5">
            <a:extLst>
              <a:ext uri="{FF2B5EF4-FFF2-40B4-BE49-F238E27FC236}">
                <a16:creationId xmlns:a16="http://schemas.microsoft.com/office/drawing/2014/main" id="{B2D96CF1-02BD-224E-9976-FDF64838732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5409BC29-73EA-6B43-808B-58F99B281FDF}" type="slidenum">
              <a:rPr lang="it-IT" altLang="it-IT" sz="1000">
                <a:latin typeface="Arial" panose="020B0604020202020204" pitchFamily="34" charset="0"/>
              </a:rPr>
              <a:pPr>
                <a:spcBef>
                  <a:spcPct val="0"/>
                </a:spcBef>
                <a:buClrTx/>
                <a:buSzTx/>
                <a:buFontTx/>
                <a:buNone/>
              </a:pPr>
              <a:t>17</a:t>
            </a:fld>
            <a:endParaRPr lang="it-IT" altLang="it-IT" sz="1000">
              <a:latin typeface="Arial" panose="020B0604020202020204" pitchFamily="34" charset="0"/>
            </a:endParaRPr>
          </a:p>
        </p:txBody>
      </p:sp>
      <p:sp>
        <p:nvSpPr>
          <p:cNvPr id="46083" name="Rectangle 2">
            <a:extLst>
              <a:ext uri="{FF2B5EF4-FFF2-40B4-BE49-F238E27FC236}">
                <a16:creationId xmlns:a16="http://schemas.microsoft.com/office/drawing/2014/main" id="{3D3D58C4-A2D7-3F41-9C2F-C054623F1689}"/>
              </a:ext>
            </a:extLst>
          </p:cNvPr>
          <p:cNvSpPr>
            <a:spLocks noGrp="1" noChangeArrowheads="1"/>
          </p:cNvSpPr>
          <p:nvPr>
            <p:ph type="title"/>
          </p:nvPr>
        </p:nvSpPr>
        <p:spPr>
          <a:xfrm>
            <a:off x="902043" y="642594"/>
            <a:ext cx="10223157" cy="1037925"/>
          </a:xfrm>
        </p:spPr>
        <p:txBody>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Metodi di conclusione dei contratti tramite Internet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nel diritto italiano </a:t>
            </a:r>
          </a:p>
        </p:txBody>
      </p:sp>
      <p:sp>
        <p:nvSpPr>
          <p:cNvPr id="46084" name="Rectangle 3">
            <a:extLst>
              <a:ext uri="{FF2B5EF4-FFF2-40B4-BE49-F238E27FC236}">
                <a16:creationId xmlns:a16="http://schemas.microsoft.com/office/drawing/2014/main" id="{F32FA447-225A-9844-9CF1-3F2D8F0738E0}"/>
              </a:ext>
            </a:extLst>
          </p:cNvPr>
          <p:cNvSpPr>
            <a:spLocks noGrp="1" noChangeArrowheads="1"/>
          </p:cNvSpPr>
          <p:nvPr>
            <p:ph type="body" idx="1"/>
          </p:nvPr>
        </p:nvSpPr>
        <p:spPr>
          <a:xfrm>
            <a:off x="902044" y="1902940"/>
            <a:ext cx="10347848" cy="3694671"/>
          </a:xfrm>
        </p:spPr>
        <p:txBody>
          <a:bodyPr>
            <a:normAutofit/>
          </a:bodyPr>
          <a:lstStyle/>
          <a:p>
            <a:pPr algn="ctr" eaLnBrk="1" hangingPunct="1">
              <a:buFont typeface="Wingdings" pitchFamily="2" charset="2"/>
              <a:buNone/>
            </a:pPr>
            <a:r>
              <a:rPr lang="it-IT" altLang="it-IT" sz="2800" b="1" dirty="0">
                <a:solidFill>
                  <a:srgbClr val="FF0000"/>
                </a:solidFill>
                <a:cs typeface="Times New Roman" panose="02020603050405020304" pitchFamily="18" charset="0"/>
              </a:rPr>
              <a:t>a) per scambio di e-mail</a:t>
            </a:r>
          </a:p>
          <a:p>
            <a:pPr algn="ctr" eaLnBrk="1" hangingPunct="1">
              <a:buFont typeface="Wingdings" pitchFamily="2" charset="2"/>
              <a:buNone/>
            </a:pPr>
            <a:r>
              <a:rPr lang="it-IT" altLang="it-IT" sz="2800" dirty="0">
                <a:cs typeface="Times New Roman" panose="02020603050405020304" pitchFamily="18" charset="0"/>
                <a:sym typeface="Symbol" pitchFamily="2" charset="2"/>
              </a:rPr>
              <a:t></a:t>
            </a:r>
            <a:endParaRPr lang="it-IT" altLang="it-IT" sz="2800" dirty="0">
              <a:cs typeface="Times New Roman" panose="02020603050405020304" pitchFamily="18" charset="0"/>
            </a:endParaRPr>
          </a:p>
          <a:p>
            <a:pPr algn="just" eaLnBrk="1" hangingPunct="1">
              <a:buFont typeface="Wingdings" pitchFamily="2" charset="2"/>
              <a:buNone/>
            </a:pPr>
            <a:r>
              <a:rPr lang="it-IT" altLang="it-IT" sz="2800" dirty="0">
                <a:cs typeface="Times New Roman" panose="02020603050405020304" pitchFamily="18" charset="0"/>
              </a:rPr>
              <a:t>	</a:t>
            </a:r>
            <a:r>
              <a:rPr lang="it-IT" altLang="it-IT" sz="2800" dirty="0">
                <a:cs typeface="Calibri" panose="020F0502020204030204" pitchFamily="34" charset="0"/>
              </a:rPr>
              <a:t>Il contratto è concluso quando il proponente ha conoscenza dell’accettazione dell’altra parte (art. 1326 c.c.); tale conoscenza è </a:t>
            </a:r>
            <a:r>
              <a:rPr lang="it-IT" altLang="it-IT" sz="2800" u="sng" dirty="0">
                <a:cs typeface="Calibri" panose="020F0502020204030204" pitchFamily="34" charset="0"/>
              </a:rPr>
              <a:t>presunta nel momento in cui giunge all’indirizzo del proponente </a:t>
            </a:r>
            <a:r>
              <a:rPr lang="it-IT" altLang="it-IT" sz="2800" dirty="0">
                <a:cs typeface="Calibri" panose="020F0502020204030204" pitchFamily="34" charset="0"/>
              </a:rPr>
              <a:t>(rileva la sola ricezione e non la conoscenza) a meno che  non provi di essere stato senza sua colpa nell’impossibilità di averne notizia (art. 1335 c.c.).</a:t>
            </a:r>
          </a:p>
        </p:txBody>
      </p:sp>
      <p:sp>
        <p:nvSpPr>
          <p:cNvPr id="6" name="Text Box 1">
            <a:extLst>
              <a:ext uri="{FF2B5EF4-FFF2-40B4-BE49-F238E27FC236}">
                <a16:creationId xmlns:a16="http://schemas.microsoft.com/office/drawing/2014/main" id="{EE2F82E9-B761-7149-A71B-BFCF25A28C2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341065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5">
            <a:extLst>
              <a:ext uri="{FF2B5EF4-FFF2-40B4-BE49-F238E27FC236}">
                <a16:creationId xmlns:a16="http://schemas.microsoft.com/office/drawing/2014/main" id="{17A528C3-6C02-D24D-845B-5168C6DB058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4E71AE4-868A-724B-B696-C1D0533CEB2F}" type="slidenum">
              <a:rPr lang="it-IT" altLang="it-IT" sz="1000">
                <a:latin typeface="Arial" panose="020B0604020202020204" pitchFamily="34" charset="0"/>
              </a:rPr>
              <a:pPr>
                <a:spcBef>
                  <a:spcPct val="0"/>
                </a:spcBef>
                <a:buClrTx/>
                <a:buSzTx/>
                <a:buFontTx/>
                <a:buNone/>
              </a:pPr>
              <a:t>18</a:t>
            </a:fld>
            <a:endParaRPr lang="it-IT" altLang="it-IT" sz="1000">
              <a:latin typeface="Arial" panose="020B0604020202020204" pitchFamily="34" charset="0"/>
            </a:endParaRPr>
          </a:p>
        </p:txBody>
      </p:sp>
      <p:sp>
        <p:nvSpPr>
          <p:cNvPr id="47107" name="Rectangle 2">
            <a:extLst>
              <a:ext uri="{FF2B5EF4-FFF2-40B4-BE49-F238E27FC236}">
                <a16:creationId xmlns:a16="http://schemas.microsoft.com/office/drawing/2014/main" id="{7D7647CE-5310-4B46-A019-B686796CFA4D}"/>
              </a:ext>
            </a:extLst>
          </p:cNvPr>
          <p:cNvSpPr>
            <a:spLocks noGrp="1" noChangeArrowheads="1"/>
          </p:cNvSpPr>
          <p:nvPr>
            <p:ph type="title"/>
          </p:nvPr>
        </p:nvSpPr>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Segue: metodi di conclusione dei contratti tramite Internet nel diritto italiano</a:t>
            </a:r>
          </a:p>
        </p:txBody>
      </p:sp>
      <p:sp>
        <p:nvSpPr>
          <p:cNvPr id="47108" name="Rectangle 3">
            <a:extLst>
              <a:ext uri="{FF2B5EF4-FFF2-40B4-BE49-F238E27FC236}">
                <a16:creationId xmlns:a16="http://schemas.microsoft.com/office/drawing/2014/main" id="{B29F3B1F-E9AE-8E40-A78F-82C6AFB5945E}"/>
              </a:ext>
            </a:extLst>
          </p:cNvPr>
          <p:cNvSpPr>
            <a:spLocks noGrp="1" noChangeArrowheads="1"/>
          </p:cNvSpPr>
          <p:nvPr>
            <p:ph type="body" idx="1"/>
          </p:nvPr>
        </p:nvSpPr>
        <p:spPr>
          <a:xfrm>
            <a:off x="1066799" y="2103120"/>
            <a:ext cx="10190205" cy="3543918"/>
          </a:xfrm>
        </p:spPr>
        <p:txBody>
          <a:bodyPr/>
          <a:lstStyle/>
          <a:p>
            <a:pPr algn="ctr" eaLnBrk="1" hangingPunct="1">
              <a:lnSpc>
                <a:spcPct val="90000"/>
              </a:lnSpc>
              <a:buFont typeface="Wingdings" pitchFamily="2" charset="2"/>
              <a:buNone/>
            </a:pPr>
            <a:r>
              <a:rPr lang="it-IT" altLang="it-IT" sz="2800" b="1" dirty="0">
                <a:solidFill>
                  <a:srgbClr val="FF0000"/>
                </a:solidFill>
                <a:cs typeface="Times New Roman" panose="02020603050405020304" pitchFamily="18" charset="0"/>
              </a:rPr>
              <a:t>b)     per accettazione del venditore:  </a:t>
            </a:r>
          </a:p>
          <a:p>
            <a:pPr algn="ctr" eaLnBrk="1" hangingPunct="1">
              <a:lnSpc>
                <a:spcPct val="90000"/>
              </a:lnSpc>
              <a:buFont typeface="Wingdings" pitchFamily="2" charset="2"/>
              <a:buNone/>
            </a:pPr>
            <a:r>
              <a:rPr lang="it-IT" altLang="it-IT" sz="2800" b="1" dirty="0">
                <a:solidFill>
                  <a:srgbClr val="FF0000"/>
                </a:solidFill>
                <a:cs typeface="Times New Roman" panose="02020603050405020304" pitchFamily="18" charset="0"/>
                <a:sym typeface="Symbol" pitchFamily="2" charset="2"/>
              </a:rPr>
              <a:t></a:t>
            </a:r>
            <a:endParaRPr lang="it-IT" altLang="it-IT" sz="2800" b="1" dirty="0">
              <a:solidFill>
                <a:srgbClr val="FF0000"/>
              </a:solidFill>
              <a:cs typeface="Times New Roman" panose="02020603050405020304" pitchFamily="18" charset="0"/>
            </a:endParaRPr>
          </a:p>
          <a:p>
            <a:pPr eaLnBrk="1" hangingPunct="1">
              <a:lnSpc>
                <a:spcPct val="90000"/>
              </a:lnSpc>
              <a:buFont typeface="Wingdings" pitchFamily="2" charset="2"/>
              <a:buNone/>
            </a:pPr>
            <a:r>
              <a:rPr lang="it-IT" altLang="it-IT" sz="2800" dirty="0">
                <a:cs typeface="Calibri" panose="020F0502020204030204" pitchFamily="34" charset="0"/>
              </a:rPr>
              <a:t>	Sulle pagine del sito non sono contenuti tutti gli elementi essenziali del contratto, l’offerta dell’utente costituisce un semplice invito a proporre e il venditore si riserva l’accettazione della proposta pervenuta. </a:t>
            </a:r>
            <a:br>
              <a:rPr lang="it-IT" altLang="it-IT" sz="2800" dirty="0">
                <a:cs typeface="Calibri" panose="020F0502020204030204" pitchFamily="34" charset="0"/>
              </a:rPr>
            </a:br>
            <a:endParaRPr lang="it-IT" altLang="it-IT" sz="2800" dirty="0">
              <a:cs typeface="Calibri" panose="020F0502020204030204" pitchFamily="34" charset="0"/>
            </a:endParaRPr>
          </a:p>
        </p:txBody>
      </p:sp>
      <p:sp>
        <p:nvSpPr>
          <p:cNvPr id="6" name="Text Box 1">
            <a:extLst>
              <a:ext uri="{FF2B5EF4-FFF2-40B4-BE49-F238E27FC236}">
                <a16:creationId xmlns:a16="http://schemas.microsoft.com/office/drawing/2014/main" id="{37FD2351-2FCD-AF42-B102-FF5DF6347C3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136883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numero diapositiva 5">
            <a:extLst>
              <a:ext uri="{FF2B5EF4-FFF2-40B4-BE49-F238E27FC236}">
                <a16:creationId xmlns:a16="http://schemas.microsoft.com/office/drawing/2014/main" id="{FDBF3093-2E30-1E4F-B4D3-2A4BFC8187F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57F8806B-6E10-B546-96D8-79C329449262}" type="slidenum">
              <a:rPr lang="it-IT" altLang="it-IT" sz="1000">
                <a:latin typeface="Arial" panose="020B0604020202020204" pitchFamily="34" charset="0"/>
              </a:rPr>
              <a:pPr>
                <a:spcBef>
                  <a:spcPct val="0"/>
                </a:spcBef>
                <a:buClrTx/>
                <a:buSzTx/>
                <a:buFontTx/>
                <a:buNone/>
              </a:pPr>
              <a:t>19</a:t>
            </a:fld>
            <a:endParaRPr lang="it-IT" altLang="it-IT" sz="1000">
              <a:latin typeface="Arial" panose="020B0604020202020204" pitchFamily="34" charset="0"/>
            </a:endParaRPr>
          </a:p>
        </p:txBody>
      </p:sp>
      <p:sp>
        <p:nvSpPr>
          <p:cNvPr id="48131" name="Rectangle 2">
            <a:extLst>
              <a:ext uri="{FF2B5EF4-FFF2-40B4-BE49-F238E27FC236}">
                <a16:creationId xmlns:a16="http://schemas.microsoft.com/office/drawing/2014/main" id="{35D09189-B045-B14E-A567-DE222CEBAF1D}"/>
              </a:ext>
            </a:extLst>
          </p:cNvPr>
          <p:cNvSpPr>
            <a:spLocks noGrp="1" noChangeArrowheads="1"/>
          </p:cNvSpPr>
          <p:nvPr>
            <p:ph type="title"/>
          </p:nvPr>
        </p:nvSpPr>
        <p:spPr>
          <a:xfrm>
            <a:off x="988541" y="333376"/>
            <a:ext cx="10268464" cy="1419225"/>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Segue: metodi di conclusione dei contratti tramite Internet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nel diritto italiano</a:t>
            </a:r>
          </a:p>
        </p:txBody>
      </p:sp>
      <p:sp>
        <p:nvSpPr>
          <p:cNvPr id="48132" name="Rectangle 3">
            <a:extLst>
              <a:ext uri="{FF2B5EF4-FFF2-40B4-BE49-F238E27FC236}">
                <a16:creationId xmlns:a16="http://schemas.microsoft.com/office/drawing/2014/main" id="{2076179A-91C0-A04C-9CFF-7001B4AD5654}"/>
              </a:ext>
            </a:extLst>
          </p:cNvPr>
          <p:cNvSpPr>
            <a:spLocks noGrp="1" noChangeArrowheads="1"/>
          </p:cNvSpPr>
          <p:nvPr>
            <p:ph type="body" idx="1"/>
          </p:nvPr>
        </p:nvSpPr>
        <p:spPr>
          <a:xfrm>
            <a:off x="766119" y="1828800"/>
            <a:ext cx="10404389" cy="3966519"/>
          </a:xfrm>
        </p:spPr>
        <p:txBody>
          <a:bodyPr>
            <a:normAutofit lnSpcReduction="10000"/>
          </a:bodyPr>
          <a:lstStyle/>
          <a:p>
            <a:pPr marL="193675" indent="-193675" algn="ctr">
              <a:lnSpc>
                <a:spcPct val="90000"/>
              </a:lnSpc>
              <a:buNone/>
            </a:pPr>
            <a:r>
              <a:rPr lang="it-IT" altLang="it-IT" sz="2800" b="1" dirty="0">
                <a:solidFill>
                  <a:srgbClr val="FF0000"/>
                </a:solidFill>
                <a:cs typeface="Times New Roman" panose="02020603050405020304" pitchFamily="18" charset="0"/>
              </a:rPr>
              <a:t>c) per accettazione dell’utente: </a:t>
            </a:r>
          </a:p>
          <a:p>
            <a:pPr marL="193675" indent="-193675" algn="ctr">
              <a:lnSpc>
                <a:spcPct val="90000"/>
              </a:lnSpc>
              <a:buNone/>
            </a:pPr>
            <a:r>
              <a:rPr lang="it-IT" altLang="it-IT" sz="2800" dirty="0">
                <a:cs typeface="Calibri" panose="020F0502020204030204" pitchFamily="34" charset="0"/>
              </a:rPr>
              <a:t>nelle pagine del sito si trovano gli elementi essenziali del contratto  che valgono come proposta contrattuale </a:t>
            </a:r>
          </a:p>
          <a:p>
            <a:pPr marL="193675" indent="-193675" algn="ctr">
              <a:lnSpc>
                <a:spcPct val="90000"/>
              </a:lnSpc>
              <a:buNone/>
            </a:pPr>
            <a:r>
              <a:rPr lang="it-IT" altLang="it-IT" sz="2800" b="1" dirty="0">
                <a:cs typeface="Calibri" panose="020F0502020204030204" pitchFamily="34" charset="0"/>
              </a:rPr>
              <a:t>(art. 1336 c.c., offerta al pubblico)</a:t>
            </a:r>
          </a:p>
          <a:p>
            <a:pPr marL="193675" indent="-193675" algn="ctr">
              <a:lnSpc>
                <a:spcPct val="90000"/>
              </a:lnSpc>
              <a:buNone/>
            </a:pPr>
            <a:r>
              <a:rPr lang="it-IT" altLang="it-IT" sz="2800" dirty="0">
                <a:cs typeface="Times New Roman" panose="02020603050405020304" pitchFamily="18" charset="0"/>
                <a:sym typeface="Symbol" pitchFamily="2" charset="2"/>
              </a:rPr>
              <a:t></a:t>
            </a:r>
          </a:p>
          <a:p>
            <a:pPr marL="193675" indent="-193675" algn="ctr">
              <a:lnSpc>
                <a:spcPct val="90000"/>
              </a:lnSpc>
              <a:buNone/>
            </a:pPr>
            <a:r>
              <a:rPr lang="it-IT" altLang="it-IT" sz="2800" i="1" dirty="0">
                <a:cs typeface="Calibri" panose="020F0502020204030204" pitchFamily="34" charset="0"/>
              </a:rPr>
              <a:t>c.d. </a:t>
            </a:r>
            <a:r>
              <a:rPr lang="it-IT" altLang="it-IT" sz="2800" i="1" dirty="0" err="1">
                <a:cs typeface="Calibri" panose="020F0502020204030204" pitchFamily="34" charset="0"/>
              </a:rPr>
              <a:t>point</a:t>
            </a:r>
            <a:r>
              <a:rPr lang="it-IT" altLang="it-IT" sz="2800" i="1" dirty="0">
                <a:cs typeface="Calibri" panose="020F0502020204030204" pitchFamily="34" charset="0"/>
              </a:rPr>
              <a:t> and click: </a:t>
            </a:r>
            <a:r>
              <a:rPr lang="it-IT" altLang="it-IT" sz="2800" dirty="0">
                <a:cs typeface="Calibri" panose="020F0502020204030204" pitchFamily="34" charset="0"/>
              </a:rPr>
              <a:t>L’utente sceglie i prodotti di suo interesse inserendoli in un carrello virtuale, effettua il pagamento e fa pervenire la propria accettazione al venditore (anche solo con “comportamento concludente” sufficiente al perfezionamento del contratto)</a:t>
            </a:r>
          </a:p>
        </p:txBody>
      </p:sp>
      <p:sp>
        <p:nvSpPr>
          <p:cNvPr id="6" name="Text Box 1">
            <a:extLst>
              <a:ext uri="{FF2B5EF4-FFF2-40B4-BE49-F238E27FC236}">
                <a16:creationId xmlns:a16="http://schemas.microsoft.com/office/drawing/2014/main" id="{EE6C1453-6A8F-184A-9F32-4E618F8B70D9}"/>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95435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8B7F115F-DD7C-0D45-BD75-FE498CD7A083}"/>
              </a:ext>
            </a:extLst>
          </p:cNvPr>
          <p:cNvSpPr txBox="1">
            <a:spLocks noChangeArrowheads="1"/>
          </p:cNvSpPr>
          <p:nvPr/>
        </p:nvSpPr>
        <p:spPr bwMode="auto">
          <a:xfrm>
            <a:off x="1981200" y="5334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4099" name="Text Box 3">
            <a:extLst>
              <a:ext uri="{FF2B5EF4-FFF2-40B4-BE49-F238E27FC236}">
                <a16:creationId xmlns:a16="http://schemas.microsoft.com/office/drawing/2014/main" id="{E432D330-6268-B245-A830-A9F6E4D74F67}"/>
              </a:ext>
            </a:extLst>
          </p:cNvPr>
          <p:cNvSpPr txBox="1">
            <a:spLocks noChangeArrowheads="1"/>
          </p:cNvSpPr>
          <p:nvPr/>
        </p:nvSpPr>
        <p:spPr bwMode="auto">
          <a:xfrm>
            <a:off x="729050" y="2038866"/>
            <a:ext cx="10429102" cy="36946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69900" indent="-466725" eaLnBrk="0" hangingPunc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1pPr>
            <a:lvl2pPr eaLnBrk="0" hangingPunc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2pPr>
            <a:lvl3pPr eaLnBrk="0" hangingPunc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3pPr>
            <a:lvl4pPr eaLnBrk="0" hangingPunc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4pPr>
            <a:lvl5pPr eaLnBrk="0" hangingPunc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solidFill>
                  <a:schemeClr val="bg1"/>
                </a:solidFill>
                <a:latin typeface="Arial" pitchFamily="34" charset="0"/>
                <a:ea typeface="Microsoft YaHei" charset="0"/>
                <a:cs typeface="Microsoft YaHei" charset="0"/>
              </a:defRPr>
            </a:lvl9pPr>
          </a:lstStyle>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endParaRPr lang="it-IT" altLang="it-IT" sz="2000" dirty="0">
              <a:solidFill>
                <a:srgbClr val="000000"/>
              </a:solidFill>
              <a:latin typeface="Times New Roman" pitchFamily="18" charset="0"/>
            </a:endParaRPr>
          </a:p>
          <a:p>
            <a:pPr eaLnBrk="1" hangingPunct="1">
              <a:lnSpc>
                <a:spcPct val="80000"/>
              </a:lnSpc>
              <a:spcBef>
                <a:spcPts val="500"/>
              </a:spcBef>
              <a:buSzPct val="100000"/>
              <a:defRPr/>
            </a:pPr>
            <a:r>
              <a:rPr lang="it-IT" altLang="it-IT" sz="2400" b="1" i="1" dirty="0">
                <a:solidFill>
                  <a:srgbClr val="000000"/>
                </a:solidFill>
                <a:latin typeface="+mn-lt"/>
                <a:cs typeface="Calibri" panose="020F0502020204030204" pitchFamily="34" charset="0"/>
              </a:rPr>
              <a:t>Si prega di voler notare che:</a:t>
            </a:r>
            <a:endParaRPr lang="it-IT" altLang="it-IT" sz="2750" b="1" i="1" dirty="0">
              <a:solidFill>
                <a:srgbClr val="000000"/>
              </a:solidFill>
              <a:latin typeface="+mn-lt"/>
              <a:cs typeface="Calibri" panose="020F0502020204030204" pitchFamily="34" charset="0"/>
            </a:endParaRPr>
          </a:p>
          <a:p>
            <a:pPr eaLnBrk="1" hangingPunct="1">
              <a:lnSpc>
                <a:spcPct val="80000"/>
              </a:lnSpc>
              <a:spcBef>
                <a:spcPts val="500"/>
              </a:spcBef>
              <a:buSzPct val="100000"/>
              <a:defRPr/>
            </a:pPr>
            <a:r>
              <a:rPr lang="it-IT" altLang="it-IT" sz="2750" dirty="0">
                <a:solidFill>
                  <a:srgbClr val="000000"/>
                </a:solidFill>
                <a:latin typeface="+mn-lt"/>
                <a:cs typeface="Calibri" panose="020F0502020204030204" pitchFamily="34" charset="0"/>
              </a:rPr>
              <a:t>	</a:t>
            </a:r>
            <a:r>
              <a:rPr lang="it-IT" altLang="it-IT" sz="2400" i="1" dirty="0">
                <a:solidFill>
                  <a:srgbClr val="000000"/>
                </a:solidFill>
                <a:latin typeface="+mn-lt"/>
                <a:cs typeface="Calibri" panose="020F0502020204030204" pitchFamily="34" charset="0"/>
              </a:rPr>
              <a:t>Le </a:t>
            </a:r>
            <a:r>
              <a:rPr lang="it-IT" altLang="it-IT" sz="2400" i="1" dirty="0" err="1">
                <a:solidFill>
                  <a:srgbClr val="000000"/>
                </a:solidFill>
                <a:latin typeface="+mn-lt"/>
                <a:cs typeface="Calibri" panose="020F0502020204030204" pitchFamily="34" charset="0"/>
              </a:rPr>
              <a:t>slides</a:t>
            </a:r>
            <a:r>
              <a:rPr lang="it-IT" altLang="it-IT" sz="2400" i="1" dirty="0">
                <a:solidFill>
                  <a:srgbClr val="000000"/>
                </a:solidFill>
                <a:latin typeface="+mn-lt"/>
                <a:cs typeface="Calibri" panose="020F0502020204030204" pitchFamily="34" charset="0"/>
              </a:rPr>
              <a:t> che seguono sono state predisposte solo per un’illustrazione dei temi prescelti; pertanto, esse non possono essere considerate esaustive del merito né sostitutive di alcuna prestazione professionale. </a:t>
            </a:r>
          </a:p>
          <a:p>
            <a:pPr eaLnBrk="1" hangingPunct="1">
              <a:lnSpc>
                <a:spcPct val="80000"/>
              </a:lnSpc>
              <a:spcBef>
                <a:spcPts val="500"/>
              </a:spcBef>
              <a:buSzPct val="100000"/>
              <a:defRPr/>
            </a:pPr>
            <a:endParaRPr lang="it-IT" altLang="it-IT" sz="3200" dirty="0">
              <a:solidFill>
                <a:srgbClr val="000000"/>
              </a:solidFill>
              <a:latin typeface="+mn-lt"/>
              <a:cs typeface="Calibri" panose="020F0502020204030204" pitchFamily="34" charset="0"/>
            </a:endParaRPr>
          </a:p>
          <a:p>
            <a:pPr eaLnBrk="1" hangingPunct="1">
              <a:lnSpc>
                <a:spcPct val="80000"/>
              </a:lnSpc>
              <a:spcBef>
                <a:spcPts val="500"/>
              </a:spcBef>
              <a:buSzPct val="100000"/>
              <a:defRPr/>
            </a:pPr>
            <a:r>
              <a:rPr lang="it-IT" altLang="it-IT" sz="2000" dirty="0">
                <a:solidFill>
                  <a:srgbClr val="000000"/>
                </a:solidFill>
                <a:latin typeface="Times New Roman" pitchFamily="18" charset="0"/>
              </a:rPr>
              <a:t>	</a:t>
            </a:r>
          </a:p>
        </p:txBody>
      </p:sp>
      <p:sp>
        <p:nvSpPr>
          <p:cNvPr id="29700" name="Text Box 4">
            <a:extLst>
              <a:ext uri="{FF2B5EF4-FFF2-40B4-BE49-F238E27FC236}">
                <a16:creationId xmlns:a16="http://schemas.microsoft.com/office/drawing/2014/main" id="{6D97854D-EE91-8D44-AF38-E7E55F44282D}"/>
              </a:ext>
            </a:extLst>
          </p:cNvPr>
          <p:cNvSpPr txBox="1">
            <a:spLocks noChangeArrowheads="1"/>
          </p:cNvSpPr>
          <p:nvPr/>
        </p:nvSpPr>
        <p:spPr bwMode="auto">
          <a:xfrm>
            <a:off x="8077201" y="6248401"/>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8DED83E6-DD4D-E64F-AFB8-079604249066}" type="slidenum">
              <a:rPr lang="it-IT" altLang="it-IT" sz="1000" b="1">
                <a:solidFill>
                  <a:srgbClr val="000000"/>
                </a:solidFill>
              </a:rPr>
              <a:pPr algn="r" eaLnBrk="1" hangingPunct="1">
                <a:buSzPct val="100000"/>
              </a:pPr>
              <a:t>2</a:t>
            </a:fld>
            <a:endParaRPr lang="it-IT" altLang="it-IT" sz="1000" b="1">
              <a:solidFill>
                <a:srgbClr val="000000"/>
              </a:solidFill>
            </a:endParaRPr>
          </a:p>
        </p:txBody>
      </p:sp>
      <p:sp>
        <p:nvSpPr>
          <p:cNvPr id="6" name="Text Box 1">
            <a:extLst>
              <a:ext uri="{FF2B5EF4-FFF2-40B4-BE49-F238E27FC236}">
                <a16:creationId xmlns:a16="http://schemas.microsoft.com/office/drawing/2014/main" id="{05FF70F8-85E1-C14B-94DD-A9EFD658ADDC}"/>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48387870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4099">
                                            <p:txEl>
                                              <p:pRg st="6" end="6"/>
                                            </p:txEl>
                                          </p:spTgt>
                                        </p:tgtEl>
                                        <p:attrNameLst>
                                          <p:attrName>style.visibility</p:attrName>
                                        </p:attrNameLst>
                                      </p:cBhvr>
                                      <p:to>
                                        <p:strVal val="visible"/>
                                      </p:to>
                                    </p:set>
                                    <p:animEffect transition="in" filter="wipe(left)">
                                      <p:cBhvr additive="repl">
                                        <p:cTn id="7" dur="500"/>
                                        <p:tgtEl>
                                          <p:spTgt spid="4099">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4099">
                                            <p:txEl>
                                              <p:pRg st="7" end="7"/>
                                            </p:txEl>
                                          </p:spTgt>
                                        </p:tgtEl>
                                        <p:attrNameLst>
                                          <p:attrName>style.visibility</p:attrName>
                                        </p:attrNameLst>
                                      </p:cBhvr>
                                      <p:to>
                                        <p:strVal val="visible"/>
                                      </p:to>
                                    </p:set>
                                    <p:animEffect transition="in" filter="wipe(left)">
                                      <p:cBhvr additive="repl">
                                        <p:cTn id="12" dur="500"/>
                                        <p:tgtEl>
                                          <p:spTgt spid="4099">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4099">
                                            <p:txEl>
                                              <p:pRg st="9" end="9"/>
                                            </p:txEl>
                                          </p:spTgt>
                                        </p:tgtEl>
                                        <p:attrNameLst>
                                          <p:attrName>style.visibility</p:attrName>
                                        </p:attrNameLst>
                                      </p:cBhvr>
                                      <p:to>
                                        <p:strVal val="visible"/>
                                      </p:to>
                                    </p:set>
                                    <p:animEffect transition="in" filter="wipe(left)">
                                      <p:cBhvr additive="repl">
                                        <p:cTn id="17"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numero diapositiva 5">
            <a:extLst>
              <a:ext uri="{FF2B5EF4-FFF2-40B4-BE49-F238E27FC236}">
                <a16:creationId xmlns:a16="http://schemas.microsoft.com/office/drawing/2014/main" id="{18099621-560C-3A45-8643-16C9CC8832D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3A27C19E-EC28-1048-92F3-8DD4D33D6A65}" type="slidenum">
              <a:rPr lang="it-IT" altLang="it-IT" sz="1000">
                <a:latin typeface="Arial" panose="020B0604020202020204" pitchFamily="34" charset="0"/>
              </a:rPr>
              <a:pPr>
                <a:spcBef>
                  <a:spcPct val="0"/>
                </a:spcBef>
                <a:buClrTx/>
                <a:buSzTx/>
                <a:buFontTx/>
                <a:buNone/>
              </a:pPr>
              <a:t>20</a:t>
            </a:fld>
            <a:endParaRPr lang="it-IT" altLang="it-IT" sz="1000">
              <a:latin typeface="Arial" panose="020B0604020202020204" pitchFamily="34" charset="0"/>
            </a:endParaRPr>
          </a:p>
        </p:txBody>
      </p:sp>
      <p:sp>
        <p:nvSpPr>
          <p:cNvPr id="49155" name="Rectangle 1026">
            <a:extLst>
              <a:ext uri="{FF2B5EF4-FFF2-40B4-BE49-F238E27FC236}">
                <a16:creationId xmlns:a16="http://schemas.microsoft.com/office/drawing/2014/main" id="{AA4CDA4E-9124-2945-8949-44870430682A}"/>
              </a:ext>
            </a:extLst>
          </p:cNvPr>
          <p:cNvSpPr>
            <a:spLocks noGrp="1" noChangeArrowheads="1"/>
          </p:cNvSpPr>
          <p:nvPr>
            <p:ph type="title"/>
          </p:nvPr>
        </p:nvSpPr>
        <p:spPr>
          <a:xfrm>
            <a:off x="1981200" y="765176"/>
            <a:ext cx="8229600" cy="911225"/>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Tempo della conclusione del contratto</a:t>
            </a:r>
          </a:p>
        </p:txBody>
      </p:sp>
      <p:sp>
        <p:nvSpPr>
          <p:cNvPr id="49156" name="Rectangle 1027">
            <a:extLst>
              <a:ext uri="{FF2B5EF4-FFF2-40B4-BE49-F238E27FC236}">
                <a16:creationId xmlns:a16="http://schemas.microsoft.com/office/drawing/2014/main" id="{14699D1E-0936-5E48-81E3-F84ED883D39F}"/>
              </a:ext>
            </a:extLst>
          </p:cNvPr>
          <p:cNvSpPr>
            <a:spLocks noGrp="1" noChangeArrowheads="1"/>
          </p:cNvSpPr>
          <p:nvPr>
            <p:ph type="body" idx="1"/>
          </p:nvPr>
        </p:nvSpPr>
        <p:spPr>
          <a:xfrm>
            <a:off x="1075038" y="2103120"/>
            <a:ext cx="10050162" cy="3333853"/>
          </a:xfrm>
        </p:spPr>
        <p:txBody>
          <a:bodyPr/>
          <a:lstStyle/>
          <a:p>
            <a:pPr algn="just" eaLnBrk="1" hangingPunct="1">
              <a:buFont typeface="Wingdings" pitchFamily="2" charset="2"/>
              <a:buNone/>
            </a:pPr>
            <a:r>
              <a:rPr lang="it-IT" altLang="it-IT" sz="2600" b="1" dirty="0">
                <a:cs typeface="Calibri" panose="020F0502020204030204" pitchFamily="34" charset="0"/>
              </a:rPr>
              <a:t>	Art. 1326, 1° </a:t>
            </a:r>
            <a:r>
              <a:rPr lang="it-IT" altLang="it-IT" sz="2600" dirty="0">
                <a:cs typeface="Calibri" panose="020F0502020204030204" pitchFamily="34" charset="0"/>
              </a:rPr>
              <a:t>c.c.: il contratto è concluso nel momento in cui il proponente ha conoscenza dell’accettazione dell’altra parte.</a:t>
            </a:r>
          </a:p>
          <a:p>
            <a:pPr algn="just" eaLnBrk="1" hangingPunct="1">
              <a:buFont typeface="Wingdings" pitchFamily="2" charset="2"/>
              <a:buNone/>
            </a:pPr>
            <a:endParaRPr lang="it-IT" altLang="it-IT" sz="2600" dirty="0">
              <a:cs typeface="Calibri" panose="020F0502020204030204" pitchFamily="34" charset="0"/>
            </a:endParaRPr>
          </a:p>
          <a:p>
            <a:pPr algn="just" eaLnBrk="1" hangingPunct="1">
              <a:buFont typeface="Wingdings" pitchFamily="2" charset="2"/>
              <a:buNone/>
            </a:pPr>
            <a:r>
              <a:rPr lang="it-IT" altLang="it-IT" sz="2600" dirty="0">
                <a:cs typeface="Calibri" panose="020F0502020204030204" pitchFamily="34" charset="0"/>
              </a:rPr>
              <a:t>	</a:t>
            </a:r>
            <a:r>
              <a:rPr lang="it-IT" altLang="it-IT" sz="2600" b="1" dirty="0">
                <a:cs typeface="Calibri" panose="020F0502020204030204" pitchFamily="34" charset="0"/>
              </a:rPr>
              <a:t>Art. 1335 </a:t>
            </a:r>
            <a:r>
              <a:rPr lang="it-IT" altLang="it-IT" sz="2600" dirty="0">
                <a:cs typeface="Calibri" panose="020F0502020204030204" pitchFamily="34" charset="0"/>
              </a:rPr>
              <a:t>c.c.: si presume la conoscenza dell’accettazione giunta all’indirizzo del destinatario, a meno che questo non provi l’impossibilità senza sua colpa.</a:t>
            </a:r>
          </a:p>
        </p:txBody>
      </p:sp>
      <p:sp>
        <p:nvSpPr>
          <p:cNvPr id="6" name="Text Box 1">
            <a:extLst>
              <a:ext uri="{FF2B5EF4-FFF2-40B4-BE49-F238E27FC236}">
                <a16:creationId xmlns:a16="http://schemas.microsoft.com/office/drawing/2014/main" id="{AA69E1FE-071A-6047-AB7F-330774913C41}"/>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257405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numero diapositiva 5">
            <a:extLst>
              <a:ext uri="{FF2B5EF4-FFF2-40B4-BE49-F238E27FC236}">
                <a16:creationId xmlns:a16="http://schemas.microsoft.com/office/drawing/2014/main" id="{31ED63EC-4887-7F4F-A7F3-2A466E5C593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D4467CE-96B0-8E4B-9E49-3B0B4CC15A3D}" type="slidenum">
              <a:rPr lang="it-IT" altLang="it-IT" sz="1000">
                <a:latin typeface="Arial" panose="020B0604020202020204" pitchFamily="34" charset="0"/>
              </a:rPr>
              <a:pPr>
                <a:spcBef>
                  <a:spcPct val="0"/>
                </a:spcBef>
                <a:buClrTx/>
                <a:buSzTx/>
                <a:buFontTx/>
                <a:buNone/>
              </a:pPr>
              <a:t>21</a:t>
            </a:fld>
            <a:endParaRPr lang="it-IT" altLang="it-IT" sz="1000">
              <a:latin typeface="Arial" panose="020B0604020202020204" pitchFamily="34" charset="0"/>
            </a:endParaRPr>
          </a:p>
        </p:txBody>
      </p:sp>
      <p:sp>
        <p:nvSpPr>
          <p:cNvPr id="50179" name="Rectangle 2">
            <a:extLst>
              <a:ext uri="{FF2B5EF4-FFF2-40B4-BE49-F238E27FC236}">
                <a16:creationId xmlns:a16="http://schemas.microsoft.com/office/drawing/2014/main" id="{8D0772D6-880D-E944-ADA3-ED4074D36914}"/>
              </a:ext>
            </a:extLst>
          </p:cNvPr>
          <p:cNvSpPr>
            <a:spLocks noGrp="1" noChangeArrowheads="1"/>
          </p:cNvSpPr>
          <p:nvPr>
            <p:ph type="title"/>
          </p:nvPr>
        </p:nvSpPr>
        <p:spPr>
          <a:xfrm>
            <a:off x="667265" y="333375"/>
            <a:ext cx="10515599" cy="1150938"/>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Tempo della conclusione del contratto</a:t>
            </a:r>
          </a:p>
        </p:txBody>
      </p:sp>
      <p:sp>
        <p:nvSpPr>
          <p:cNvPr id="50180" name="Rectangle 3">
            <a:extLst>
              <a:ext uri="{FF2B5EF4-FFF2-40B4-BE49-F238E27FC236}">
                <a16:creationId xmlns:a16="http://schemas.microsoft.com/office/drawing/2014/main" id="{3027E42B-B4AA-DA41-986F-E85BCBA894B7}"/>
              </a:ext>
            </a:extLst>
          </p:cNvPr>
          <p:cNvSpPr>
            <a:spLocks noGrp="1" noChangeArrowheads="1"/>
          </p:cNvSpPr>
          <p:nvPr>
            <p:ph type="body" idx="1"/>
          </p:nvPr>
        </p:nvSpPr>
        <p:spPr>
          <a:xfrm>
            <a:off x="1075038" y="1484314"/>
            <a:ext cx="9700053" cy="4212151"/>
          </a:xfrm>
        </p:spPr>
        <p:txBody>
          <a:bodyPr>
            <a:normAutofit/>
          </a:bodyPr>
          <a:lstStyle/>
          <a:p>
            <a:pPr marL="609600" indent="-609600">
              <a:lnSpc>
                <a:spcPct val="90000"/>
              </a:lnSpc>
              <a:buClr>
                <a:schemeClr val="tx1"/>
              </a:buClr>
              <a:buNone/>
            </a:pPr>
            <a:endParaRPr lang="it-IT" altLang="it-IT" sz="2600" b="1" dirty="0">
              <a:cs typeface="Calibri" panose="020F0502020204030204" pitchFamily="34" charset="0"/>
            </a:endParaRPr>
          </a:p>
          <a:p>
            <a:pPr marL="609600" indent="-609600">
              <a:lnSpc>
                <a:spcPct val="90000"/>
              </a:lnSpc>
              <a:buClr>
                <a:schemeClr val="tx1"/>
              </a:buClr>
              <a:buNone/>
            </a:pPr>
            <a:r>
              <a:rPr lang="it-IT" altLang="it-IT" sz="2600" b="1" dirty="0">
                <a:cs typeface="Calibri" panose="020F0502020204030204" pitchFamily="34" charset="0"/>
              </a:rPr>
              <a:t>Articolo 13 D. </a:t>
            </a:r>
            <a:r>
              <a:rPr lang="it-IT" altLang="it-IT" sz="2600" b="1" dirty="0" err="1">
                <a:cs typeface="Calibri" panose="020F0502020204030204" pitchFamily="34" charset="0"/>
              </a:rPr>
              <a:t>Lgs</a:t>
            </a:r>
            <a:r>
              <a:rPr lang="it-IT" altLang="it-IT" sz="2600" b="1" dirty="0">
                <a:cs typeface="Calibri" panose="020F0502020204030204" pitchFamily="34" charset="0"/>
              </a:rPr>
              <a:t> 70/2003 (Inoltro dell'ordine)</a:t>
            </a:r>
            <a:r>
              <a:rPr lang="it-IT" altLang="it-IT" sz="2600" dirty="0">
                <a:cs typeface="Calibri" panose="020F0502020204030204" pitchFamily="34" charset="0"/>
              </a:rPr>
              <a:t> </a:t>
            </a:r>
            <a:r>
              <a:rPr lang="it-IT" altLang="it-IT" sz="2600" i="1" dirty="0">
                <a:cs typeface="Calibri" panose="020F0502020204030204" pitchFamily="34" charset="0"/>
              </a:rPr>
              <a:t>– Dir. 2000/31/CE</a:t>
            </a:r>
            <a:endParaRPr lang="it-IT" altLang="it-IT" sz="2600" dirty="0">
              <a:cs typeface="Calibri" panose="020F0502020204030204" pitchFamily="34" charset="0"/>
            </a:endParaRPr>
          </a:p>
          <a:p>
            <a:pPr marL="609600" indent="-609600">
              <a:lnSpc>
                <a:spcPct val="90000"/>
              </a:lnSpc>
              <a:buClr>
                <a:schemeClr val="tx1"/>
              </a:buClr>
              <a:buFont typeface="Wingdings" pitchFamily="2" charset="2"/>
              <a:buAutoNum type="arabicPeriod"/>
            </a:pPr>
            <a:r>
              <a:rPr lang="it-IT" altLang="it-IT" sz="2600" i="1" dirty="0">
                <a:cs typeface="Calibri" panose="020F0502020204030204" pitchFamily="34" charset="0"/>
              </a:rPr>
              <a:t>(…)</a:t>
            </a:r>
          </a:p>
          <a:p>
            <a:pPr marL="609600" indent="-609600" algn="just">
              <a:lnSpc>
                <a:spcPct val="90000"/>
              </a:lnSpc>
              <a:buClr>
                <a:schemeClr val="tx1"/>
              </a:buClr>
              <a:buFont typeface="Wingdings" pitchFamily="2" charset="2"/>
              <a:buAutoNum type="arabicPeriod"/>
            </a:pPr>
            <a:r>
              <a:rPr lang="it-IT" altLang="it-IT" sz="2600" b="1" i="1" dirty="0">
                <a:solidFill>
                  <a:schemeClr val="hlink"/>
                </a:solidFill>
                <a:cs typeface="Calibri" panose="020F0502020204030204" pitchFamily="34" charset="0"/>
              </a:rPr>
              <a:t>Salvo differente accordo tra parti diverse dai consumatori</a:t>
            </a:r>
            <a:r>
              <a:rPr lang="it-IT" altLang="it-IT" sz="2600" i="1" dirty="0">
                <a:cs typeface="Calibri" panose="020F0502020204030204" pitchFamily="34" charset="0"/>
              </a:rPr>
              <a:t>, il prestatore deve, senza ingiustificato ritardo e per via telematica, </a:t>
            </a:r>
            <a:r>
              <a:rPr lang="it-IT" altLang="it-IT" sz="2600" b="1" i="1" u="sng" dirty="0">
                <a:solidFill>
                  <a:srgbClr val="C00000"/>
                </a:solidFill>
                <a:cs typeface="Calibri" panose="020F0502020204030204" pitchFamily="34" charset="0"/>
              </a:rPr>
              <a:t>accusare ricevuta dell'ordine</a:t>
            </a:r>
            <a:r>
              <a:rPr lang="it-IT" altLang="it-IT" sz="2600" b="1" i="1" dirty="0">
                <a:solidFill>
                  <a:srgbClr val="C00000"/>
                </a:solidFill>
                <a:cs typeface="Calibri" panose="020F0502020204030204" pitchFamily="34" charset="0"/>
              </a:rPr>
              <a:t> </a:t>
            </a:r>
            <a:r>
              <a:rPr lang="it-IT" altLang="it-IT" sz="2600" i="1" dirty="0">
                <a:cs typeface="Calibri" panose="020F0502020204030204" pitchFamily="34" charset="0"/>
              </a:rPr>
              <a:t>del destinatario contenente </a:t>
            </a:r>
            <a:r>
              <a:rPr lang="it-IT" altLang="it-IT" sz="2600" b="1" i="1" dirty="0">
                <a:cs typeface="Calibri" panose="020F0502020204030204" pitchFamily="34" charset="0"/>
              </a:rPr>
              <a:t>un riepilogo delle condizioni generali e particolari applicabili al contratto</a:t>
            </a:r>
            <a:r>
              <a:rPr lang="it-IT" altLang="it-IT" sz="2600" i="1" dirty="0">
                <a:cs typeface="Calibri" panose="020F0502020204030204" pitchFamily="34" charset="0"/>
              </a:rPr>
              <a:t>, le informazioni relative alle caratteristiche essenziali del bene o del servizio e l'indicazione dettagliata del prezzo, dei mezzi di pagamento, del recesso, dei costi di consegna e dei tributi applicabili.	(segue…)</a:t>
            </a:r>
          </a:p>
        </p:txBody>
      </p:sp>
      <p:sp>
        <p:nvSpPr>
          <p:cNvPr id="6" name="Text Box 1">
            <a:extLst>
              <a:ext uri="{FF2B5EF4-FFF2-40B4-BE49-F238E27FC236}">
                <a16:creationId xmlns:a16="http://schemas.microsoft.com/office/drawing/2014/main" id="{106CCF99-3B9A-5B42-92B1-600BA61FF3F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189012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numero diapositiva 5">
            <a:extLst>
              <a:ext uri="{FF2B5EF4-FFF2-40B4-BE49-F238E27FC236}">
                <a16:creationId xmlns:a16="http://schemas.microsoft.com/office/drawing/2014/main" id="{AE79B5D4-A971-F249-8AE4-568B7B5CAB0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64D98A4-B672-8F4C-BAFF-7EB197A69E51}" type="slidenum">
              <a:rPr lang="it-IT" altLang="it-IT" sz="1000">
                <a:latin typeface="Arial" panose="020B0604020202020204" pitchFamily="34" charset="0"/>
              </a:rPr>
              <a:pPr>
                <a:spcBef>
                  <a:spcPct val="0"/>
                </a:spcBef>
                <a:buClrTx/>
                <a:buSzTx/>
                <a:buFontTx/>
                <a:buNone/>
              </a:pPr>
              <a:t>22</a:t>
            </a:fld>
            <a:endParaRPr lang="it-IT" altLang="it-IT" sz="1000">
              <a:latin typeface="Arial" panose="020B0604020202020204" pitchFamily="34" charset="0"/>
            </a:endParaRPr>
          </a:p>
        </p:txBody>
      </p:sp>
      <p:sp>
        <p:nvSpPr>
          <p:cNvPr id="51203" name="Rectangle 1026">
            <a:extLst>
              <a:ext uri="{FF2B5EF4-FFF2-40B4-BE49-F238E27FC236}">
                <a16:creationId xmlns:a16="http://schemas.microsoft.com/office/drawing/2014/main" id="{A772673B-3486-B345-B147-B8B45BD0C58E}"/>
              </a:ext>
            </a:extLst>
          </p:cNvPr>
          <p:cNvSpPr>
            <a:spLocks noGrp="1" noChangeArrowheads="1"/>
          </p:cNvSpPr>
          <p:nvPr>
            <p:ph type="title"/>
          </p:nvPr>
        </p:nvSpPr>
        <p:spPr>
          <a:xfrm>
            <a:off x="902043" y="642594"/>
            <a:ext cx="10223157" cy="914357"/>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Tempo della conclusione del contratto</a:t>
            </a:r>
          </a:p>
        </p:txBody>
      </p:sp>
      <p:sp>
        <p:nvSpPr>
          <p:cNvPr id="51204" name="Rectangle 1027">
            <a:extLst>
              <a:ext uri="{FF2B5EF4-FFF2-40B4-BE49-F238E27FC236}">
                <a16:creationId xmlns:a16="http://schemas.microsoft.com/office/drawing/2014/main" id="{144F9EE9-143C-1F48-AE05-42EE4B1D12D7}"/>
              </a:ext>
            </a:extLst>
          </p:cNvPr>
          <p:cNvSpPr>
            <a:spLocks noGrp="1" noChangeArrowheads="1"/>
          </p:cNvSpPr>
          <p:nvPr>
            <p:ph type="body" idx="1"/>
          </p:nvPr>
        </p:nvSpPr>
        <p:spPr>
          <a:xfrm>
            <a:off x="902043" y="1680519"/>
            <a:ext cx="10342605" cy="4065373"/>
          </a:xfrm>
        </p:spPr>
        <p:txBody>
          <a:bodyPr>
            <a:normAutofit lnSpcReduction="10000"/>
          </a:bodyPr>
          <a:lstStyle/>
          <a:p>
            <a:pPr marL="609600" indent="-609600">
              <a:buNone/>
            </a:pPr>
            <a:r>
              <a:rPr lang="it-IT" altLang="it-IT" sz="2600" i="1" dirty="0">
                <a:cs typeface="Calibri" panose="020F0502020204030204" pitchFamily="34" charset="0"/>
              </a:rPr>
              <a:t>3.  	L 'ordine e la ricevuta si considerano pervenuti quando le parti alle quali sono indirizzati hanno la possibilità di accedervi.</a:t>
            </a:r>
          </a:p>
          <a:p>
            <a:pPr marL="609600" indent="-609600">
              <a:buAutoNum type="arabicPeriod" startAt="4"/>
            </a:pPr>
            <a:r>
              <a:rPr lang="it-IT" altLang="it-IT" sz="2600" i="1" dirty="0">
                <a:cs typeface="Calibri" panose="020F0502020204030204" pitchFamily="34" charset="0"/>
              </a:rPr>
              <a:t>Le disposizioni di cui ai commi 2 e 3 non si applicano ai contratti conclusi esclusivamente mediante scambio di messaggi di posta elettronica o comunicazioni individuali equivalenti.</a:t>
            </a:r>
          </a:p>
          <a:p>
            <a:pPr marL="0" indent="0" algn="ctr">
              <a:buNone/>
            </a:pPr>
            <a:r>
              <a:rPr lang="it-IT" altLang="it-IT" sz="2400" dirty="0">
                <a:cs typeface="Times New Roman" panose="02020603050405020304" pitchFamily="18" charset="0"/>
                <a:sym typeface="Symbol" pitchFamily="2" charset="2"/>
              </a:rPr>
              <a:t></a:t>
            </a:r>
            <a:endParaRPr lang="it-IT" altLang="it-IT" sz="2600" i="1" dirty="0">
              <a:cs typeface="Calibri" panose="020F0502020204030204" pitchFamily="34" charset="0"/>
            </a:endParaRPr>
          </a:p>
          <a:p>
            <a:pPr marL="0" indent="0">
              <a:buNone/>
            </a:pPr>
            <a:r>
              <a:rPr lang="it-IT" altLang="it-IT" sz="2600" dirty="0">
                <a:cs typeface="Calibri" panose="020F0502020204030204" pitchFamily="34" charset="0"/>
              </a:rPr>
              <a:t>Si può ritenere che la proposta o l’accettazione trasmesse telematicamente, si intenderanno conosciute se trasmesse all’indirizzo elettronico del server dichiarato dalla controparte e ricevute dal medesimo, rimanendo irrilevante il momento in cui il proponente avrà conoscenza effettiva del messaggio.</a:t>
            </a:r>
          </a:p>
          <a:p>
            <a:pPr marL="0" indent="0">
              <a:buNone/>
            </a:pPr>
            <a:endParaRPr lang="it-IT" altLang="it-IT" sz="2600" i="1" dirty="0">
              <a:cs typeface="Calibri" panose="020F0502020204030204" pitchFamily="34" charset="0"/>
            </a:endParaRPr>
          </a:p>
          <a:p>
            <a:pPr marL="609600" indent="-609600"/>
            <a:endParaRPr lang="it-IT" altLang="it-IT" sz="2800" dirty="0"/>
          </a:p>
        </p:txBody>
      </p:sp>
      <p:sp>
        <p:nvSpPr>
          <p:cNvPr id="6" name="Text Box 1">
            <a:extLst>
              <a:ext uri="{FF2B5EF4-FFF2-40B4-BE49-F238E27FC236}">
                <a16:creationId xmlns:a16="http://schemas.microsoft.com/office/drawing/2014/main" id="{66BB5BA6-04DD-B947-AAD6-609DD072546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629223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numero diapositiva 5">
            <a:extLst>
              <a:ext uri="{FF2B5EF4-FFF2-40B4-BE49-F238E27FC236}">
                <a16:creationId xmlns:a16="http://schemas.microsoft.com/office/drawing/2014/main" id="{95E72828-B51E-2143-A20E-8D0C1ECEBED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8F90B20-DB27-8C41-BE2F-B1D554E3C197}" type="slidenum">
              <a:rPr lang="it-IT" altLang="it-IT" sz="1000">
                <a:latin typeface="Arial" panose="020B0604020202020204" pitchFamily="34" charset="0"/>
              </a:rPr>
              <a:pPr>
                <a:spcBef>
                  <a:spcPct val="0"/>
                </a:spcBef>
                <a:buClrTx/>
                <a:buSzTx/>
                <a:buFontTx/>
                <a:buNone/>
              </a:pPr>
              <a:t>23</a:t>
            </a:fld>
            <a:endParaRPr lang="it-IT" altLang="it-IT" sz="1000">
              <a:latin typeface="Arial" panose="020B0604020202020204" pitchFamily="34" charset="0"/>
            </a:endParaRPr>
          </a:p>
        </p:txBody>
      </p:sp>
      <p:sp>
        <p:nvSpPr>
          <p:cNvPr id="53251" name="Rectangle 1026">
            <a:extLst>
              <a:ext uri="{FF2B5EF4-FFF2-40B4-BE49-F238E27FC236}">
                <a16:creationId xmlns:a16="http://schemas.microsoft.com/office/drawing/2014/main" id="{C8BE4955-C547-A14E-BB73-6B3D2D9BD897}"/>
              </a:ext>
            </a:extLst>
          </p:cNvPr>
          <p:cNvSpPr>
            <a:spLocks noGrp="1" noChangeArrowheads="1"/>
          </p:cNvSpPr>
          <p:nvPr>
            <p:ph type="title"/>
          </p:nvPr>
        </p:nvSpPr>
        <p:spPr>
          <a:xfrm>
            <a:off x="1025611" y="642594"/>
            <a:ext cx="10099589" cy="882199"/>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Luogo della conclusione del contratto</a:t>
            </a:r>
          </a:p>
        </p:txBody>
      </p:sp>
      <p:sp>
        <p:nvSpPr>
          <p:cNvPr id="53252" name="Rectangle 1027">
            <a:extLst>
              <a:ext uri="{FF2B5EF4-FFF2-40B4-BE49-F238E27FC236}">
                <a16:creationId xmlns:a16="http://schemas.microsoft.com/office/drawing/2014/main" id="{EF070A10-5C86-E84D-8CFE-1141B89FE9C6}"/>
              </a:ext>
            </a:extLst>
          </p:cNvPr>
          <p:cNvSpPr>
            <a:spLocks noGrp="1" noChangeArrowheads="1"/>
          </p:cNvSpPr>
          <p:nvPr>
            <p:ph type="body" idx="1"/>
          </p:nvPr>
        </p:nvSpPr>
        <p:spPr>
          <a:xfrm>
            <a:off x="678873" y="1524793"/>
            <a:ext cx="10541061" cy="3899823"/>
          </a:xfrm>
        </p:spPr>
        <p:txBody>
          <a:bodyPr>
            <a:normAutofit/>
          </a:bodyPr>
          <a:lstStyle/>
          <a:p>
            <a:pPr algn="just" eaLnBrk="1" hangingPunct="1">
              <a:lnSpc>
                <a:spcPct val="80000"/>
              </a:lnSpc>
            </a:pPr>
            <a:r>
              <a:rPr lang="it-IT" altLang="it-IT" sz="2600" dirty="0">
                <a:cs typeface="Calibri" panose="020F0502020204030204" pitchFamily="34" charset="0"/>
              </a:rPr>
              <a:t>L’identificazione del </a:t>
            </a:r>
            <a:r>
              <a:rPr lang="it-IT" altLang="it-IT" sz="2600" b="1" dirty="0">
                <a:cs typeface="Calibri" panose="020F0502020204030204" pitchFamily="34" charset="0"/>
              </a:rPr>
              <a:t>luogo</a:t>
            </a:r>
            <a:r>
              <a:rPr lang="it-IT" altLang="it-IT" sz="2600" dirty="0">
                <a:cs typeface="Calibri" panose="020F0502020204030204" pitchFamily="34" charset="0"/>
              </a:rPr>
              <a:t> può essere di estrema rilevanza ai fini dell’individuazione della legge applicabile (spesso i contraenti sono anche in continenti diversi) e del foro competente.</a:t>
            </a:r>
          </a:p>
          <a:p>
            <a:pPr algn="just" eaLnBrk="1" hangingPunct="1">
              <a:lnSpc>
                <a:spcPct val="80000"/>
              </a:lnSpc>
            </a:pPr>
            <a:r>
              <a:rPr lang="it-IT" altLang="it-IT" sz="2600" dirty="0">
                <a:cs typeface="Calibri" panose="020F0502020204030204" pitchFamily="34" charset="0"/>
              </a:rPr>
              <a:t>Dall’art. 1326 c.c. si deduce che il contratto è concluso nel luogo in cui si trova il proponente al momento in cui ha notizia dell’accettazione.</a:t>
            </a:r>
          </a:p>
          <a:p>
            <a:pPr algn="just" eaLnBrk="1" hangingPunct="1">
              <a:lnSpc>
                <a:spcPct val="80000"/>
              </a:lnSpc>
              <a:buFont typeface="Wingdings" pitchFamily="2" charset="2"/>
              <a:buChar char="ü"/>
            </a:pPr>
            <a:r>
              <a:rPr lang="it-IT" altLang="it-IT" sz="2600" i="1" dirty="0">
                <a:cs typeface="Calibri" panose="020F0502020204030204" pitchFamily="34" charset="0"/>
              </a:rPr>
              <a:t>Luogo dal quale il proponente “scarica” la posta?</a:t>
            </a:r>
          </a:p>
          <a:p>
            <a:pPr algn="just" eaLnBrk="1" hangingPunct="1">
              <a:lnSpc>
                <a:spcPct val="80000"/>
              </a:lnSpc>
              <a:buFont typeface="Wingdings" pitchFamily="2" charset="2"/>
              <a:buChar char="ü"/>
            </a:pPr>
            <a:r>
              <a:rPr lang="it-IT" altLang="it-IT" sz="2600" i="1" dirty="0">
                <a:cs typeface="Calibri" panose="020F0502020204030204" pitchFamily="34" charset="0"/>
              </a:rPr>
              <a:t>Indirizzo elettronico del proponente (sede del provider)?</a:t>
            </a:r>
          </a:p>
          <a:p>
            <a:pPr algn="just" eaLnBrk="1" hangingPunct="1">
              <a:lnSpc>
                <a:spcPct val="80000"/>
              </a:lnSpc>
              <a:buFont typeface="Wingdings" pitchFamily="2" charset="2"/>
              <a:buChar char="ü"/>
            </a:pPr>
            <a:r>
              <a:rPr lang="it-IT" altLang="it-IT" sz="2600" i="1" dirty="0">
                <a:cs typeface="Calibri" panose="020F0502020204030204" pitchFamily="34" charset="0"/>
              </a:rPr>
              <a:t>Sede legale, domicilio o residenza del proponente?</a:t>
            </a:r>
          </a:p>
          <a:p>
            <a:pPr algn="just" eaLnBrk="1" hangingPunct="1">
              <a:lnSpc>
                <a:spcPct val="80000"/>
              </a:lnSpc>
              <a:buFont typeface="Wingdings" pitchFamily="2" charset="2"/>
              <a:buChar char="ü"/>
            </a:pPr>
            <a:r>
              <a:rPr lang="it-IT" altLang="it-IT" sz="2600" dirty="0">
                <a:cs typeface="Calibri" panose="020F0502020204030204" pitchFamily="34" charset="0"/>
              </a:rPr>
              <a:t>Sede o domicilio del soggetto che ha registrato il </a:t>
            </a:r>
            <a:r>
              <a:rPr lang="it-IT" altLang="it-IT" sz="2600" i="1" dirty="0">
                <a:cs typeface="Calibri" panose="020F0502020204030204" pitchFamily="34" charset="0"/>
              </a:rPr>
              <a:t>domain </a:t>
            </a:r>
            <a:r>
              <a:rPr lang="it-IT" altLang="it-IT" sz="2600" i="1" dirty="0" err="1">
                <a:cs typeface="Calibri" panose="020F0502020204030204" pitchFamily="34" charset="0"/>
              </a:rPr>
              <a:t>name</a:t>
            </a:r>
            <a:r>
              <a:rPr lang="it-IT" altLang="it-IT" sz="2600" i="1" dirty="0">
                <a:cs typeface="Calibri" panose="020F0502020204030204" pitchFamily="34" charset="0"/>
              </a:rPr>
              <a:t>.?</a:t>
            </a:r>
            <a:endParaRPr lang="it-IT" altLang="it-IT" sz="2600" dirty="0">
              <a:cs typeface="Calibri" panose="020F0502020204030204" pitchFamily="34" charset="0"/>
            </a:endParaRPr>
          </a:p>
        </p:txBody>
      </p:sp>
      <p:sp>
        <p:nvSpPr>
          <p:cNvPr id="6" name="Text Box 1">
            <a:extLst>
              <a:ext uri="{FF2B5EF4-FFF2-40B4-BE49-F238E27FC236}">
                <a16:creationId xmlns:a16="http://schemas.microsoft.com/office/drawing/2014/main" id="{0F93B042-00B5-A847-8747-63CBADE1F1D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326580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numero diapositiva 5">
            <a:extLst>
              <a:ext uri="{FF2B5EF4-FFF2-40B4-BE49-F238E27FC236}">
                <a16:creationId xmlns:a16="http://schemas.microsoft.com/office/drawing/2014/main" id="{8DCCF2D0-ACD4-7244-9C05-559F13FA37F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AD74D22-6953-5F49-828C-6F955D4700B4}" type="slidenum">
              <a:rPr lang="it-IT" altLang="it-IT" sz="1000">
                <a:latin typeface="Arial" panose="020B0604020202020204" pitchFamily="34" charset="0"/>
              </a:rPr>
              <a:pPr>
                <a:spcBef>
                  <a:spcPct val="0"/>
                </a:spcBef>
                <a:buClrTx/>
                <a:buSzTx/>
                <a:buFontTx/>
                <a:buNone/>
              </a:pPr>
              <a:t>24</a:t>
            </a:fld>
            <a:endParaRPr lang="it-IT" altLang="it-IT" sz="1000">
              <a:latin typeface="Arial" panose="020B0604020202020204" pitchFamily="34" charset="0"/>
            </a:endParaRPr>
          </a:p>
        </p:txBody>
      </p:sp>
      <p:sp>
        <p:nvSpPr>
          <p:cNvPr id="55299" name="Rectangle 2050">
            <a:extLst>
              <a:ext uri="{FF2B5EF4-FFF2-40B4-BE49-F238E27FC236}">
                <a16:creationId xmlns:a16="http://schemas.microsoft.com/office/drawing/2014/main" id="{554539A8-3868-644B-9ABD-39AE6560E89A}"/>
              </a:ext>
            </a:extLst>
          </p:cNvPr>
          <p:cNvSpPr>
            <a:spLocks noGrp="1" noChangeArrowheads="1"/>
          </p:cNvSpPr>
          <p:nvPr>
            <p:ph type="title"/>
          </p:nvPr>
        </p:nvSpPr>
        <p:spPr>
          <a:xfrm>
            <a:off x="753761" y="333375"/>
            <a:ext cx="10663881" cy="1079500"/>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Luogo della conclusione del contratto</a:t>
            </a:r>
          </a:p>
        </p:txBody>
      </p:sp>
      <p:sp>
        <p:nvSpPr>
          <p:cNvPr id="38917" name="Rectangle 2051">
            <a:extLst>
              <a:ext uri="{FF2B5EF4-FFF2-40B4-BE49-F238E27FC236}">
                <a16:creationId xmlns:a16="http://schemas.microsoft.com/office/drawing/2014/main" id="{FFC7C3A1-1906-A744-AE28-CF21219E1B5A}"/>
              </a:ext>
            </a:extLst>
          </p:cNvPr>
          <p:cNvSpPr>
            <a:spLocks noGrp="1" noChangeArrowheads="1"/>
          </p:cNvSpPr>
          <p:nvPr>
            <p:ph type="body" idx="1"/>
          </p:nvPr>
        </p:nvSpPr>
        <p:spPr>
          <a:xfrm>
            <a:off x="963827" y="1556952"/>
            <a:ext cx="10354962" cy="4015946"/>
          </a:xfrm>
        </p:spPr>
        <p:txBody>
          <a:bodyPr>
            <a:normAutofit/>
          </a:bodyPr>
          <a:lstStyle/>
          <a:p>
            <a:pPr marL="271463" indent="-271463" algn="just">
              <a:lnSpc>
                <a:spcPct val="90000"/>
              </a:lnSpc>
              <a:buNone/>
              <a:defRPr/>
            </a:pPr>
            <a:r>
              <a:rPr lang="it-IT" sz="2800" dirty="0">
                <a:latin typeface="Calibri" panose="020F0502020204030204" pitchFamily="34" charset="0"/>
                <a:cs typeface="Calibri" panose="020F0502020204030204" pitchFamily="34" charset="0"/>
              </a:rPr>
              <a:t>	</a:t>
            </a:r>
            <a:r>
              <a:rPr lang="it-IT" sz="2800" dirty="0">
                <a:cs typeface="Calibri" panose="020F0502020204030204" pitchFamily="34" charset="0"/>
              </a:rPr>
              <a:t>Dall’art. 1326 e 1335 c.c. emerge che luogo di conclusione del contratto non è quello in cui il proponente ha conoscenza dell’accettazione ma quello in cui il </a:t>
            </a:r>
            <a:r>
              <a:rPr lang="it-IT" sz="2800" b="1" dirty="0">
                <a:cs typeface="Calibri" panose="020F0502020204030204" pitchFamily="34" charset="0"/>
              </a:rPr>
              <a:t>proponente ha il suo indirizzo ed a cui la dichiarazione di accettazione viene recapitata </a:t>
            </a:r>
            <a:r>
              <a:rPr lang="it-IT" sz="2800" dirty="0">
                <a:cs typeface="Calibri" panose="020F0502020204030204" pitchFamily="34" charset="0"/>
              </a:rPr>
              <a:t>(</a:t>
            </a:r>
            <a:r>
              <a:rPr lang="it-IT" sz="2800" dirty="0" err="1">
                <a:cs typeface="Calibri" panose="020F0502020204030204" pitchFamily="34" charset="0"/>
              </a:rPr>
              <a:t>vedansi</a:t>
            </a:r>
            <a:r>
              <a:rPr lang="it-IT" sz="2800" dirty="0">
                <a:cs typeface="Calibri" panose="020F0502020204030204" pitchFamily="34" charset="0"/>
              </a:rPr>
              <a:t> </a:t>
            </a:r>
            <a:r>
              <a:rPr lang="it-IT" sz="2800" i="1" dirty="0">
                <a:cs typeface="Calibri" panose="020F0502020204030204" pitchFamily="34" charset="0"/>
              </a:rPr>
              <a:t>ultra </a:t>
            </a:r>
            <a:r>
              <a:rPr lang="it-IT" sz="2800" dirty="0">
                <a:cs typeface="Calibri" panose="020F0502020204030204" pitchFamily="34" charset="0"/>
              </a:rPr>
              <a:t>soluzione CAD). </a:t>
            </a:r>
          </a:p>
          <a:p>
            <a:pPr eaLnBrk="1" hangingPunct="1">
              <a:lnSpc>
                <a:spcPct val="90000"/>
              </a:lnSpc>
              <a:buFont typeface="Wingdings" pitchFamily="2" charset="2"/>
              <a:buNone/>
              <a:defRPr/>
            </a:pPr>
            <a:endParaRPr lang="it-IT" sz="2800" dirty="0">
              <a:cs typeface="Calibri" panose="020F0502020204030204" pitchFamily="34" charset="0"/>
            </a:endParaRPr>
          </a:p>
          <a:p>
            <a:pPr eaLnBrk="1" hangingPunct="1">
              <a:lnSpc>
                <a:spcPct val="90000"/>
              </a:lnSpc>
              <a:buFont typeface="Wingdings" pitchFamily="2" charset="2"/>
              <a:buNone/>
              <a:defRPr/>
            </a:pPr>
            <a:r>
              <a:rPr lang="it-IT" sz="2800" b="1" dirty="0">
                <a:cs typeface="Calibri" panose="020F0502020204030204" pitchFamily="34" charset="0"/>
              </a:rPr>
              <a:t>Tesi minoritaria:</a:t>
            </a:r>
            <a:r>
              <a:rPr lang="it-IT" sz="2800" dirty="0">
                <a:cs typeface="Calibri" panose="020F0502020204030204" pitchFamily="34" charset="0"/>
              </a:rPr>
              <a:t> se l’accettazione avviene via email il contratto si conclude appena inviato il messaggio di accettazione e nel luogo in cui è situato il computer dell’impresa offerente. </a:t>
            </a:r>
          </a:p>
        </p:txBody>
      </p:sp>
      <p:sp>
        <p:nvSpPr>
          <p:cNvPr id="6" name="Text Box 1">
            <a:extLst>
              <a:ext uri="{FF2B5EF4-FFF2-40B4-BE49-F238E27FC236}">
                <a16:creationId xmlns:a16="http://schemas.microsoft.com/office/drawing/2014/main" id="{9044CFA2-9B55-B24A-B04E-4C628FF5FC1D}"/>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951122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numero diapositiva 5">
            <a:extLst>
              <a:ext uri="{FF2B5EF4-FFF2-40B4-BE49-F238E27FC236}">
                <a16:creationId xmlns:a16="http://schemas.microsoft.com/office/drawing/2014/main" id="{7BCA19FA-AA7A-AE4B-BDA4-FB753C4FA02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B0F6D103-4E01-F041-9142-266E4A7116EF}" type="slidenum">
              <a:rPr lang="it-IT" altLang="it-IT" sz="1000">
                <a:latin typeface="Arial" panose="020B0604020202020204" pitchFamily="34" charset="0"/>
              </a:rPr>
              <a:pPr>
                <a:spcBef>
                  <a:spcPct val="0"/>
                </a:spcBef>
                <a:buClrTx/>
                <a:buSzTx/>
                <a:buFontTx/>
                <a:buNone/>
              </a:pPr>
              <a:t>25</a:t>
            </a:fld>
            <a:endParaRPr lang="it-IT" altLang="it-IT" sz="1000">
              <a:latin typeface="Arial" panose="020B0604020202020204" pitchFamily="34" charset="0"/>
            </a:endParaRPr>
          </a:p>
        </p:txBody>
      </p:sp>
      <p:sp>
        <p:nvSpPr>
          <p:cNvPr id="56323" name="Rectangle 2">
            <a:extLst>
              <a:ext uri="{FF2B5EF4-FFF2-40B4-BE49-F238E27FC236}">
                <a16:creationId xmlns:a16="http://schemas.microsoft.com/office/drawing/2014/main" id="{EB82B602-A6A4-6945-99CF-F08C2F643CB3}"/>
              </a:ext>
            </a:extLst>
          </p:cNvPr>
          <p:cNvSpPr>
            <a:spLocks noGrp="1" noChangeArrowheads="1"/>
          </p:cNvSpPr>
          <p:nvPr>
            <p:ph type="title"/>
          </p:nvPr>
        </p:nvSpPr>
        <p:spPr>
          <a:xfrm>
            <a:off x="766119" y="533400"/>
            <a:ext cx="10614454" cy="914400"/>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La trasmissione dei documenti informatici</a:t>
            </a:r>
          </a:p>
        </p:txBody>
      </p:sp>
      <p:sp>
        <p:nvSpPr>
          <p:cNvPr id="56324" name="Rectangle 3">
            <a:extLst>
              <a:ext uri="{FF2B5EF4-FFF2-40B4-BE49-F238E27FC236}">
                <a16:creationId xmlns:a16="http://schemas.microsoft.com/office/drawing/2014/main" id="{BFA3CD37-FEAF-2B4D-BE2C-B4FC398CC744}"/>
              </a:ext>
            </a:extLst>
          </p:cNvPr>
          <p:cNvSpPr>
            <a:spLocks noGrp="1" noChangeArrowheads="1"/>
          </p:cNvSpPr>
          <p:nvPr>
            <p:ph type="body" idx="1"/>
          </p:nvPr>
        </p:nvSpPr>
        <p:spPr>
          <a:xfrm>
            <a:off x="766119" y="1447800"/>
            <a:ext cx="10614454" cy="4572794"/>
          </a:xfrm>
        </p:spPr>
        <p:txBody>
          <a:bodyPr>
            <a:normAutofit fontScale="92500" lnSpcReduction="20000"/>
          </a:bodyPr>
          <a:lstStyle/>
          <a:p>
            <a:pPr eaLnBrk="1" hangingPunct="1">
              <a:lnSpc>
                <a:spcPct val="90000"/>
              </a:lnSpc>
              <a:buFont typeface="Wingdings" pitchFamily="2" charset="2"/>
              <a:buNone/>
            </a:pPr>
            <a:r>
              <a:rPr lang="it-IT" altLang="it-IT" dirty="0"/>
              <a:t>	</a:t>
            </a:r>
            <a:r>
              <a:rPr lang="it-IT" altLang="it-IT" sz="2800" dirty="0">
                <a:cs typeface="Calibri" panose="020F0502020204030204" pitchFamily="34" charset="0"/>
              </a:rPr>
              <a:t>Il legislatore pur non incidendo sulle modalità di formazione del contratto (legate sempre a norme del codice civile) tenta di fare maggiore chiarezza sull’elemento della trasmissione dei documenti informatici. </a:t>
            </a:r>
          </a:p>
          <a:p>
            <a:pPr marL="688975" indent="-457200" eaLnBrk="1" hangingPunct="1">
              <a:lnSpc>
                <a:spcPct val="90000"/>
              </a:lnSpc>
              <a:buFont typeface="Wingdings" pitchFamily="2" charset="2"/>
              <a:buChar char="ü"/>
            </a:pPr>
            <a:r>
              <a:rPr lang="it-IT" altLang="it-IT" sz="2800" dirty="0">
                <a:cs typeface="Calibri" panose="020F0502020204030204" pitchFamily="34" charset="0"/>
              </a:rPr>
              <a:t>Art. 13 D. </a:t>
            </a:r>
            <a:r>
              <a:rPr lang="it-IT" altLang="it-IT" sz="2800" dirty="0" err="1">
                <a:cs typeface="Calibri" panose="020F0502020204030204" pitchFamily="34" charset="0"/>
              </a:rPr>
              <a:t>Lgs</a:t>
            </a:r>
            <a:r>
              <a:rPr lang="it-IT" altLang="it-IT" sz="2800" dirty="0">
                <a:cs typeface="Calibri" panose="020F0502020204030204" pitchFamily="34" charset="0"/>
              </a:rPr>
              <a:t> 70/2003  </a:t>
            </a:r>
          </a:p>
          <a:p>
            <a:pPr marL="688975" indent="-457200" eaLnBrk="1" hangingPunct="1">
              <a:lnSpc>
                <a:spcPct val="90000"/>
              </a:lnSpc>
              <a:buFont typeface="Wingdings" pitchFamily="2" charset="2"/>
              <a:buChar char="ü"/>
            </a:pPr>
            <a:r>
              <a:rPr lang="it-IT" altLang="it-IT" sz="2800" dirty="0">
                <a:cs typeface="Calibri" panose="020F0502020204030204" pitchFamily="34" charset="0"/>
              </a:rPr>
              <a:t>Art. 45 2° co. CAD (ex. Art. 14 e 22 D.P.R. 445/2000)</a:t>
            </a:r>
          </a:p>
          <a:p>
            <a:pPr marL="231775" indent="0">
              <a:lnSpc>
                <a:spcPct val="90000"/>
              </a:lnSpc>
              <a:buNone/>
            </a:pPr>
            <a:r>
              <a:rPr lang="it-IT" altLang="it-IT" sz="2800" dirty="0">
                <a:cs typeface="Calibri" panose="020F0502020204030204" pitchFamily="34" charset="0"/>
              </a:rPr>
              <a:t>«</a:t>
            </a:r>
            <a:r>
              <a:rPr lang="it-IT" altLang="it-IT" sz="2800" i="1" dirty="0">
                <a:cs typeface="Calibri" panose="020F0502020204030204" pitchFamily="34" charset="0"/>
              </a:rPr>
              <a:t>Il documento informatico trasmesso per via telematica si intende spedito dal mittente se inviato al proprio gestore, e si intende consegnato al destinatario se reso disponibile all'indirizzo elettronico da questi dichiarato, nella casella di posta elettronica del destinatario messa a disposizione dal gestore.» </a:t>
            </a:r>
          </a:p>
          <a:p>
            <a:pPr>
              <a:lnSpc>
                <a:spcPct val="90000"/>
              </a:lnSpc>
            </a:pPr>
            <a:endParaRPr lang="it-IT" altLang="it-IT" sz="2800" dirty="0">
              <a:cs typeface="Calibri" panose="020F0502020204030204" pitchFamily="34" charset="0"/>
            </a:endParaRPr>
          </a:p>
          <a:p>
            <a:pPr marL="0" indent="0">
              <a:lnSpc>
                <a:spcPct val="90000"/>
              </a:lnSpc>
              <a:buNone/>
            </a:pPr>
            <a:r>
              <a:rPr lang="it-IT" altLang="it-IT" sz="2800" dirty="0">
                <a:cs typeface="Calibri" panose="020F0502020204030204" pitchFamily="34" charset="0"/>
              </a:rPr>
              <a:t>(Art.3 D.P.R. n. 68, 11 febbraio 2005 e Art. 45, 2° c.  CAD) L’art. 14 D.P.R. 445/00 abrogato dal CAD prevedeva “</a:t>
            </a:r>
            <a:r>
              <a:rPr lang="it-IT" altLang="it-IT" sz="2800" i="1" dirty="0">
                <a:cs typeface="Calibri" panose="020F0502020204030204" pitchFamily="34" charset="0"/>
              </a:rPr>
              <a:t>il documento informatico trasmesso per via telematica si intende inviato e pervenuto al destinatario se trasmesso all’indirizzo elettronico da questi dichiarato.”</a:t>
            </a:r>
            <a:endParaRPr lang="de-DE" altLang="it-IT" sz="2800" i="1" dirty="0">
              <a:cs typeface="Calibri" panose="020F0502020204030204" pitchFamily="34" charset="0"/>
            </a:endParaRPr>
          </a:p>
          <a:p>
            <a:pPr eaLnBrk="1" hangingPunct="1">
              <a:lnSpc>
                <a:spcPct val="90000"/>
              </a:lnSpc>
            </a:pPr>
            <a:endParaRPr lang="de-DE" altLang="it-IT" sz="2800" dirty="0">
              <a:latin typeface="Calibri" panose="020F0502020204030204" pitchFamily="34" charset="0"/>
              <a:cs typeface="Calibri" panose="020F0502020204030204" pitchFamily="34" charset="0"/>
            </a:endParaRPr>
          </a:p>
        </p:txBody>
      </p:sp>
      <p:sp>
        <p:nvSpPr>
          <p:cNvPr id="6" name="Text Box 1">
            <a:extLst>
              <a:ext uri="{FF2B5EF4-FFF2-40B4-BE49-F238E27FC236}">
                <a16:creationId xmlns:a16="http://schemas.microsoft.com/office/drawing/2014/main" id="{9C93C8C9-09D2-9F4A-A520-60782A5B0076}"/>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548694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egnaposto numero diapositiva 3">
            <a:extLst>
              <a:ext uri="{FF2B5EF4-FFF2-40B4-BE49-F238E27FC236}">
                <a16:creationId xmlns:a16="http://schemas.microsoft.com/office/drawing/2014/main" id="{79DA296E-8EEB-424C-8942-542CB55164C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036685B0-4477-3549-9293-B4D8FAB90E5A}" type="slidenum">
              <a:rPr lang="it-IT" altLang="it-IT" sz="1000">
                <a:latin typeface="Arial" panose="020B0604020202020204" pitchFamily="34" charset="0"/>
              </a:rPr>
              <a:pPr>
                <a:spcBef>
                  <a:spcPct val="0"/>
                </a:spcBef>
                <a:buClrTx/>
                <a:buSzTx/>
                <a:buFontTx/>
                <a:buNone/>
              </a:pPr>
              <a:t>26</a:t>
            </a:fld>
            <a:endParaRPr lang="it-IT" altLang="it-IT" sz="1000">
              <a:latin typeface="Arial" panose="020B0604020202020204" pitchFamily="34" charset="0"/>
            </a:endParaRPr>
          </a:p>
        </p:txBody>
      </p:sp>
      <p:sp>
        <p:nvSpPr>
          <p:cNvPr id="46084" name="Rectangle 2">
            <a:extLst>
              <a:ext uri="{FF2B5EF4-FFF2-40B4-BE49-F238E27FC236}">
                <a16:creationId xmlns:a16="http://schemas.microsoft.com/office/drawing/2014/main" id="{FC73F058-E8FE-EF41-927B-1F7D3731044C}"/>
              </a:ext>
            </a:extLst>
          </p:cNvPr>
          <p:cNvSpPr>
            <a:spLocks noGrp="1" noChangeArrowheads="1"/>
          </p:cNvSpPr>
          <p:nvPr>
            <p:ph type="ctrTitle" idx="4294967295"/>
          </p:nvPr>
        </p:nvSpPr>
        <p:spPr>
          <a:xfrm>
            <a:off x="617838" y="762000"/>
            <a:ext cx="10960442" cy="810676"/>
          </a:xfrm>
        </p:spPr>
        <p:txBody>
          <a:bodyPr vert="horz" lIns="92075" tIns="46038" rIns="92075" bIns="46038" rtlCol="0" anchor="ctr">
            <a:normAutofit/>
          </a:bodyPr>
          <a:lstStyle/>
          <a:p>
            <a:pPr algn="ctr"/>
            <a:r>
              <a:rPr lang="it-IT" altLang="it-IT" sz="2800" b="1" dirty="0">
                <a:solidFill>
                  <a:srgbClr val="9E2912"/>
                </a:solidFill>
                <a:latin typeface="Calibri" panose="020F0502020204030204" pitchFamily="34" charset="0"/>
                <a:ea typeface="Microsoft YaHei" panose="020B0503020204020204" pitchFamily="34" charset="-122"/>
                <a:cs typeface="Calibri" panose="020F0502020204030204" pitchFamily="34" charset="0"/>
              </a:rPr>
              <a:t>D</a:t>
            </a:r>
            <a:r>
              <a:rPr lang="it-IT" altLang="it-IT" sz="2800" b="1" dirty="0">
                <a:solidFill>
                  <a:srgbClr val="9E2912"/>
                </a:solidFill>
                <a:ea typeface="Microsoft YaHei" panose="020B0503020204020204" pitchFamily="34" charset="-122"/>
                <a:cs typeface="Calibri" panose="020F0502020204030204" pitchFamily="34" charset="0"/>
              </a:rPr>
              <a:t>.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70/2003 sul commercio elettronico (</a:t>
            </a:r>
            <a:r>
              <a:rPr lang="it-IT" altLang="it-IT" sz="2800" b="1" i="1" dirty="0" err="1">
                <a:solidFill>
                  <a:srgbClr val="9E2912"/>
                </a:solidFill>
                <a:ea typeface="Microsoft YaHei" panose="020B0503020204020204" pitchFamily="34" charset="-122"/>
                <a:cs typeface="Calibri" panose="020F0502020204030204" pitchFamily="34" charset="0"/>
              </a:rPr>
              <a:t>BtoB</a:t>
            </a:r>
            <a:r>
              <a:rPr lang="it-IT" altLang="it-IT" sz="2800" b="1" i="1" dirty="0">
                <a:solidFill>
                  <a:srgbClr val="9E2912"/>
                </a:solidFill>
                <a:ea typeface="Microsoft YaHei" panose="020B0503020204020204" pitchFamily="34" charset="-122"/>
                <a:cs typeface="Calibri" panose="020F0502020204030204" pitchFamily="34" charset="0"/>
              </a:rPr>
              <a:t> e </a:t>
            </a:r>
            <a:r>
              <a:rPr lang="it-IT" altLang="it-IT" sz="2800" b="1" i="1" dirty="0" err="1">
                <a:solidFill>
                  <a:srgbClr val="9E2912"/>
                </a:solidFill>
                <a:ea typeface="Microsoft YaHei" panose="020B0503020204020204" pitchFamily="34" charset="-122"/>
                <a:cs typeface="Calibri" panose="020F0502020204030204" pitchFamily="34" charset="0"/>
              </a:rPr>
              <a:t>BtoC</a:t>
            </a:r>
            <a:r>
              <a:rPr lang="it-IT" altLang="it-IT" sz="2800" b="1" dirty="0">
                <a:solidFill>
                  <a:srgbClr val="9E2912"/>
                </a:solidFill>
                <a:ea typeface="Microsoft YaHei" panose="020B0503020204020204" pitchFamily="34" charset="-122"/>
                <a:cs typeface="Calibri" panose="020F0502020204030204" pitchFamily="34" charset="0"/>
              </a:rPr>
              <a:t>)</a:t>
            </a:r>
          </a:p>
        </p:txBody>
      </p:sp>
      <p:sp>
        <p:nvSpPr>
          <p:cNvPr id="46085" name="Rectangle 3">
            <a:extLst>
              <a:ext uri="{FF2B5EF4-FFF2-40B4-BE49-F238E27FC236}">
                <a16:creationId xmlns:a16="http://schemas.microsoft.com/office/drawing/2014/main" id="{027201DF-93E8-8F48-A83E-1E744823C55E}"/>
              </a:ext>
            </a:extLst>
          </p:cNvPr>
          <p:cNvSpPr>
            <a:spLocks noGrp="1" noChangeArrowheads="1"/>
          </p:cNvSpPr>
          <p:nvPr>
            <p:ph type="subTitle" idx="4294967295"/>
          </p:nvPr>
        </p:nvSpPr>
        <p:spPr>
          <a:xfrm>
            <a:off x="617838" y="1773238"/>
            <a:ext cx="10787448" cy="4046794"/>
          </a:xfrm>
        </p:spPr>
        <p:txBody>
          <a:bodyPr vert="horz" lIns="92075" tIns="46038" rIns="92075" bIns="46038" rtlCol="0" anchor="ctr">
            <a:normAutofit lnSpcReduction="10000"/>
          </a:bodyPr>
          <a:lstStyle/>
          <a:p>
            <a:pPr marL="0" indent="0" algn="just">
              <a:buNone/>
            </a:pPr>
            <a:r>
              <a:rPr lang="it-IT" altLang="it-IT" sz="2400" i="1" dirty="0">
                <a:cs typeface="Calibri" panose="020F0502020204030204" pitchFamily="34" charset="0"/>
              </a:rPr>
              <a:t>Art. 1 </a:t>
            </a:r>
            <a:r>
              <a:rPr lang="it-IT" altLang="it-IT" sz="2400" i="1" dirty="0" err="1">
                <a:cs typeface="Calibri" panose="020F0502020204030204" pitchFamily="34" charset="0"/>
              </a:rPr>
              <a:t>D.Lgs</a:t>
            </a:r>
            <a:r>
              <a:rPr lang="it-IT" altLang="it-IT" sz="2400" i="1" dirty="0">
                <a:cs typeface="Calibri" panose="020F0502020204030204" pitchFamily="34" charset="0"/>
              </a:rPr>
              <a:t> 70/2003 «Il presente decreto è diretto a promuovere la libera circolazione dei servizi della società dell’informazione, fra i quali il commercio elettronico».</a:t>
            </a:r>
          </a:p>
          <a:p>
            <a:pPr marL="0" indent="0" algn="just">
              <a:buNone/>
            </a:pPr>
            <a:endParaRPr lang="it-IT" sz="2400" i="1" dirty="0">
              <a:cs typeface="Calibri" panose="020F0502020204030204" pitchFamily="34" charset="0"/>
            </a:endParaRPr>
          </a:p>
          <a:p>
            <a:pPr marL="0" indent="0" algn="just">
              <a:buNone/>
            </a:pPr>
            <a:r>
              <a:rPr lang="it-IT" sz="2400" dirty="0">
                <a:cs typeface="Calibri" panose="020F0502020204030204" pitchFamily="34" charset="0"/>
              </a:rPr>
              <a:t>Dopo aver fornito le definizioni dei soggetti che costituiscono gli attori delle attività svolte via internet (prestatore, destinatario del servizio, consumatore), la normativa sul commercio elettronico prevede in particolare:</a:t>
            </a:r>
          </a:p>
          <a:p>
            <a:pPr marL="0" indent="415925" algn="just">
              <a:lnSpc>
                <a:spcPct val="80000"/>
              </a:lnSpc>
              <a:buClr>
                <a:schemeClr val="folHlink"/>
              </a:buClr>
              <a:buFont typeface="Wingdings" pitchFamily="2" charset="2"/>
              <a:buChar char="ü"/>
              <a:defRPr/>
            </a:pPr>
            <a:r>
              <a:rPr lang="it-IT" sz="2400" b="1" dirty="0">
                <a:solidFill>
                  <a:srgbClr val="C00000"/>
                </a:solidFill>
                <a:cs typeface="Calibri" panose="020F0502020204030204" pitchFamily="34" charset="0"/>
              </a:rPr>
              <a:t>informazioni generali obbligatorie</a:t>
            </a:r>
            <a:r>
              <a:rPr lang="it-IT" sz="2400" dirty="0">
                <a:solidFill>
                  <a:srgbClr val="C00000"/>
                </a:solidFill>
                <a:cs typeface="Calibri" panose="020F0502020204030204" pitchFamily="34" charset="0"/>
              </a:rPr>
              <a:t> </a:t>
            </a:r>
            <a:r>
              <a:rPr lang="it-IT" sz="2400" dirty="0">
                <a:cs typeface="Calibri" panose="020F0502020204030204" pitchFamily="34" charset="0"/>
              </a:rPr>
              <a:t>(art. 7) che devono essere rese accessibili “</a:t>
            </a:r>
            <a:r>
              <a:rPr lang="it-IT" sz="2400" i="1" dirty="0">
                <a:cs typeface="Calibri" panose="020F0502020204030204" pitchFamily="34" charset="0"/>
              </a:rPr>
              <a:t>in modo diretto e permanente</a:t>
            </a:r>
            <a:r>
              <a:rPr lang="it-IT" sz="2400" dirty="0">
                <a:cs typeface="Calibri" panose="020F0502020204030204" pitchFamily="34" charset="0"/>
              </a:rPr>
              <a:t>” ai destinatari del servizio e alle autorità competenti;</a:t>
            </a:r>
          </a:p>
          <a:p>
            <a:pPr marL="0" indent="415925" algn="just">
              <a:lnSpc>
                <a:spcPct val="80000"/>
              </a:lnSpc>
              <a:buClr>
                <a:schemeClr val="folHlink"/>
              </a:buClr>
              <a:buFont typeface="Wingdings" pitchFamily="2" charset="2"/>
              <a:buChar char="ü"/>
              <a:defRPr/>
            </a:pPr>
            <a:r>
              <a:rPr lang="it-IT" sz="2400" b="1" dirty="0">
                <a:solidFill>
                  <a:srgbClr val="C00000"/>
                </a:solidFill>
                <a:cs typeface="Calibri" panose="020F0502020204030204" pitchFamily="34" charset="0"/>
              </a:rPr>
              <a:t>informazioni dirette alla conclusione del contratto </a:t>
            </a:r>
            <a:r>
              <a:rPr lang="it-IT" sz="2400" dirty="0">
                <a:cs typeface="Calibri" panose="020F0502020204030204" pitchFamily="34" charset="0"/>
              </a:rPr>
              <a:t>(art. 12)</a:t>
            </a:r>
          </a:p>
          <a:p>
            <a:pPr marL="0" indent="415925" algn="just">
              <a:lnSpc>
                <a:spcPct val="80000"/>
              </a:lnSpc>
              <a:buClr>
                <a:schemeClr val="folHlink"/>
              </a:buClr>
              <a:buFont typeface="Wingdings" pitchFamily="2" charset="2"/>
              <a:buChar char="ü"/>
              <a:defRPr/>
            </a:pPr>
            <a:r>
              <a:rPr lang="it-IT" sz="2400" b="1" dirty="0">
                <a:cs typeface="Calibri" panose="020F0502020204030204" pitchFamily="34" charset="0"/>
              </a:rPr>
              <a:t>obblighi di informazione </a:t>
            </a:r>
            <a:r>
              <a:rPr lang="it-IT" sz="2400" dirty="0">
                <a:cs typeface="Calibri" panose="020F0502020204030204" pitchFamily="34" charset="0"/>
              </a:rPr>
              <a:t>per la </a:t>
            </a:r>
            <a:r>
              <a:rPr lang="it-IT" sz="2400" b="1" dirty="0">
                <a:cs typeface="Calibri" panose="020F0502020204030204" pitchFamily="34" charset="0"/>
              </a:rPr>
              <a:t>comunicazione commerciale </a:t>
            </a:r>
            <a:r>
              <a:rPr lang="it-IT" sz="2400" dirty="0">
                <a:cs typeface="Calibri" panose="020F0502020204030204" pitchFamily="34" charset="0"/>
              </a:rPr>
              <a:t>(art. 8) e per la </a:t>
            </a:r>
            <a:r>
              <a:rPr lang="it-IT" sz="2400" b="1" dirty="0">
                <a:cs typeface="Calibri" panose="020F0502020204030204" pitchFamily="34" charset="0"/>
              </a:rPr>
              <a:t>comunicazione commerciale non sollecitata </a:t>
            </a:r>
            <a:r>
              <a:rPr lang="it-IT" sz="2400" dirty="0">
                <a:cs typeface="Calibri" panose="020F0502020204030204" pitchFamily="34" charset="0"/>
              </a:rPr>
              <a:t>(art. 9)</a:t>
            </a:r>
          </a:p>
        </p:txBody>
      </p:sp>
      <p:sp>
        <p:nvSpPr>
          <p:cNvPr id="6" name="Text Box 1">
            <a:extLst>
              <a:ext uri="{FF2B5EF4-FFF2-40B4-BE49-F238E27FC236}">
                <a16:creationId xmlns:a16="http://schemas.microsoft.com/office/drawing/2014/main" id="{600C9312-7740-F945-9741-5175BFACA1C7}"/>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616548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p:cTn id="7" dur="2000" fill="hold"/>
                                        <p:tgtEl>
                                          <p:spTgt spid="46084"/>
                                        </p:tgtEl>
                                        <p:attrNameLst>
                                          <p:attrName>ppt_w</p:attrName>
                                        </p:attrNameLst>
                                      </p:cBhvr>
                                      <p:tavLst>
                                        <p:tav tm="0">
                                          <p:val>
                                            <p:strVal val="#ppt_w*2.5"/>
                                          </p:val>
                                        </p:tav>
                                        <p:tav tm="100000">
                                          <p:val>
                                            <p:strVal val="#ppt_w"/>
                                          </p:val>
                                        </p:tav>
                                      </p:tavLst>
                                    </p:anim>
                                    <p:anim calcmode="lin" valueType="num">
                                      <p:cBhvr>
                                        <p:cTn id="8" dur="2000" fill="hold"/>
                                        <p:tgtEl>
                                          <p:spTgt spid="46084"/>
                                        </p:tgtEl>
                                        <p:attrNameLst>
                                          <p:attrName>ppt_h</p:attrName>
                                        </p:attrNameLst>
                                      </p:cBhvr>
                                      <p:tavLst>
                                        <p:tav tm="0">
                                          <p:val>
                                            <p:strVal val="#ppt_h"/>
                                          </p:val>
                                        </p:tav>
                                        <p:tav tm="100000">
                                          <p:val>
                                            <p:strVal val="#ppt_h"/>
                                          </p:val>
                                        </p:tav>
                                      </p:tavLst>
                                    </p:anim>
                                    <p:anim calcmode="lin" valueType="num">
                                      <p:cBhvr>
                                        <p:cTn id="9" dur="2000" fill="hold"/>
                                        <p:tgtEl>
                                          <p:spTgt spid="4608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608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60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6085">
                                            <p:txEl>
                                              <p:pRg st="0" end="0"/>
                                            </p:txEl>
                                          </p:spTgt>
                                        </p:tgtEl>
                                        <p:attrNameLst>
                                          <p:attrName>style.visibility</p:attrName>
                                        </p:attrNameLst>
                                      </p:cBhvr>
                                      <p:to>
                                        <p:strVal val="visible"/>
                                      </p:to>
                                    </p:set>
                                    <p:animEffect transition="in" filter="wipe(left)">
                                      <p:cBhvr>
                                        <p:cTn id="16" dur="500"/>
                                        <p:tgtEl>
                                          <p:spTgt spid="4608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6085">
                                            <p:txEl>
                                              <p:pRg st="2" end="2"/>
                                            </p:txEl>
                                          </p:spTgt>
                                        </p:tgtEl>
                                        <p:attrNameLst>
                                          <p:attrName>style.visibility</p:attrName>
                                        </p:attrNameLst>
                                      </p:cBhvr>
                                      <p:to>
                                        <p:strVal val="visible"/>
                                      </p:to>
                                    </p:set>
                                    <p:animEffect transition="in" filter="wipe(left)">
                                      <p:cBhvr>
                                        <p:cTn id="21" dur="500"/>
                                        <p:tgtEl>
                                          <p:spTgt spid="4608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6085">
                                            <p:txEl>
                                              <p:pRg st="3" end="3"/>
                                            </p:txEl>
                                          </p:spTgt>
                                        </p:tgtEl>
                                        <p:attrNameLst>
                                          <p:attrName>style.visibility</p:attrName>
                                        </p:attrNameLst>
                                      </p:cBhvr>
                                      <p:to>
                                        <p:strVal val="visible"/>
                                      </p:to>
                                    </p:set>
                                    <p:animEffect transition="in" filter="wipe(left)">
                                      <p:cBhvr>
                                        <p:cTn id="26" dur="500"/>
                                        <p:tgtEl>
                                          <p:spTgt spid="4608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6085">
                                            <p:txEl>
                                              <p:pRg st="4" end="4"/>
                                            </p:txEl>
                                          </p:spTgt>
                                        </p:tgtEl>
                                        <p:attrNameLst>
                                          <p:attrName>style.visibility</p:attrName>
                                        </p:attrNameLst>
                                      </p:cBhvr>
                                      <p:to>
                                        <p:strVal val="visible"/>
                                      </p:to>
                                    </p:set>
                                    <p:animEffect transition="in" filter="wipe(left)">
                                      <p:cBhvr>
                                        <p:cTn id="31" dur="500"/>
                                        <p:tgtEl>
                                          <p:spTgt spid="4608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6085">
                                            <p:txEl>
                                              <p:pRg st="5" end="5"/>
                                            </p:txEl>
                                          </p:spTgt>
                                        </p:tgtEl>
                                        <p:attrNameLst>
                                          <p:attrName>style.visibility</p:attrName>
                                        </p:attrNameLst>
                                      </p:cBhvr>
                                      <p:to>
                                        <p:strVal val="visible"/>
                                      </p:to>
                                    </p:set>
                                    <p:animEffect transition="in" filter="wipe(left)">
                                      <p:cBhvr>
                                        <p:cTn id="36" dur="500"/>
                                        <p:tgtEl>
                                          <p:spTgt spid="460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egnaposto numero diapositiva 3">
            <a:extLst>
              <a:ext uri="{FF2B5EF4-FFF2-40B4-BE49-F238E27FC236}">
                <a16:creationId xmlns:a16="http://schemas.microsoft.com/office/drawing/2014/main" id="{EB55CC7B-1F4F-D748-BB0C-37158E69B98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0F54581-A4A7-C44E-BB1C-1CE91DA3177E}" type="slidenum">
              <a:rPr lang="it-IT" altLang="it-IT" sz="1000">
                <a:latin typeface="Arial" panose="020B0604020202020204" pitchFamily="34" charset="0"/>
              </a:rPr>
              <a:pPr>
                <a:spcBef>
                  <a:spcPct val="0"/>
                </a:spcBef>
                <a:buClrTx/>
                <a:buSzTx/>
                <a:buFontTx/>
                <a:buNone/>
              </a:pPr>
              <a:t>27</a:t>
            </a:fld>
            <a:endParaRPr lang="it-IT" altLang="it-IT" sz="1000">
              <a:latin typeface="Arial" panose="020B0604020202020204" pitchFamily="34" charset="0"/>
            </a:endParaRPr>
          </a:p>
        </p:txBody>
      </p:sp>
      <p:sp>
        <p:nvSpPr>
          <p:cNvPr id="48132" name="Rectangle 2">
            <a:extLst>
              <a:ext uri="{FF2B5EF4-FFF2-40B4-BE49-F238E27FC236}">
                <a16:creationId xmlns:a16="http://schemas.microsoft.com/office/drawing/2014/main" id="{04A410FB-4FEB-D94F-971D-ACF94391B3C0}"/>
              </a:ext>
            </a:extLst>
          </p:cNvPr>
          <p:cNvSpPr>
            <a:spLocks noGrp="1" noChangeArrowheads="1"/>
          </p:cNvSpPr>
          <p:nvPr>
            <p:ph type="title" idx="4294967295"/>
          </p:nvPr>
        </p:nvSpPr>
        <p:spPr>
          <a:xfrm>
            <a:off x="1919289" y="549275"/>
            <a:ext cx="8497887" cy="1079500"/>
          </a:xfrm>
        </p:spPr>
        <p:txBody>
          <a:bodyPr vert="horz" lIns="92075" tIns="46038" rIns="92075" bIns="46038" rtlCol="0" anchor="ct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Informazioni generali obbligatorie </a:t>
            </a:r>
            <a:r>
              <a:rPr lang="it-IT" altLang="it-IT" sz="2800" b="1" i="1" dirty="0">
                <a:solidFill>
                  <a:srgbClr val="9E2912"/>
                </a:solidFill>
                <a:ea typeface="Microsoft YaHei" panose="020B0503020204020204" pitchFamily="34" charset="-122"/>
                <a:cs typeface="Calibri" panose="020F0502020204030204" pitchFamily="34" charset="0"/>
              </a:rPr>
              <a:t>(sito web) </a:t>
            </a:r>
            <a:br>
              <a:rPr lang="it-IT" altLang="it-IT" sz="2800" b="1" i="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7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 </a:t>
            </a:r>
          </a:p>
        </p:txBody>
      </p:sp>
      <p:sp>
        <p:nvSpPr>
          <p:cNvPr id="48133" name="Rectangle 3">
            <a:extLst>
              <a:ext uri="{FF2B5EF4-FFF2-40B4-BE49-F238E27FC236}">
                <a16:creationId xmlns:a16="http://schemas.microsoft.com/office/drawing/2014/main" id="{5154DEA1-A472-3244-81E0-FAD09746072B}"/>
              </a:ext>
            </a:extLst>
          </p:cNvPr>
          <p:cNvSpPr>
            <a:spLocks noGrp="1" noChangeArrowheads="1"/>
          </p:cNvSpPr>
          <p:nvPr>
            <p:ph type="body" idx="4294967295"/>
          </p:nvPr>
        </p:nvSpPr>
        <p:spPr>
          <a:xfrm>
            <a:off x="729049" y="1729947"/>
            <a:ext cx="10762735" cy="4003588"/>
          </a:xfrm>
        </p:spPr>
        <p:txBody>
          <a:bodyPr>
            <a:noAutofit/>
          </a:bodyPr>
          <a:lstStyle/>
          <a:p>
            <a:pPr marL="193675" indent="-193675">
              <a:lnSpc>
                <a:spcPct val="90000"/>
              </a:lnSpc>
              <a:buNone/>
            </a:pPr>
            <a:r>
              <a:rPr lang="it-IT" altLang="it-IT" sz="2400" dirty="0">
                <a:cs typeface="Calibri" panose="020F0502020204030204" pitchFamily="34" charset="0"/>
              </a:rPr>
              <a:t>	</a:t>
            </a:r>
            <a:r>
              <a:rPr lang="it-IT" altLang="it-IT" sz="2600" i="1" dirty="0">
                <a:cs typeface="Calibri" panose="020F0502020204030204" pitchFamily="34" charset="0"/>
              </a:rPr>
              <a:t>«Il prestatore, in aggiunta agli obblighi informativi previsti per specifici beni e servizi, deve </a:t>
            </a:r>
            <a:r>
              <a:rPr lang="it-IT" altLang="it-IT" sz="2600" i="1" dirty="0">
                <a:solidFill>
                  <a:srgbClr val="C00000"/>
                </a:solidFill>
                <a:cs typeface="Calibri" panose="020F0502020204030204" pitchFamily="34" charset="0"/>
              </a:rPr>
              <a:t>rendere facilmente accessibili, in modo diretto e permanente, </a:t>
            </a:r>
            <a:r>
              <a:rPr lang="it-IT" altLang="it-IT" sz="2600" i="1" dirty="0">
                <a:cs typeface="Calibri" panose="020F0502020204030204" pitchFamily="34" charset="0"/>
              </a:rPr>
              <a:t>ai destinatari del servizio e alle Autorità competenti le seguenti informazioni:</a:t>
            </a:r>
            <a:br>
              <a:rPr lang="it-IT" altLang="it-IT" sz="2600" i="1" dirty="0">
                <a:cs typeface="Calibri" panose="020F0502020204030204" pitchFamily="34" charset="0"/>
              </a:rPr>
            </a:br>
            <a:r>
              <a:rPr lang="it-IT" altLang="it-IT" sz="2600" i="1" dirty="0">
                <a:cs typeface="Calibri" panose="020F0502020204030204" pitchFamily="34" charset="0"/>
              </a:rPr>
              <a:t>a) il </a:t>
            </a:r>
            <a:r>
              <a:rPr lang="it-IT" altLang="it-IT" sz="2600" i="1" dirty="0">
                <a:solidFill>
                  <a:srgbClr val="C00000"/>
                </a:solidFill>
                <a:cs typeface="Calibri" panose="020F0502020204030204" pitchFamily="34" charset="0"/>
              </a:rPr>
              <a:t>nome, la denominazione o la ragione sociale</a:t>
            </a:r>
            <a:r>
              <a:rPr lang="it-IT" altLang="it-IT" sz="2600" i="1" dirty="0">
                <a:cs typeface="Calibri" panose="020F0502020204030204" pitchFamily="34" charset="0"/>
              </a:rPr>
              <a:t>;</a:t>
            </a:r>
            <a:br>
              <a:rPr lang="it-IT" altLang="it-IT" sz="2600" i="1" dirty="0">
                <a:cs typeface="Calibri" panose="020F0502020204030204" pitchFamily="34" charset="0"/>
              </a:rPr>
            </a:br>
            <a:r>
              <a:rPr lang="it-IT" altLang="it-IT" sz="2600" i="1" dirty="0">
                <a:cs typeface="Calibri" panose="020F0502020204030204" pitchFamily="34" charset="0"/>
              </a:rPr>
              <a:t>b) il </a:t>
            </a:r>
            <a:r>
              <a:rPr lang="it-IT" altLang="it-IT" sz="2600" i="1" dirty="0">
                <a:solidFill>
                  <a:srgbClr val="C00000"/>
                </a:solidFill>
                <a:cs typeface="Calibri" panose="020F0502020204030204" pitchFamily="34" charset="0"/>
              </a:rPr>
              <a:t>domicilio</a:t>
            </a:r>
            <a:r>
              <a:rPr lang="it-IT" altLang="it-IT" sz="2600" i="1" dirty="0">
                <a:cs typeface="Calibri" panose="020F0502020204030204" pitchFamily="34" charset="0"/>
              </a:rPr>
              <a:t> o la </a:t>
            </a:r>
            <a:r>
              <a:rPr lang="it-IT" altLang="it-IT" sz="2600" i="1" dirty="0">
                <a:solidFill>
                  <a:srgbClr val="C00000"/>
                </a:solidFill>
                <a:cs typeface="Calibri" panose="020F0502020204030204" pitchFamily="34" charset="0"/>
              </a:rPr>
              <a:t>sede legale </a:t>
            </a:r>
            <a:r>
              <a:rPr lang="it-IT" altLang="it-IT" sz="2600" i="1" dirty="0">
                <a:cs typeface="Calibri" panose="020F0502020204030204" pitchFamily="34" charset="0"/>
              </a:rPr>
              <a:t>;</a:t>
            </a:r>
            <a:br>
              <a:rPr lang="it-IT" altLang="it-IT" sz="2600" i="1" dirty="0">
                <a:cs typeface="Calibri" panose="020F0502020204030204" pitchFamily="34" charset="0"/>
              </a:rPr>
            </a:br>
            <a:r>
              <a:rPr lang="it-IT" altLang="it-IT" sz="2600" i="1" dirty="0">
                <a:cs typeface="Calibri" panose="020F0502020204030204" pitchFamily="34" charset="0"/>
              </a:rPr>
              <a:t>c) gli </a:t>
            </a:r>
            <a:r>
              <a:rPr lang="it-IT" altLang="it-IT" sz="2600" i="1" dirty="0">
                <a:solidFill>
                  <a:srgbClr val="C00000"/>
                </a:solidFill>
                <a:cs typeface="Calibri" panose="020F0502020204030204" pitchFamily="34" charset="0"/>
              </a:rPr>
              <a:t>estremi che permettono di contattare rapidamente il prestatore </a:t>
            </a:r>
            <a:r>
              <a:rPr lang="it-IT" altLang="it-IT" sz="2600" i="1" dirty="0">
                <a:cs typeface="Calibri" panose="020F0502020204030204" pitchFamily="34" charset="0"/>
              </a:rPr>
              <a:t>e di comunicare direttamente ed efficacemente con lo stesso, </a:t>
            </a:r>
            <a:r>
              <a:rPr lang="it-IT" altLang="it-IT" sz="2600" i="1" dirty="0">
                <a:solidFill>
                  <a:srgbClr val="C00000"/>
                </a:solidFill>
                <a:cs typeface="Calibri" panose="020F0502020204030204" pitchFamily="34" charset="0"/>
              </a:rPr>
              <a:t>compreso l'indirizzo di posta elettronica</a:t>
            </a:r>
            <a:r>
              <a:rPr lang="it-IT" altLang="it-IT" sz="2600" i="1" dirty="0">
                <a:cs typeface="Calibri" panose="020F0502020204030204" pitchFamily="34" charset="0"/>
              </a:rPr>
              <a:t>;</a:t>
            </a:r>
            <a:br>
              <a:rPr lang="it-IT" altLang="it-IT" sz="2600" i="1" dirty="0">
                <a:cs typeface="Calibri" panose="020F0502020204030204" pitchFamily="34" charset="0"/>
              </a:rPr>
            </a:br>
            <a:r>
              <a:rPr lang="it-IT" altLang="it-IT" sz="2600" i="1" dirty="0">
                <a:cs typeface="Calibri" panose="020F0502020204030204" pitchFamily="34" charset="0"/>
              </a:rPr>
              <a:t>d) il </a:t>
            </a:r>
            <a:r>
              <a:rPr lang="it-IT" altLang="it-IT" sz="2600" i="1" dirty="0">
                <a:solidFill>
                  <a:srgbClr val="C00000"/>
                </a:solidFill>
                <a:cs typeface="Calibri" panose="020F0502020204030204" pitchFamily="34" charset="0"/>
              </a:rPr>
              <a:t>n. iscrizione </a:t>
            </a:r>
            <a:r>
              <a:rPr lang="it-IT" altLang="it-IT" sz="2600" i="1" dirty="0">
                <a:cs typeface="Calibri" panose="020F0502020204030204" pitchFamily="34" charset="0"/>
              </a:rPr>
              <a:t>al rep. REA repertorio delle attività economiche o al registro imprese;</a:t>
            </a:r>
            <a:br>
              <a:rPr lang="it-IT" altLang="it-IT" sz="2600" i="1" dirty="0">
                <a:cs typeface="Calibri" panose="020F0502020204030204" pitchFamily="34" charset="0"/>
              </a:rPr>
            </a:br>
            <a:r>
              <a:rPr lang="it-IT" altLang="it-IT" sz="2600" i="1" dirty="0">
                <a:cs typeface="Calibri" panose="020F0502020204030204" pitchFamily="34" charset="0"/>
              </a:rPr>
              <a:t>e) gli elementi di individuazione, nonché gli estremi della competente autorità di vigilanza qualora un' attività sia soggetta a concessione, licenza od autorizzazione.»</a:t>
            </a:r>
          </a:p>
        </p:txBody>
      </p:sp>
      <p:sp>
        <p:nvSpPr>
          <p:cNvPr id="6" name="Text Box 1">
            <a:extLst>
              <a:ext uri="{FF2B5EF4-FFF2-40B4-BE49-F238E27FC236}">
                <a16:creationId xmlns:a16="http://schemas.microsoft.com/office/drawing/2014/main" id="{3279EEBF-8F66-2B4A-9AA3-698515591F51}"/>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48566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2000" fill="hold"/>
                                        <p:tgtEl>
                                          <p:spTgt spid="48132"/>
                                        </p:tgtEl>
                                        <p:attrNameLst>
                                          <p:attrName>ppt_w</p:attrName>
                                        </p:attrNameLst>
                                      </p:cBhvr>
                                      <p:tavLst>
                                        <p:tav tm="0">
                                          <p:val>
                                            <p:strVal val="#ppt_w*2.5"/>
                                          </p:val>
                                        </p:tav>
                                        <p:tav tm="100000">
                                          <p:val>
                                            <p:strVal val="#ppt_w"/>
                                          </p:val>
                                        </p:tav>
                                      </p:tavLst>
                                    </p:anim>
                                    <p:anim calcmode="lin" valueType="num">
                                      <p:cBhvr>
                                        <p:cTn id="8" dur="2000" fill="hold"/>
                                        <p:tgtEl>
                                          <p:spTgt spid="48132"/>
                                        </p:tgtEl>
                                        <p:attrNameLst>
                                          <p:attrName>ppt_h</p:attrName>
                                        </p:attrNameLst>
                                      </p:cBhvr>
                                      <p:tavLst>
                                        <p:tav tm="0">
                                          <p:val>
                                            <p:strVal val="#ppt_h"/>
                                          </p:val>
                                        </p:tav>
                                        <p:tav tm="100000">
                                          <p:val>
                                            <p:strVal val="#ppt_h"/>
                                          </p:val>
                                        </p:tav>
                                      </p:tavLst>
                                    </p:anim>
                                    <p:anim calcmode="lin" valueType="num">
                                      <p:cBhvr>
                                        <p:cTn id="9" dur="2000" fill="hold"/>
                                        <p:tgtEl>
                                          <p:spTgt spid="4813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813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81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8133">
                                            <p:txEl>
                                              <p:pRg st="0" end="0"/>
                                            </p:txEl>
                                          </p:spTgt>
                                        </p:tgtEl>
                                        <p:attrNameLst>
                                          <p:attrName>style.visibility</p:attrName>
                                        </p:attrNameLst>
                                      </p:cBhvr>
                                      <p:to>
                                        <p:strVal val="visible"/>
                                      </p:to>
                                    </p:set>
                                    <p:animEffect transition="in" filter="wipe(left)">
                                      <p:cBhvr>
                                        <p:cTn id="16" dur="500"/>
                                        <p:tgtEl>
                                          <p:spTgt spid="48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egnaposto numero diapositiva 3">
            <a:extLst>
              <a:ext uri="{FF2B5EF4-FFF2-40B4-BE49-F238E27FC236}">
                <a16:creationId xmlns:a16="http://schemas.microsoft.com/office/drawing/2014/main" id="{D2A92AB7-938B-6248-8FEE-39D4563CD6C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95E907A-58E4-6F47-9397-FEE9C060610A}" type="slidenum">
              <a:rPr lang="it-IT" altLang="it-IT" sz="1000">
                <a:latin typeface="Arial" panose="020B0604020202020204" pitchFamily="34" charset="0"/>
              </a:rPr>
              <a:pPr>
                <a:spcBef>
                  <a:spcPct val="0"/>
                </a:spcBef>
                <a:buClrTx/>
                <a:buSzTx/>
                <a:buFontTx/>
                <a:buNone/>
              </a:pPr>
              <a:t>28</a:t>
            </a:fld>
            <a:endParaRPr lang="it-IT" altLang="it-IT" sz="1000">
              <a:latin typeface="Arial" panose="020B0604020202020204" pitchFamily="34" charset="0"/>
            </a:endParaRPr>
          </a:p>
        </p:txBody>
      </p:sp>
      <p:sp>
        <p:nvSpPr>
          <p:cNvPr id="49156" name="Rectangle 2">
            <a:extLst>
              <a:ext uri="{FF2B5EF4-FFF2-40B4-BE49-F238E27FC236}">
                <a16:creationId xmlns:a16="http://schemas.microsoft.com/office/drawing/2014/main" id="{E3681B54-A53B-B844-A14B-4E711F56D0B6}"/>
              </a:ext>
            </a:extLst>
          </p:cNvPr>
          <p:cNvSpPr>
            <a:spLocks noGrp="1" noChangeArrowheads="1"/>
          </p:cNvSpPr>
          <p:nvPr>
            <p:ph type="title" idx="4294967295"/>
          </p:nvPr>
        </p:nvSpPr>
        <p:spPr>
          <a:xfrm>
            <a:off x="988540" y="408902"/>
            <a:ext cx="10469168" cy="979487"/>
          </a:xfrm>
        </p:spPr>
        <p:txBody>
          <a:bodyPr vert="horz" lIns="92075" tIns="46038" rIns="92075" bIns="46038" rtlCol="0" anchor="ct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Informazioni generali obbligatorie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7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49157" name="Rectangle 3">
            <a:extLst>
              <a:ext uri="{FF2B5EF4-FFF2-40B4-BE49-F238E27FC236}">
                <a16:creationId xmlns:a16="http://schemas.microsoft.com/office/drawing/2014/main" id="{F8C423ED-54B7-164E-B2C5-90D38B42625E}"/>
              </a:ext>
            </a:extLst>
          </p:cNvPr>
          <p:cNvSpPr>
            <a:spLocks noGrp="1" noChangeArrowheads="1"/>
          </p:cNvSpPr>
          <p:nvPr>
            <p:ph type="body" idx="4294967295"/>
          </p:nvPr>
        </p:nvSpPr>
        <p:spPr>
          <a:xfrm>
            <a:off x="988540" y="1844675"/>
            <a:ext cx="10231395" cy="3913574"/>
          </a:xfrm>
        </p:spPr>
        <p:txBody>
          <a:bodyPr>
            <a:normAutofit/>
          </a:bodyPr>
          <a:lstStyle/>
          <a:p>
            <a:pPr marL="0" indent="0">
              <a:lnSpc>
                <a:spcPct val="90000"/>
              </a:lnSpc>
              <a:buNone/>
              <a:tabLst>
                <a:tab pos="377825" algn="l"/>
              </a:tabLst>
            </a:pPr>
            <a:r>
              <a:rPr lang="it-IT" altLang="it-IT" sz="2400" dirty="0" err="1">
                <a:cs typeface="Calibri" panose="020F0502020204030204" pitchFamily="34" charset="0"/>
              </a:rPr>
              <a:t>f</a:t>
            </a:r>
            <a:r>
              <a:rPr lang="it-IT" altLang="it-IT" sz="2600" i="1" dirty="0">
                <a:cs typeface="Calibri" panose="020F0502020204030204" pitchFamily="34" charset="0"/>
              </a:rPr>
              <a:t>) per quanto riguarda le professioni regolamentate (…omissis):</a:t>
            </a:r>
            <a:br>
              <a:rPr lang="it-IT" altLang="it-IT" sz="2600" i="1" dirty="0">
                <a:cs typeface="Calibri" panose="020F0502020204030204" pitchFamily="34" charset="0"/>
              </a:rPr>
            </a:br>
            <a:r>
              <a:rPr lang="it-IT" altLang="it-IT" sz="2600" i="1" dirty="0">
                <a:cs typeface="Calibri" panose="020F0502020204030204" pitchFamily="34" charset="0"/>
              </a:rPr>
              <a:t>g) il </a:t>
            </a:r>
            <a:r>
              <a:rPr lang="it-IT" altLang="it-IT" sz="2600" i="1" dirty="0">
                <a:solidFill>
                  <a:srgbClr val="C00000"/>
                </a:solidFill>
                <a:cs typeface="Calibri" panose="020F0502020204030204" pitchFamily="34" charset="0"/>
              </a:rPr>
              <a:t>numero della partita IVA </a:t>
            </a:r>
            <a:r>
              <a:rPr lang="it-IT" altLang="it-IT" sz="2600" i="1" dirty="0">
                <a:cs typeface="Calibri" panose="020F0502020204030204" pitchFamily="34" charset="0"/>
              </a:rPr>
              <a:t>o altro numero di identificazione considerato equivalente nello Stato membro, qualora il prestatore eserciti un'attività soggetta ad imposta;</a:t>
            </a:r>
            <a:br>
              <a:rPr lang="it-IT" altLang="it-IT" sz="2600" i="1" dirty="0">
                <a:cs typeface="Calibri" panose="020F0502020204030204" pitchFamily="34" charset="0"/>
              </a:rPr>
            </a:br>
            <a:r>
              <a:rPr lang="it-IT" altLang="it-IT" sz="2600" i="1" dirty="0">
                <a:cs typeface="Calibri" panose="020F0502020204030204" pitchFamily="34" charset="0"/>
              </a:rPr>
              <a:t>h) l'indicazione in modo chiaro ed inequivocabile dei </a:t>
            </a:r>
            <a:r>
              <a:rPr lang="it-IT" altLang="it-IT" sz="2600" i="1" dirty="0">
                <a:solidFill>
                  <a:srgbClr val="C00000"/>
                </a:solidFill>
                <a:cs typeface="Calibri" panose="020F0502020204030204" pitchFamily="34" charset="0"/>
              </a:rPr>
              <a:t>prezzi</a:t>
            </a:r>
            <a:r>
              <a:rPr lang="it-IT" altLang="it-IT" sz="2600" i="1" dirty="0">
                <a:cs typeface="Calibri" panose="020F0502020204030204" pitchFamily="34" charset="0"/>
              </a:rPr>
              <a:t> e delle </a:t>
            </a:r>
            <a:r>
              <a:rPr lang="it-IT" altLang="it-IT" sz="2600" i="1" dirty="0">
                <a:solidFill>
                  <a:srgbClr val="C00000"/>
                </a:solidFill>
                <a:cs typeface="Calibri" panose="020F0502020204030204" pitchFamily="34" charset="0"/>
              </a:rPr>
              <a:t>tariffe</a:t>
            </a:r>
            <a:r>
              <a:rPr lang="it-IT" altLang="it-IT" sz="2600" i="1" dirty="0">
                <a:cs typeface="Calibri" panose="020F0502020204030204" pitchFamily="34" charset="0"/>
              </a:rPr>
              <a:t> dei diversi servizi della società dell'informazione forniti, </a:t>
            </a:r>
            <a:r>
              <a:rPr lang="it-IT" altLang="it-IT" sz="2600" i="1" dirty="0">
                <a:solidFill>
                  <a:srgbClr val="C00000"/>
                </a:solidFill>
                <a:cs typeface="Calibri" panose="020F0502020204030204" pitchFamily="34" charset="0"/>
              </a:rPr>
              <a:t>evidenziando se comprendono le imposte, i costi di consegna ed altri elementi aggiuntivi da specificare</a:t>
            </a:r>
            <a:r>
              <a:rPr lang="it-IT" altLang="it-IT" sz="2600" i="1" dirty="0">
                <a:cs typeface="Calibri" panose="020F0502020204030204" pitchFamily="34" charset="0"/>
              </a:rPr>
              <a:t>;</a:t>
            </a:r>
            <a:br>
              <a:rPr lang="it-IT" altLang="it-IT" sz="2600" i="1" dirty="0">
                <a:cs typeface="Calibri" panose="020F0502020204030204" pitchFamily="34" charset="0"/>
              </a:rPr>
            </a:br>
            <a:r>
              <a:rPr lang="it-IT" altLang="it-IT" sz="2600" i="1" dirty="0">
                <a:cs typeface="Calibri" panose="020F0502020204030204" pitchFamily="34" charset="0"/>
              </a:rPr>
              <a:t>i) l'indicazione delle attività consentite al consumatore e al destinatario del servizio e gli estremi del contratto qualora un'attività sia soggetta ad autorizzazione o l'oggetto della prestazione sia fornito sulla base di un contratto di licenza d'uso (…).»</a:t>
            </a:r>
          </a:p>
        </p:txBody>
      </p:sp>
      <p:sp>
        <p:nvSpPr>
          <p:cNvPr id="6" name="Text Box 1">
            <a:extLst>
              <a:ext uri="{FF2B5EF4-FFF2-40B4-BE49-F238E27FC236}">
                <a16:creationId xmlns:a16="http://schemas.microsoft.com/office/drawing/2014/main" id="{460CF30D-60B5-4A49-BDBD-430E55E813D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895959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2000" fill="hold"/>
                                        <p:tgtEl>
                                          <p:spTgt spid="49156"/>
                                        </p:tgtEl>
                                        <p:attrNameLst>
                                          <p:attrName>ppt_w</p:attrName>
                                        </p:attrNameLst>
                                      </p:cBhvr>
                                      <p:tavLst>
                                        <p:tav tm="0">
                                          <p:val>
                                            <p:strVal val="#ppt_w*2.5"/>
                                          </p:val>
                                        </p:tav>
                                        <p:tav tm="100000">
                                          <p:val>
                                            <p:strVal val="#ppt_w"/>
                                          </p:val>
                                        </p:tav>
                                      </p:tavLst>
                                    </p:anim>
                                    <p:anim calcmode="lin" valueType="num">
                                      <p:cBhvr>
                                        <p:cTn id="8" dur="2000" fill="hold"/>
                                        <p:tgtEl>
                                          <p:spTgt spid="49156"/>
                                        </p:tgtEl>
                                        <p:attrNameLst>
                                          <p:attrName>ppt_h</p:attrName>
                                        </p:attrNameLst>
                                      </p:cBhvr>
                                      <p:tavLst>
                                        <p:tav tm="0">
                                          <p:val>
                                            <p:strVal val="#ppt_h"/>
                                          </p:val>
                                        </p:tav>
                                        <p:tav tm="100000">
                                          <p:val>
                                            <p:strVal val="#ppt_h"/>
                                          </p:val>
                                        </p:tav>
                                      </p:tavLst>
                                    </p:anim>
                                    <p:anim calcmode="lin" valueType="num">
                                      <p:cBhvr>
                                        <p:cTn id="9" dur="2000" fill="hold"/>
                                        <p:tgtEl>
                                          <p:spTgt spid="4915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915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915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157">
                                            <p:txEl>
                                              <p:pRg st="0" end="0"/>
                                            </p:txEl>
                                          </p:spTgt>
                                        </p:tgtEl>
                                        <p:attrNameLst>
                                          <p:attrName>style.visibility</p:attrName>
                                        </p:attrNameLst>
                                      </p:cBhvr>
                                      <p:to>
                                        <p:strVal val="visible"/>
                                      </p:to>
                                    </p:set>
                                    <p:animEffect transition="in" filter="wipe(left)">
                                      <p:cBhvr>
                                        <p:cTn id="16" dur="500"/>
                                        <p:tgtEl>
                                          <p:spTgt spid="491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egnaposto numero diapositiva 3">
            <a:extLst>
              <a:ext uri="{FF2B5EF4-FFF2-40B4-BE49-F238E27FC236}">
                <a16:creationId xmlns:a16="http://schemas.microsoft.com/office/drawing/2014/main" id="{D2A92AB7-938B-6248-8FEE-39D4563CD6C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95E907A-58E4-6F47-9397-FEE9C060610A}" type="slidenum">
              <a:rPr lang="it-IT" altLang="it-IT" sz="1000">
                <a:latin typeface="Arial" panose="020B0604020202020204" pitchFamily="34" charset="0"/>
              </a:rPr>
              <a:pPr>
                <a:spcBef>
                  <a:spcPct val="0"/>
                </a:spcBef>
                <a:buClrTx/>
                <a:buSzTx/>
                <a:buFontTx/>
                <a:buNone/>
              </a:pPr>
              <a:t>29</a:t>
            </a:fld>
            <a:endParaRPr lang="it-IT" altLang="it-IT" sz="1000">
              <a:latin typeface="Arial" panose="020B0604020202020204" pitchFamily="34" charset="0"/>
            </a:endParaRPr>
          </a:p>
        </p:txBody>
      </p:sp>
      <p:sp>
        <p:nvSpPr>
          <p:cNvPr id="49156" name="Rectangle 2">
            <a:extLst>
              <a:ext uri="{FF2B5EF4-FFF2-40B4-BE49-F238E27FC236}">
                <a16:creationId xmlns:a16="http://schemas.microsoft.com/office/drawing/2014/main" id="{E3681B54-A53B-B844-A14B-4E711F56D0B6}"/>
              </a:ext>
            </a:extLst>
          </p:cNvPr>
          <p:cNvSpPr>
            <a:spLocks noGrp="1" noChangeArrowheads="1"/>
          </p:cNvSpPr>
          <p:nvPr>
            <p:ph type="title" idx="4294967295"/>
          </p:nvPr>
        </p:nvSpPr>
        <p:spPr>
          <a:xfrm>
            <a:off x="775855" y="506649"/>
            <a:ext cx="10543309" cy="979487"/>
          </a:xfrm>
        </p:spPr>
        <p:txBody>
          <a:bodyPr vert="horz" lIns="92075" tIns="46038" rIns="92075" bIns="46038" rtlCol="0" anchor="ct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Informazioni generali obbligatorie s.r.l. e </a:t>
            </a:r>
            <a:r>
              <a:rPr lang="it-IT" altLang="it-IT" sz="2800" b="1" dirty="0" err="1">
                <a:solidFill>
                  <a:srgbClr val="9E2912"/>
                </a:solidFill>
                <a:ea typeface="Microsoft YaHei" panose="020B0503020204020204" pitchFamily="34" charset="-122"/>
                <a:cs typeface="Calibri" panose="020F0502020204030204" pitchFamily="34" charset="0"/>
              </a:rPr>
              <a:t>s.p.a.</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2250 c.c.) [dati societari]</a:t>
            </a:r>
          </a:p>
        </p:txBody>
      </p:sp>
      <p:sp>
        <p:nvSpPr>
          <p:cNvPr id="49157" name="Rectangle 3">
            <a:extLst>
              <a:ext uri="{FF2B5EF4-FFF2-40B4-BE49-F238E27FC236}">
                <a16:creationId xmlns:a16="http://schemas.microsoft.com/office/drawing/2014/main" id="{F8C423ED-54B7-164E-B2C5-90D38B42625E}"/>
              </a:ext>
            </a:extLst>
          </p:cNvPr>
          <p:cNvSpPr>
            <a:spLocks noGrp="1" noChangeArrowheads="1"/>
          </p:cNvSpPr>
          <p:nvPr>
            <p:ph type="body" idx="4294967295"/>
          </p:nvPr>
        </p:nvSpPr>
        <p:spPr>
          <a:xfrm>
            <a:off x="642551" y="1486136"/>
            <a:ext cx="10824519" cy="4420393"/>
          </a:xfrm>
        </p:spPr>
        <p:txBody>
          <a:bodyPr>
            <a:noAutofit/>
          </a:bodyPr>
          <a:lstStyle/>
          <a:p>
            <a:pPr marL="0" indent="0">
              <a:spcBef>
                <a:spcPts val="300"/>
              </a:spcBef>
              <a:buNone/>
              <a:tabLst>
                <a:tab pos="377825" algn="l"/>
              </a:tabLst>
            </a:pPr>
            <a:r>
              <a:rPr lang="it-IT" altLang="it-IT" sz="2200" i="1" dirty="0">
                <a:cs typeface="Calibri" panose="020F0502020204030204" pitchFamily="34" charset="0"/>
              </a:rPr>
              <a:t>« (…) Le società di cui al quinto comma che dispongono di uno spazio elettronico destinato alla comunicazione collegato a una rete telematica ad accesso pubblico forniscono, attraverso tale mezzo, tutte le informazioni di cui al primo, secondo, terzo e quarto comma». </a:t>
            </a:r>
          </a:p>
          <a:p>
            <a:pPr marL="0" indent="0">
              <a:spcBef>
                <a:spcPts val="300"/>
              </a:spcBef>
              <a:buNone/>
              <a:tabLst>
                <a:tab pos="377825" algn="l"/>
              </a:tabLst>
            </a:pPr>
            <a:r>
              <a:rPr lang="it-IT" altLang="it-IT" sz="2200" dirty="0">
                <a:cs typeface="Calibri" panose="020F0502020204030204" pitchFamily="34" charset="0"/>
              </a:rPr>
              <a:t>Tali informazioni si possono riassumere come segue:</a:t>
            </a:r>
          </a:p>
          <a:p>
            <a:pPr marL="0" indent="0">
              <a:spcBef>
                <a:spcPts val="300"/>
              </a:spcBef>
              <a:buNone/>
              <a:tabLst>
                <a:tab pos="377825" algn="l"/>
              </a:tabLst>
            </a:pPr>
            <a:r>
              <a:rPr lang="it-IT" altLang="it-IT" sz="2200" dirty="0">
                <a:cs typeface="Calibri" panose="020F0502020204030204" pitchFamily="34" charset="0"/>
              </a:rPr>
              <a:t>i)	ragione sociale;</a:t>
            </a:r>
          </a:p>
          <a:p>
            <a:pPr marL="0" indent="0">
              <a:spcBef>
                <a:spcPts val="300"/>
              </a:spcBef>
              <a:buNone/>
              <a:tabLst>
                <a:tab pos="377825" algn="l"/>
              </a:tabLst>
            </a:pPr>
            <a:r>
              <a:rPr lang="it-IT" altLang="it-IT" sz="2200" dirty="0">
                <a:cs typeface="Calibri" panose="020F0502020204030204" pitchFamily="34" charset="0"/>
              </a:rPr>
              <a:t>ii)	indirizzo della sede legale della società;</a:t>
            </a:r>
          </a:p>
          <a:p>
            <a:pPr marL="0" indent="0">
              <a:spcBef>
                <a:spcPts val="300"/>
              </a:spcBef>
              <a:buNone/>
              <a:tabLst>
                <a:tab pos="377825" algn="l"/>
              </a:tabLst>
            </a:pPr>
            <a:r>
              <a:rPr lang="it-IT" altLang="it-IT" sz="2200" dirty="0">
                <a:cs typeface="Calibri" panose="020F0502020204030204" pitchFamily="34" charset="0"/>
              </a:rPr>
              <a:t>iii)	codice fiscale/numero di partita IVA;</a:t>
            </a:r>
          </a:p>
          <a:p>
            <a:pPr marL="0" indent="0">
              <a:spcBef>
                <a:spcPts val="300"/>
              </a:spcBef>
              <a:buNone/>
              <a:tabLst>
                <a:tab pos="377825" algn="l"/>
              </a:tabLst>
            </a:pPr>
            <a:r>
              <a:rPr lang="it-IT" altLang="it-IT" sz="2200" dirty="0">
                <a:cs typeface="Calibri" panose="020F0502020204030204" pitchFamily="34" charset="0"/>
              </a:rPr>
              <a:t>iv)	ufficio del registro delle imprese presso cui la società è iscritta e numero di iscrizione (REA);</a:t>
            </a:r>
          </a:p>
          <a:p>
            <a:pPr marL="0" indent="0">
              <a:spcBef>
                <a:spcPts val="300"/>
              </a:spcBef>
              <a:buNone/>
              <a:tabLst>
                <a:tab pos="377825" algn="l"/>
              </a:tabLst>
            </a:pPr>
            <a:r>
              <a:rPr lang="it-IT" altLang="it-IT" sz="2200" dirty="0">
                <a:cs typeface="Calibri" panose="020F0502020204030204" pitchFamily="34" charset="0"/>
              </a:rPr>
              <a:t>v)	</a:t>
            </a:r>
            <a:r>
              <a:rPr lang="it-IT" altLang="it-IT" sz="2200" dirty="0">
                <a:solidFill>
                  <a:srgbClr val="C00000"/>
                </a:solidFill>
                <a:cs typeface="Calibri" panose="020F0502020204030204" pitchFamily="34" charset="0"/>
              </a:rPr>
              <a:t>posta elettronica certificata (PEC);</a:t>
            </a:r>
          </a:p>
          <a:p>
            <a:pPr marL="0" indent="0">
              <a:spcBef>
                <a:spcPts val="300"/>
              </a:spcBef>
              <a:buNone/>
              <a:tabLst>
                <a:tab pos="377825" algn="l"/>
              </a:tabLst>
            </a:pPr>
            <a:r>
              <a:rPr lang="it-IT" altLang="it-IT" sz="2200" dirty="0">
                <a:cs typeface="Calibri" panose="020F0502020204030204" pitchFamily="34" charset="0"/>
              </a:rPr>
              <a:t>vi)	eventuale stato di liquidazione della società;</a:t>
            </a:r>
          </a:p>
          <a:p>
            <a:pPr marL="0" indent="0">
              <a:spcBef>
                <a:spcPts val="300"/>
              </a:spcBef>
              <a:buNone/>
              <a:tabLst>
                <a:tab pos="377825" algn="l"/>
              </a:tabLst>
            </a:pPr>
            <a:r>
              <a:rPr lang="it-IT" altLang="it-IT" sz="2200" dirty="0">
                <a:cs typeface="Calibri" panose="020F0502020204030204" pitchFamily="34" charset="0"/>
              </a:rPr>
              <a:t>vii)	</a:t>
            </a:r>
            <a:r>
              <a:rPr lang="it-IT" altLang="it-IT" sz="2200" dirty="0">
                <a:solidFill>
                  <a:srgbClr val="C00000"/>
                </a:solidFill>
                <a:cs typeface="Calibri" panose="020F0502020204030204" pitchFamily="34" charset="0"/>
              </a:rPr>
              <a:t>valore del capitale sociale versato, come risulta dall'ultimo bilancio;</a:t>
            </a:r>
          </a:p>
          <a:p>
            <a:pPr marL="0" indent="0">
              <a:spcBef>
                <a:spcPts val="300"/>
              </a:spcBef>
              <a:buNone/>
              <a:tabLst>
                <a:tab pos="377825" algn="l"/>
              </a:tabLst>
            </a:pPr>
            <a:r>
              <a:rPr lang="it-IT" altLang="it-IT" sz="2200" dirty="0">
                <a:cs typeface="Calibri" panose="020F0502020204030204" pitchFamily="34" charset="0"/>
              </a:rPr>
              <a:t>viii) indicazione se la società ha un socio unico (in caso di S.r.l. o S.p.a.).</a:t>
            </a:r>
            <a:endParaRPr lang="it-IT" altLang="it-IT" sz="2200" i="1" dirty="0">
              <a:cs typeface="Calibri" panose="020F0502020204030204" pitchFamily="34" charset="0"/>
            </a:endParaRPr>
          </a:p>
        </p:txBody>
      </p:sp>
      <p:sp>
        <p:nvSpPr>
          <p:cNvPr id="6" name="Text Box 1">
            <a:extLst>
              <a:ext uri="{FF2B5EF4-FFF2-40B4-BE49-F238E27FC236}">
                <a16:creationId xmlns:a16="http://schemas.microsoft.com/office/drawing/2014/main" id="{460CF30D-60B5-4A49-BDBD-430E55E813D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507110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2000" fill="hold"/>
                                        <p:tgtEl>
                                          <p:spTgt spid="49156"/>
                                        </p:tgtEl>
                                        <p:attrNameLst>
                                          <p:attrName>ppt_w</p:attrName>
                                        </p:attrNameLst>
                                      </p:cBhvr>
                                      <p:tavLst>
                                        <p:tav tm="0">
                                          <p:val>
                                            <p:strVal val="#ppt_w*2.5"/>
                                          </p:val>
                                        </p:tav>
                                        <p:tav tm="100000">
                                          <p:val>
                                            <p:strVal val="#ppt_w"/>
                                          </p:val>
                                        </p:tav>
                                      </p:tavLst>
                                    </p:anim>
                                    <p:anim calcmode="lin" valueType="num">
                                      <p:cBhvr>
                                        <p:cTn id="8" dur="2000" fill="hold"/>
                                        <p:tgtEl>
                                          <p:spTgt spid="49156"/>
                                        </p:tgtEl>
                                        <p:attrNameLst>
                                          <p:attrName>ppt_h</p:attrName>
                                        </p:attrNameLst>
                                      </p:cBhvr>
                                      <p:tavLst>
                                        <p:tav tm="0">
                                          <p:val>
                                            <p:strVal val="#ppt_h"/>
                                          </p:val>
                                        </p:tav>
                                        <p:tav tm="100000">
                                          <p:val>
                                            <p:strVal val="#ppt_h"/>
                                          </p:val>
                                        </p:tav>
                                      </p:tavLst>
                                    </p:anim>
                                    <p:anim calcmode="lin" valueType="num">
                                      <p:cBhvr>
                                        <p:cTn id="9" dur="2000" fill="hold"/>
                                        <p:tgtEl>
                                          <p:spTgt spid="4915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915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915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157">
                                            <p:txEl>
                                              <p:pRg st="0" end="0"/>
                                            </p:txEl>
                                          </p:spTgt>
                                        </p:tgtEl>
                                        <p:attrNameLst>
                                          <p:attrName>style.visibility</p:attrName>
                                        </p:attrNameLst>
                                      </p:cBhvr>
                                      <p:to>
                                        <p:strVal val="visible"/>
                                      </p:to>
                                    </p:set>
                                    <p:animEffect transition="in" filter="wipe(left)">
                                      <p:cBhvr>
                                        <p:cTn id="16" dur="500"/>
                                        <p:tgtEl>
                                          <p:spTgt spid="4915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7">
                                            <p:txEl>
                                              <p:pRg st="1" end="1"/>
                                            </p:txEl>
                                          </p:spTgt>
                                        </p:tgtEl>
                                        <p:attrNameLst>
                                          <p:attrName>style.visibility</p:attrName>
                                        </p:attrNameLst>
                                      </p:cBhvr>
                                      <p:to>
                                        <p:strVal val="visible"/>
                                      </p:to>
                                    </p:set>
                                    <p:animEffect transition="in" filter="wipe(left)">
                                      <p:cBhvr>
                                        <p:cTn id="21" dur="500"/>
                                        <p:tgtEl>
                                          <p:spTgt spid="4915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157">
                                            <p:txEl>
                                              <p:pRg st="2" end="2"/>
                                            </p:txEl>
                                          </p:spTgt>
                                        </p:tgtEl>
                                        <p:attrNameLst>
                                          <p:attrName>style.visibility</p:attrName>
                                        </p:attrNameLst>
                                      </p:cBhvr>
                                      <p:to>
                                        <p:strVal val="visible"/>
                                      </p:to>
                                    </p:set>
                                    <p:animEffect transition="in" filter="wipe(left)">
                                      <p:cBhvr>
                                        <p:cTn id="26" dur="500"/>
                                        <p:tgtEl>
                                          <p:spTgt spid="4915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9157">
                                            <p:txEl>
                                              <p:pRg st="3" end="3"/>
                                            </p:txEl>
                                          </p:spTgt>
                                        </p:tgtEl>
                                        <p:attrNameLst>
                                          <p:attrName>style.visibility</p:attrName>
                                        </p:attrNameLst>
                                      </p:cBhvr>
                                      <p:to>
                                        <p:strVal val="visible"/>
                                      </p:to>
                                    </p:set>
                                    <p:animEffect transition="in" filter="wipe(left)">
                                      <p:cBhvr>
                                        <p:cTn id="31" dur="500"/>
                                        <p:tgtEl>
                                          <p:spTgt spid="4915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9157">
                                            <p:txEl>
                                              <p:pRg st="4" end="4"/>
                                            </p:txEl>
                                          </p:spTgt>
                                        </p:tgtEl>
                                        <p:attrNameLst>
                                          <p:attrName>style.visibility</p:attrName>
                                        </p:attrNameLst>
                                      </p:cBhvr>
                                      <p:to>
                                        <p:strVal val="visible"/>
                                      </p:to>
                                    </p:set>
                                    <p:animEffect transition="in" filter="wipe(left)">
                                      <p:cBhvr>
                                        <p:cTn id="36" dur="500"/>
                                        <p:tgtEl>
                                          <p:spTgt spid="4915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9157">
                                            <p:txEl>
                                              <p:pRg st="5" end="5"/>
                                            </p:txEl>
                                          </p:spTgt>
                                        </p:tgtEl>
                                        <p:attrNameLst>
                                          <p:attrName>style.visibility</p:attrName>
                                        </p:attrNameLst>
                                      </p:cBhvr>
                                      <p:to>
                                        <p:strVal val="visible"/>
                                      </p:to>
                                    </p:set>
                                    <p:animEffect transition="in" filter="wipe(left)">
                                      <p:cBhvr>
                                        <p:cTn id="41" dur="500"/>
                                        <p:tgtEl>
                                          <p:spTgt spid="49157">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9157">
                                            <p:txEl>
                                              <p:pRg st="6" end="6"/>
                                            </p:txEl>
                                          </p:spTgt>
                                        </p:tgtEl>
                                        <p:attrNameLst>
                                          <p:attrName>style.visibility</p:attrName>
                                        </p:attrNameLst>
                                      </p:cBhvr>
                                      <p:to>
                                        <p:strVal val="visible"/>
                                      </p:to>
                                    </p:set>
                                    <p:animEffect transition="in" filter="wipe(left)">
                                      <p:cBhvr>
                                        <p:cTn id="46" dur="500"/>
                                        <p:tgtEl>
                                          <p:spTgt spid="49157">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9157">
                                            <p:txEl>
                                              <p:pRg st="7" end="7"/>
                                            </p:txEl>
                                          </p:spTgt>
                                        </p:tgtEl>
                                        <p:attrNameLst>
                                          <p:attrName>style.visibility</p:attrName>
                                        </p:attrNameLst>
                                      </p:cBhvr>
                                      <p:to>
                                        <p:strVal val="visible"/>
                                      </p:to>
                                    </p:set>
                                    <p:animEffect transition="in" filter="wipe(left)">
                                      <p:cBhvr>
                                        <p:cTn id="51" dur="500"/>
                                        <p:tgtEl>
                                          <p:spTgt spid="4915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9157">
                                            <p:txEl>
                                              <p:pRg st="8" end="8"/>
                                            </p:txEl>
                                          </p:spTgt>
                                        </p:tgtEl>
                                        <p:attrNameLst>
                                          <p:attrName>style.visibility</p:attrName>
                                        </p:attrNameLst>
                                      </p:cBhvr>
                                      <p:to>
                                        <p:strVal val="visible"/>
                                      </p:to>
                                    </p:set>
                                    <p:animEffect transition="in" filter="wipe(left)">
                                      <p:cBhvr>
                                        <p:cTn id="56" dur="500"/>
                                        <p:tgtEl>
                                          <p:spTgt spid="49157">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9157">
                                            <p:txEl>
                                              <p:pRg st="9" end="9"/>
                                            </p:txEl>
                                          </p:spTgt>
                                        </p:tgtEl>
                                        <p:attrNameLst>
                                          <p:attrName>style.visibility</p:attrName>
                                        </p:attrNameLst>
                                      </p:cBhvr>
                                      <p:to>
                                        <p:strVal val="visible"/>
                                      </p:to>
                                    </p:set>
                                    <p:animEffect transition="in" filter="wipe(left)">
                                      <p:cBhvr>
                                        <p:cTn id="61" dur="500"/>
                                        <p:tgtEl>
                                          <p:spTgt spid="4915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3">
            <a:extLst>
              <a:ext uri="{FF2B5EF4-FFF2-40B4-BE49-F238E27FC236}">
                <a16:creationId xmlns:a16="http://schemas.microsoft.com/office/drawing/2014/main" id="{4A1A3B8E-0B99-254D-A318-FEFAE583EA6F}"/>
              </a:ext>
            </a:extLst>
          </p:cNvPr>
          <p:cNvSpPr txBox="1">
            <a:spLocks noChangeArrowheads="1"/>
          </p:cNvSpPr>
          <p:nvPr/>
        </p:nvSpPr>
        <p:spPr bwMode="auto">
          <a:xfrm>
            <a:off x="830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76C4E765-550A-824F-91F7-BDC29B25E249}" type="slidenum">
              <a:rPr lang="it-IT" altLang="it-IT" sz="1000">
                <a:latin typeface="Arial" panose="020B0604020202020204" pitchFamily="34" charset="0"/>
              </a:rPr>
              <a:pPr algn="r" eaLnBrk="1" hangingPunct="1">
                <a:spcBef>
                  <a:spcPct val="0"/>
                </a:spcBef>
                <a:buClrTx/>
                <a:buFontTx/>
                <a:buNone/>
              </a:pPr>
              <a:t>3</a:t>
            </a:fld>
            <a:endParaRPr lang="it-IT" altLang="it-IT" sz="1000">
              <a:latin typeface="Arial" panose="020B0604020202020204" pitchFamily="34" charset="0"/>
            </a:endParaRPr>
          </a:p>
        </p:txBody>
      </p:sp>
      <p:sp>
        <p:nvSpPr>
          <p:cNvPr id="7173" name="Text Box 5">
            <a:extLst>
              <a:ext uri="{FF2B5EF4-FFF2-40B4-BE49-F238E27FC236}">
                <a16:creationId xmlns:a16="http://schemas.microsoft.com/office/drawing/2014/main" id="{F3520BDF-1536-E14D-9B58-ADE749ABB108}"/>
              </a:ext>
            </a:extLst>
          </p:cNvPr>
          <p:cNvSpPr txBox="1">
            <a:spLocks noChangeArrowheads="1"/>
          </p:cNvSpPr>
          <p:nvPr/>
        </p:nvSpPr>
        <p:spPr bwMode="auto">
          <a:xfrm>
            <a:off x="580767" y="1607127"/>
            <a:ext cx="10898809" cy="42005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9pPr>
          </a:lstStyle>
          <a:p>
            <a:pPr marL="3175" lvl="0" indent="0">
              <a:lnSpc>
                <a:spcPct val="80000"/>
              </a:lnSpc>
              <a:spcBef>
                <a:spcPts val="500"/>
              </a:spcBef>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endParaRPr lang="it-IT" sz="2400" dirty="0">
              <a:latin typeface="+mn-lt"/>
              <a:ea typeface="Microsoft YaHei" charset="0"/>
              <a:cs typeface="Calibri" panose="020F0502020204030204" pitchFamily="34" charset="0"/>
            </a:endParaRPr>
          </a:p>
          <a:p>
            <a:pPr marL="469900" lvl="0" indent="-466725">
              <a:spcBef>
                <a:spcPts val="600"/>
              </a:spcBef>
              <a:spcAft>
                <a:spcPts val="600"/>
              </a:spcAft>
              <a:buFont typeface="Wingdings" pitchFamily="2" charset="2"/>
              <a:buChar char="q"/>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r>
              <a:rPr lang="it-IT" sz="2200" dirty="0">
                <a:latin typeface="+mn-lt"/>
                <a:ea typeface="Microsoft YaHei" charset="0"/>
                <a:cs typeface="Calibri" panose="020F0502020204030204" pitchFamily="34" charset="0"/>
              </a:rPr>
              <a:t>Introduzione alla disciplina legale del commercio elettronico e del sito web.</a:t>
            </a:r>
          </a:p>
          <a:p>
            <a:pPr marL="469900" lvl="0" indent="-466725">
              <a:spcBef>
                <a:spcPts val="600"/>
              </a:spcBef>
              <a:spcAft>
                <a:spcPts val="600"/>
              </a:spcAft>
              <a:buFont typeface="Wingdings" pitchFamily="2" charset="2"/>
              <a:buChar char="q"/>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r>
              <a:rPr lang="it-IT" sz="2200" dirty="0">
                <a:latin typeface="+mn-lt"/>
                <a:ea typeface="Microsoft YaHei" charset="0"/>
                <a:cs typeface="Calibri" panose="020F0502020204030204" pitchFamily="34" charset="0"/>
              </a:rPr>
              <a:t>La vendita on line, Business to Business (B2B) e Business to Consumer (B2C).</a:t>
            </a:r>
          </a:p>
          <a:p>
            <a:pPr marL="469900" lvl="0" indent="-466725">
              <a:spcBef>
                <a:spcPts val="600"/>
              </a:spcBef>
              <a:spcAft>
                <a:spcPts val="600"/>
              </a:spcAft>
              <a:buFont typeface="Wingdings" pitchFamily="2" charset="2"/>
              <a:buChar char="q"/>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r>
              <a:rPr lang="it-IT" sz="2200" dirty="0">
                <a:latin typeface="+mn-lt"/>
                <a:ea typeface="Microsoft YaHei" charset="0"/>
                <a:cs typeface="Calibri" panose="020F0502020204030204" pitchFamily="34" charset="0"/>
              </a:rPr>
              <a:t>Le tipologie di commercio elettronico: commercio elettronico diretto ed indiretto.</a:t>
            </a:r>
          </a:p>
          <a:p>
            <a:pPr marL="469900" lvl="0" indent="-466725">
              <a:spcBef>
                <a:spcPts val="600"/>
              </a:spcBef>
              <a:spcAft>
                <a:spcPts val="600"/>
              </a:spcAft>
              <a:buFont typeface="Wingdings" pitchFamily="2" charset="2"/>
              <a:buChar char="q"/>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r>
              <a:rPr lang="it-IT" sz="2200" dirty="0">
                <a:latin typeface="+mn-lt"/>
                <a:ea typeface="Microsoft YaHei" charset="0"/>
                <a:cs typeface="Calibri" panose="020F0502020204030204" pitchFamily="34" charset="0"/>
              </a:rPr>
              <a:t>Le informazioni generali obbligatorie sul sito web, le informazioni per la conclusione del contratto e per la comunicazione commerciale, </a:t>
            </a:r>
          </a:p>
          <a:p>
            <a:pPr marL="469900" lvl="0" indent="-466725">
              <a:spcBef>
                <a:spcPts val="600"/>
              </a:spcBef>
              <a:spcAft>
                <a:spcPts val="600"/>
              </a:spcAft>
              <a:buFont typeface="Wingdings" pitchFamily="2" charset="2"/>
              <a:buChar char="q"/>
              <a:tabLst>
                <a:tab pos="469900" algn="l"/>
                <a:tab pos="915988" algn="l"/>
                <a:tab pos="1363663" algn="l"/>
                <a:tab pos="1811338" algn="l"/>
                <a:tab pos="2259013" algn="l"/>
                <a:tab pos="2706688" algn="l"/>
                <a:tab pos="3154363" algn="l"/>
                <a:tab pos="3602038" algn="l"/>
                <a:tab pos="4049713" algn="l"/>
                <a:tab pos="4497388" algn="l"/>
                <a:tab pos="4945063" algn="l"/>
                <a:tab pos="5392738" algn="l"/>
                <a:tab pos="5840413" algn="l"/>
                <a:tab pos="6288088" algn="l"/>
                <a:tab pos="6735763" algn="l"/>
                <a:tab pos="7183438" algn="l"/>
                <a:tab pos="7631113" algn="l"/>
                <a:tab pos="8078788" algn="l"/>
                <a:tab pos="8526463" algn="l"/>
                <a:tab pos="8974138" algn="l"/>
                <a:tab pos="9421813" algn="l"/>
              </a:tabLst>
              <a:defRPr/>
            </a:pPr>
            <a:r>
              <a:rPr lang="it-IT" sz="2200" dirty="0">
                <a:latin typeface="+mn-lt"/>
                <a:ea typeface="Microsoft YaHei" charset="0"/>
                <a:cs typeface="Calibri" panose="020F0502020204030204" pitchFamily="34" charset="0"/>
              </a:rPr>
              <a:t>Metodi di conclusione del contratto on line e tutela dei consumatori: informazioni obbligatorie, secondo la Direttiva 2000/31/CE sul commercio elettronico e la Direttiva 2011/83/UE sui diritti dei consumatori; </a:t>
            </a:r>
            <a:r>
              <a:rPr lang="it-IT" sz="2200" dirty="0" err="1">
                <a:latin typeface="+mn-lt"/>
                <a:ea typeface="Microsoft YaHei" charset="0"/>
                <a:cs typeface="Calibri" panose="020F0502020204030204" pitchFamily="34" charset="0"/>
              </a:rPr>
              <a:t>D.Lgs.</a:t>
            </a:r>
            <a:r>
              <a:rPr lang="it-IT" sz="2200" dirty="0">
                <a:latin typeface="+mn-lt"/>
                <a:ea typeface="Microsoft YaHei" charset="0"/>
                <a:cs typeface="Calibri" panose="020F0502020204030204" pitchFamily="34" charset="0"/>
              </a:rPr>
              <a:t> 70/2003 e </a:t>
            </a:r>
            <a:r>
              <a:rPr lang="it-IT" sz="2200" dirty="0" err="1">
                <a:latin typeface="+mn-lt"/>
                <a:ea typeface="Microsoft YaHei" charset="0"/>
                <a:cs typeface="Calibri" panose="020F0502020204030204" pitchFamily="34" charset="0"/>
              </a:rPr>
              <a:t>ss.mm</a:t>
            </a:r>
            <a:r>
              <a:rPr lang="it-IT" sz="2200" dirty="0">
                <a:latin typeface="+mn-lt"/>
                <a:ea typeface="Microsoft YaHei" charset="0"/>
                <a:cs typeface="Calibri" panose="020F0502020204030204" pitchFamily="34" charset="0"/>
              </a:rPr>
              <a:t>. e Codice del consumo. </a:t>
            </a:r>
          </a:p>
          <a:p>
            <a:pPr marL="344487" lvl="0" indent="-342900">
              <a:spcBef>
                <a:spcPts val="600"/>
              </a:spcBef>
              <a:spcAft>
                <a:spcPts val="600"/>
              </a:spcAft>
              <a:buFont typeface="Wingdings" pitchFamily="2" charset="2"/>
              <a:buChar char="q"/>
            </a:pPr>
            <a:endParaRPr lang="it-IT" sz="2400" dirty="0">
              <a:latin typeface="Calibri" panose="020F0502020204030204" pitchFamily="34" charset="0"/>
              <a:ea typeface="Microsoft YaHei" charset="0"/>
              <a:cs typeface="Calibri" panose="020F0502020204030204" pitchFamily="34" charset="0"/>
            </a:endParaRPr>
          </a:p>
          <a:p>
            <a:pPr>
              <a:lnSpc>
                <a:spcPct val="90000"/>
              </a:lnSpc>
              <a:spcBef>
                <a:spcPts val="588"/>
              </a:spcBef>
              <a:spcAft>
                <a:spcPts val="200"/>
              </a:spcAft>
              <a:buClrTx/>
            </a:pPr>
            <a:endParaRPr lang="it-IT" altLang="it-IT" sz="2400" b="1" i="1" dirty="0">
              <a:solidFill>
                <a:srgbClr val="A50021"/>
              </a:solidFill>
              <a:latin typeface="Calibri" panose="020F0502020204030204" pitchFamily="34" charset="0"/>
              <a:cs typeface="Calibri" panose="020F0502020204030204" pitchFamily="34" charset="0"/>
            </a:endParaRPr>
          </a:p>
        </p:txBody>
      </p:sp>
      <p:sp>
        <p:nvSpPr>
          <p:cNvPr id="31747" name="CasellaDiTesto 1">
            <a:extLst>
              <a:ext uri="{FF2B5EF4-FFF2-40B4-BE49-F238E27FC236}">
                <a16:creationId xmlns:a16="http://schemas.microsoft.com/office/drawing/2014/main" id="{413053E8-9E32-E147-8551-727F363C7EEF}"/>
              </a:ext>
            </a:extLst>
          </p:cNvPr>
          <p:cNvSpPr txBox="1">
            <a:spLocks noChangeArrowheads="1"/>
          </p:cNvSpPr>
          <p:nvPr/>
        </p:nvSpPr>
        <p:spPr bwMode="auto">
          <a:xfrm>
            <a:off x="5354639" y="2011364"/>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it-IT" altLang="it-IT">
              <a:solidFill>
                <a:srgbClr val="FFFFFF"/>
              </a:solidFill>
            </a:endParaRPr>
          </a:p>
        </p:txBody>
      </p:sp>
      <p:sp>
        <p:nvSpPr>
          <p:cNvPr id="31748" name="Text Box 1">
            <a:extLst>
              <a:ext uri="{FF2B5EF4-FFF2-40B4-BE49-F238E27FC236}">
                <a16:creationId xmlns:a16="http://schemas.microsoft.com/office/drawing/2014/main" id="{57111FA5-EE98-F644-8F74-7253C352E6EF}"/>
              </a:ext>
            </a:extLst>
          </p:cNvPr>
          <p:cNvSpPr txBox="1">
            <a:spLocks noChangeArrowheads="1"/>
          </p:cNvSpPr>
          <p:nvPr/>
        </p:nvSpPr>
        <p:spPr bwMode="auto">
          <a:xfrm>
            <a:off x="580767" y="615677"/>
            <a:ext cx="10429102" cy="808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800" tIns="41400" rIns="82800" bIns="41400" anchor="b"/>
          <a:lstStyle>
            <a:lvl1pPr>
              <a:spcBef>
                <a:spcPts val="8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9pPr>
          </a:lstStyle>
          <a:p>
            <a:pPr algn="ctr">
              <a:spcBef>
                <a:spcPct val="0"/>
              </a:spcBef>
              <a:buClrTx/>
            </a:pPr>
            <a:endParaRPr lang="it-IT" altLang="it-IT" sz="2400" b="1" i="1" dirty="0">
              <a:solidFill>
                <a:srgbClr val="9E2912"/>
              </a:solidFill>
              <a:latin typeface="Calibri" panose="020F0502020204030204" pitchFamily="34" charset="0"/>
              <a:cs typeface="Calibri" panose="020F0502020204030204" pitchFamily="34" charset="0"/>
            </a:endParaRPr>
          </a:p>
          <a:p>
            <a:pPr algn="ctr">
              <a:spcBef>
                <a:spcPct val="0"/>
              </a:spcBef>
              <a:buClrTx/>
            </a:pPr>
            <a:r>
              <a:rPr lang="it-IT" altLang="it-IT" sz="2400" b="1" i="1" dirty="0">
                <a:solidFill>
                  <a:srgbClr val="9E2912"/>
                </a:solidFill>
                <a:latin typeface="Calibri" panose="020F0502020204030204" pitchFamily="34" charset="0"/>
                <a:cs typeface="Calibri" panose="020F0502020204030204" pitchFamily="34" charset="0"/>
              </a:rPr>
              <a:t>«</a:t>
            </a:r>
            <a:r>
              <a:rPr lang="it-IT" altLang="it-IT" sz="2400" b="1" i="1" dirty="0">
                <a:solidFill>
                  <a:srgbClr val="9E2912"/>
                </a:solidFill>
                <a:latin typeface="+mj-lt"/>
                <a:cs typeface="Calibri" panose="020F0502020204030204" pitchFamily="34" charset="0"/>
              </a:rPr>
              <a:t>Vendita on line (nazionale ed internazionale): </a:t>
            </a:r>
          </a:p>
          <a:p>
            <a:pPr algn="ctr">
              <a:spcBef>
                <a:spcPct val="0"/>
              </a:spcBef>
              <a:buClrTx/>
            </a:pPr>
            <a:r>
              <a:rPr lang="it-IT" altLang="it-IT" sz="2400" b="1" i="1" dirty="0">
                <a:solidFill>
                  <a:srgbClr val="9E2912"/>
                </a:solidFill>
                <a:latin typeface="+mj-lt"/>
                <a:cs typeface="Calibri" panose="020F0502020204030204" pitchFamily="34" charset="0"/>
              </a:rPr>
              <a:t>aspetti legali, fiscali e contrattuali</a:t>
            </a:r>
            <a:r>
              <a:rPr lang="it-IT" altLang="it-IT" sz="2400" b="1" i="1" dirty="0">
                <a:solidFill>
                  <a:srgbClr val="9E2912"/>
                </a:solidFill>
                <a:latin typeface="Calibri" panose="020F0502020204030204" pitchFamily="34" charset="0"/>
                <a:cs typeface="Calibri" panose="020F0502020204030204" pitchFamily="34" charset="0"/>
              </a:rPr>
              <a:t>»</a:t>
            </a:r>
            <a:endParaRPr lang="it-IT" altLang="it-IT" sz="2400" b="1" dirty="0">
              <a:solidFill>
                <a:srgbClr val="9E2912"/>
              </a:solidFill>
              <a:latin typeface="Calibri Light" panose="020F0302020204030204" pitchFamily="34" charset="0"/>
            </a:endParaRPr>
          </a:p>
        </p:txBody>
      </p:sp>
      <p:sp>
        <p:nvSpPr>
          <p:cNvPr id="8" name="Text Box 1">
            <a:extLst>
              <a:ext uri="{FF2B5EF4-FFF2-40B4-BE49-F238E27FC236}">
                <a16:creationId xmlns:a16="http://schemas.microsoft.com/office/drawing/2014/main" id="{B9A2CCD3-2F10-C246-B229-BC43F997A78C}"/>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910051565"/>
      </p:ext>
    </p:extLst>
  </p:cSld>
  <p:clrMapOvr>
    <a:masterClrMapping/>
  </p:clrMapOvr>
  <p:transition>
    <p:cover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numero diapositiva 5">
            <a:extLst>
              <a:ext uri="{FF2B5EF4-FFF2-40B4-BE49-F238E27FC236}">
                <a16:creationId xmlns:a16="http://schemas.microsoft.com/office/drawing/2014/main" id="{A8889404-A5B4-1042-8C0C-35A386FFA91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D8FF2E2-3220-0348-BF34-9D3149C13181}" type="slidenum">
              <a:rPr lang="it-IT" altLang="it-IT" sz="1000">
                <a:latin typeface="Arial" panose="020B0604020202020204" pitchFamily="34" charset="0"/>
              </a:rPr>
              <a:pPr>
                <a:spcBef>
                  <a:spcPct val="0"/>
                </a:spcBef>
                <a:buClrTx/>
                <a:buSzTx/>
                <a:buFontTx/>
                <a:buNone/>
              </a:pPr>
              <a:t>30</a:t>
            </a:fld>
            <a:endParaRPr lang="it-IT" altLang="it-IT" sz="1000">
              <a:latin typeface="Arial" panose="020B0604020202020204" pitchFamily="34" charset="0"/>
            </a:endParaRPr>
          </a:p>
        </p:txBody>
      </p:sp>
      <p:sp>
        <p:nvSpPr>
          <p:cNvPr id="62467" name="Rectangle 2">
            <a:extLst>
              <a:ext uri="{FF2B5EF4-FFF2-40B4-BE49-F238E27FC236}">
                <a16:creationId xmlns:a16="http://schemas.microsoft.com/office/drawing/2014/main" id="{D697D220-7CC4-FA4F-8239-885EE5A0BA35}"/>
              </a:ext>
            </a:extLst>
          </p:cNvPr>
          <p:cNvSpPr>
            <a:spLocks noGrp="1" noChangeArrowheads="1"/>
          </p:cNvSpPr>
          <p:nvPr>
            <p:ph type="title"/>
          </p:nvPr>
        </p:nvSpPr>
        <p:spPr>
          <a:xfrm>
            <a:off x="914400" y="598816"/>
            <a:ext cx="10280822" cy="682625"/>
          </a:xfrm>
        </p:spPr>
        <p:txBody>
          <a:bodyP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Informazioni generali obbligatorie - (</a:t>
            </a:r>
            <a:r>
              <a:rPr lang="it-IT" altLang="it-IT" sz="2800" b="1" dirty="0" err="1">
                <a:solidFill>
                  <a:srgbClr val="9E2912"/>
                </a:solidFill>
                <a:ea typeface="Microsoft YaHei" panose="020B0503020204020204" pitchFamily="34" charset="-122"/>
                <a:cs typeface="Calibri" panose="020F0502020204030204" pitchFamily="34" charset="0"/>
              </a:rPr>
              <a:t>BtoB</a:t>
            </a:r>
            <a:r>
              <a:rPr lang="it-IT" altLang="it-IT" sz="2800" b="1" dirty="0">
                <a:solidFill>
                  <a:srgbClr val="9E2912"/>
                </a:solidFill>
                <a:ea typeface="Microsoft YaHei" panose="020B0503020204020204" pitchFamily="34" charset="-122"/>
                <a:cs typeface="Calibri" panose="020F0502020204030204" pitchFamily="34" charset="0"/>
              </a:rPr>
              <a:t> e </a:t>
            </a:r>
            <a:r>
              <a:rPr lang="it-IT" altLang="it-IT" sz="2800" b="1" dirty="0" err="1">
                <a:solidFill>
                  <a:srgbClr val="9E2912"/>
                </a:solidFill>
                <a:ea typeface="Microsoft YaHei" panose="020B0503020204020204" pitchFamily="34" charset="-122"/>
                <a:cs typeface="Calibri" panose="020F0502020204030204" pitchFamily="34" charset="0"/>
              </a:rPr>
              <a:t>BtoC</a:t>
            </a:r>
            <a:r>
              <a:rPr lang="it-IT" altLang="it-IT" sz="2800" b="1" dirty="0">
                <a:solidFill>
                  <a:srgbClr val="9E2912"/>
                </a:solidFill>
                <a:ea typeface="Microsoft YaHei" panose="020B0503020204020204" pitchFamily="34" charset="-122"/>
                <a:cs typeface="Calibri" panose="020F0502020204030204" pitchFamily="34" charset="0"/>
              </a:rPr>
              <a:t>)</a:t>
            </a:r>
          </a:p>
        </p:txBody>
      </p:sp>
      <p:sp>
        <p:nvSpPr>
          <p:cNvPr id="62468" name="Rectangle 3">
            <a:extLst>
              <a:ext uri="{FF2B5EF4-FFF2-40B4-BE49-F238E27FC236}">
                <a16:creationId xmlns:a16="http://schemas.microsoft.com/office/drawing/2014/main" id="{995CCADC-B291-BB4A-BEE0-5EDCFA71E30E}"/>
              </a:ext>
            </a:extLst>
          </p:cNvPr>
          <p:cNvSpPr>
            <a:spLocks noGrp="1" noChangeArrowheads="1"/>
          </p:cNvSpPr>
          <p:nvPr>
            <p:ph type="body" idx="1"/>
          </p:nvPr>
        </p:nvSpPr>
        <p:spPr>
          <a:xfrm>
            <a:off x="914400" y="1447801"/>
            <a:ext cx="10490886" cy="4434015"/>
          </a:xfrm>
        </p:spPr>
        <p:txBody>
          <a:bodyPr>
            <a:noAutofit/>
          </a:bodyPr>
          <a:lstStyle/>
          <a:p>
            <a:pPr marL="0" indent="0" algn="ctr">
              <a:lnSpc>
                <a:spcPct val="90000"/>
              </a:lnSpc>
              <a:buNone/>
            </a:pPr>
            <a:r>
              <a:rPr lang="it-IT" altLang="it-IT" sz="2300" b="1" dirty="0">
                <a:cs typeface="Calibri" panose="020F0502020204030204" pitchFamily="34" charset="0"/>
              </a:rPr>
              <a:t>Sentenza Corte di Giustizia UE – causa C 298/07 del 16.10.2008</a:t>
            </a:r>
          </a:p>
          <a:p>
            <a:pPr marL="0" indent="0">
              <a:lnSpc>
                <a:spcPct val="90000"/>
              </a:lnSpc>
              <a:buNone/>
            </a:pPr>
            <a:r>
              <a:rPr lang="it-IT" altLang="it-IT" sz="2300" dirty="0">
                <a:solidFill>
                  <a:srgbClr val="272B33"/>
                </a:solidFill>
                <a:cs typeface="Calibri" panose="020F0502020204030204" pitchFamily="34" charset="0"/>
              </a:rPr>
              <a:t>“</a:t>
            </a:r>
            <a:r>
              <a:rPr lang="it-IT" altLang="it-IT" sz="2300" i="1" dirty="0">
                <a:solidFill>
                  <a:srgbClr val="272B33"/>
                </a:solidFill>
                <a:cs typeface="Calibri" panose="020F0502020204030204" pitchFamily="34" charset="0"/>
              </a:rPr>
              <a:t>L'art. 5 n. 1 </a:t>
            </a:r>
            <a:r>
              <a:rPr lang="it-IT" altLang="it-IT" sz="2300" i="1" dirty="0" err="1">
                <a:solidFill>
                  <a:srgbClr val="272B33"/>
                </a:solidFill>
                <a:cs typeface="Calibri" panose="020F0502020204030204" pitchFamily="34" charset="0"/>
              </a:rPr>
              <a:t>lett</a:t>
            </a:r>
            <a:r>
              <a:rPr lang="it-IT" altLang="it-IT" sz="2300" i="1" dirty="0">
                <a:solidFill>
                  <a:srgbClr val="272B33"/>
                </a:solidFill>
                <a:cs typeface="Calibri" panose="020F0502020204030204" pitchFamily="34" charset="0"/>
              </a:rPr>
              <a:t>.. c), della (….) &lt;direttiva sul commercio elettronico&gt;, </a:t>
            </a:r>
            <a:r>
              <a:rPr lang="it-IT" altLang="it-IT" sz="2300" dirty="0">
                <a:solidFill>
                  <a:srgbClr val="272B33"/>
                </a:solidFill>
                <a:cs typeface="Calibri" panose="020F0502020204030204" pitchFamily="34" charset="0"/>
              </a:rPr>
              <a:t>[art. 7 D. </a:t>
            </a:r>
            <a:r>
              <a:rPr lang="it-IT" altLang="it-IT" sz="2300" dirty="0" err="1">
                <a:solidFill>
                  <a:srgbClr val="272B33"/>
                </a:solidFill>
                <a:cs typeface="Calibri" panose="020F0502020204030204" pitchFamily="34" charset="0"/>
              </a:rPr>
              <a:t>Lgs</a:t>
            </a:r>
            <a:r>
              <a:rPr lang="it-IT" altLang="it-IT" sz="2300" dirty="0">
                <a:solidFill>
                  <a:srgbClr val="272B33"/>
                </a:solidFill>
                <a:cs typeface="Calibri" panose="020F0502020204030204" pitchFamily="34" charset="0"/>
              </a:rPr>
              <a:t>. 70/2003] </a:t>
            </a:r>
            <a:r>
              <a:rPr lang="it-IT" altLang="it-IT" sz="2300" i="1" dirty="0">
                <a:solidFill>
                  <a:srgbClr val="272B33"/>
                </a:solidFill>
                <a:cs typeface="Calibri" panose="020F0502020204030204" pitchFamily="34" charset="0"/>
              </a:rPr>
              <a:t>deve essere interpretato nel senso che il prestatore di servizi è tenuto a fornire ai destinatari del servizio, </a:t>
            </a:r>
            <a:r>
              <a:rPr lang="it-IT" altLang="it-IT" sz="2300" b="1" i="1" dirty="0">
                <a:solidFill>
                  <a:srgbClr val="272B33"/>
                </a:solidFill>
                <a:cs typeface="Calibri" panose="020F0502020204030204" pitchFamily="34" charset="0"/>
              </a:rPr>
              <a:t>sin </a:t>
            </a:r>
            <a:r>
              <a:rPr lang="it-IT" altLang="it-IT" sz="2300" b="1" i="1" dirty="0">
                <a:solidFill>
                  <a:srgbClr val="C00000"/>
                </a:solidFill>
                <a:cs typeface="Calibri" panose="020F0502020204030204" pitchFamily="34" charset="0"/>
              </a:rPr>
              <a:t>da prima di qualsiasi stipulazione di contratto </a:t>
            </a:r>
            <a:r>
              <a:rPr lang="it-IT" altLang="it-IT" sz="2300" i="1" dirty="0">
                <a:solidFill>
                  <a:srgbClr val="272B33"/>
                </a:solidFill>
                <a:cs typeface="Calibri" panose="020F0502020204030204" pitchFamily="34" charset="0"/>
              </a:rPr>
              <a:t>con questi ultimi, oltre al suo indirizzo di posta elettronica, altre informazioni che consentano una </a:t>
            </a:r>
            <a:r>
              <a:rPr lang="it-IT" altLang="it-IT" sz="2300" b="1" i="1" dirty="0">
                <a:solidFill>
                  <a:srgbClr val="272B33"/>
                </a:solidFill>
                <a:cs typeface="Calibri" panose="020F0502020204030204" pitchFamily="34" charset="0"/>
              </a:rPr>
              <a:t>presa di contatto rapida nonché una comunicazione diretta ed efficace. </a:t>
            </a:r>
            <a:r>
              <a:rPr lang="it-IT" altLang="it-IT" sz="2300" i="1" dirty="0">
                <a:solidFill>
                  <a:srgbClr val="272B33"/>
                </a:solidFill>
                <a:cs typeface="Calibri" panose="020F0502020204030204" pitchFamily="34" charset="0"/>
              </a:rPr>
              <a:t>Tali informazioni non debbono obbligatoriamente corrispondere ad un numero di telefono</a:t>
            </a:r>
            <a:r>
              <a:rPr lang="it-IT" altLang="it-IT" sz="2300" b="1" i="1" dirty="0">
                <a:solidFill>
                  <a:srgbClr val="272B33"/>
                </a:solidFill>
                <a:cs typeface="Calibri" panose="020F0502020204030204" pitchFamily="34" charset="0"/>
              </a:rPr>
              <a:t>. </a:t>
            </a:r>
            <a:r>
              <a:rPr lang="it-IT" altLang="it-IT" sz="2300" i="1" dirty="0">
                <a:solidFill>
                  <a:srgbClr val="272B33"/>
                </a:solidFill>
                <a:cs typeface="Calibri" panose="020F0502020204030204" pitchFamily="34" charset="0"/>
              </a:rPr>
              <a:t>Esse possono consistere in una </a:t>
            </a:r>
            <a:r>
              <a:rPr lang="it-IT" altLang="it-IT" sz="2300" b="1" i="1" dirty="0">
                <a:solidFill>
                  <a:srgbClr val="272B33"/>
                </a:solidFill>
                <a:cs typeface="Calibri" panose="020F0502020204030204" pitchFamily="34" charset="0"/>
              </a:rPr>
              <a:t>maschera di richiesta di informazioni elettronica, tramite la quale i destinatari del servizio possono rivolgersi in internet al prestatore di servizi e alla quale quest'ultimo risponde per posta elettronica, fatte salve situazioni in cui un destinatario del servizio, che, dopo la presa di contatto per via elettronica con il prestatore di servizi, si trovi privato dell'accesso alla rete elettronica, chieda a quest'ultimo l'accesso ad una via di comunicazione non elettronica</a:t>
            </a:r>
            <a:r>
              <a:rPr lang="it-IT" altLang="it-IT" sz="2300" i="1" dirty="0">
                <a:solidFill>
                  <a:srgbClr val="272B33"/>
                </a:solidFill>
                <a:cs typeface="Calibri" panose="020F0502020204030204" pitchFamily="34" charset="0"/>
              </a:rPr>
              <a:t>.”</a:t>
            </a:r>
          </a:p>
        </p:txBody>
      </p:sp>
      <p:sp>
        <p:nvSpPr>
          <p:cNvPr id="6" name="Text Box 1">
            <a:extLst>
              <a:ext uri="{FF2B5EF4-FFF2-40B4-BE49-F238E27FC236}">
                <a16:creationId xmlns:a16="http://schemas.microsoft.com/office/drawing/2014/main" id="{D1CAF2E9-15C5-354B-83EA-B909335C23C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554396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Segnaposto numero diapositiva 3">
            <a:extLst>
              <a:ext uri="{FF2B5EF4-FFF2-40B4-BE49-F238E27FC236}">
                <a16:creationId xmlns:a16="http://schemas.microsoft.com/office/drawing/2014/main" id="{4A4BBC10-248C-CE40-AC80-8028A7B96DE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527A0BDF-651D-CC40-815D-206F4A71DA9C}" type="slidenum">
              <a:rPr lang="it-IT" altLang="it-IT" sz="1000">
                <a:latin typeface="Arial" panose="020B0604020202020204" pitchFamily="34" charset="0"/>
              </a:rPr>
              <a:pPr>
                <a:spcBef>
                  <a:spcPct val="0"/>
                </a:spcBef>
                <a:buClrTx/>
                <a:buSzTx/>
                <a:buFontTx/>
                <a:buNone/>
              </a:pPr>
              <a:t>31</a:t>
            </a:fld>
            <a:endParaRPr lang="it-IT" altLang="it-IT" sz="1000">
              <a:latin typeface="Arial" panose="020B0604020202020204" pitchFamily="34" charset="0"/>
            </a:endParaRPr>
          </a:p>
        </p:txBody>
      </p:sp>
      <p:sp>
        <p:nvSpPr>
          <p:cNvPr id="51204" name="Rectangle 2">
            <a:extLst>
              <a:ext uri="{FF2B5EF4-FFF2-40B4-BE49-F238E27FC236}">
                <a16:creationId xmlns:a16="http://schemas.microsoft.com/office/drawing/2014/main" id="{FB79EA44-4D88-E346-8B0D-4E64EAAF0424}"/>
              </a:ext>
            </a:extLst>
          </p:cNvPr>
          <p:cNvSpPr>
            <a:spLocks noGrp="1" noChangeArrowheads="1"/>
          </p:cNvSpPr>
          <p:nvPr>
            <p:ph type="title" idx="4294967295"/>
          </p:nvPr>
        </p:nvSpPr>
        <p:spPr>
          <a:xfrm>
            <a:off x="1000898" y="620713"/>
            <a:ext cx="9343254" cy="1008062"/>
          </a:xfrm>
        </p:spPr>
        <p:txBody>
          <a:bodyPr vert="horz" lIns="92075" tIns="46038" rIns="92075" bIns="46038" rtlCol="0" anchor="ctr">
            <a:normAutofit fontScale="90000"/>
          </a:bodyPr>
          <a:lstStyle/>
          <a:p>
            <a:pPr algn="ctr"/>
            <a:r>
              <a:rPr lang="it-IT" altLang="it-IT" sz="2800" b="1" dirty="0">
                <a:solidFill>
                  <a:srgbClr val="9E2912"/>
                </a:solidFill>
                <a:ea typeface="Microsoft YaHei" panose="020B0503020204020204" pitchFamily="34" charset="-122"/>
                <a:cs typeface="Calibri" panose="020F0502020204030204" pitchFamily="34" charset="0"/>
              </a:rPr>
              <a:t>Informazioni dirette alla conclusione del contratto </a:t>
            </a:r>
            <a:r>
              <a:rPr lang="it-IT" altLang="it-IT" sz="2800" b="1" i="1" dirty="0">
                <a:solidFill>
                  <a:srgbClr val="9E2912"/>
                </a:solidFill>
                <a:ea typeface="Microsoft YaHei" panose="020B0503020204020204" pitchFamily="34" charset="-122"/>
                <a:cs typeface="Calibri" panose="020F0502020204030204" pitchFamily="34" charset="0"/>
              </a:rPr>
              <a:t>(</a:t>
            </a:r>
            <a:r>
              <a:rPr lang="it-IT" altLang="it-IT" sz="2800" b="1" i="1" dirty="0" err="1">
                <a:solidFill>
                  <a:srgbClr val="9E2912"/>
                </a:solidFill>
                <a:ea typeface="Microsoft YaHei" panose="020B0503020204020204" pitchFamily="34" charset="-122"/>
                <a:cs typeface="Calibri" panose="020F0502020204030204" pitchFamily="34" charset="0"/>
              </a:rPr>
              <a:t>BtoB</a:t>
            </a:r>
            <a:r>
              <a:rPr lang="it-IT" altLang="it-IT" sz="2800" b="1" i="1" dirty="0">
                <a:solidFill>
                  <a:srgbClr val="9E2912"/>
                </a:solidFill>
                <a:ea typeface="Microsoft YaHei" panose="020B0503020204020204" pitchFamily="34" charset="-122"/>
                <a:cs typeface="Calibri" panose="020F0502020204030204" pitchFamily="34" charset="0"/>
              </a:rPr>
              <a:t> e </a:t>
            </a:r>
            <a:r>
              <a:rPr lang="it-IT" altLang="it-IT" sz="2800" b="1" i="1" dirty="0" err="1">
                <a:solidFill>
                  <a:srgbClr val="9E2912"/>
                </a:solidFill>
                <a:ea typeface="Microsoft YaHei" panose="020B0503020204020204" pitchFamily="34" charset="-122"/>
                <a:cs typeface="Calibri" panose="020F0502020204030204" pitchFamily="34" charset="0"/>
              </a:rPr>
              <a:t>BtoC</a:t>
            </a:r>
            <a:r>
              <a:rPr lang="it-IT" altLang="it-IT" sz="2800" b="1" i="1" dirty="0">
                <a:solidFill>
                  <a:srgbClr val="9E2912"/>
                </a:solidFill>
                <a:ea typeface="Microsoft YaHei" panose="020B0503020204020204" pitchFamily="34" charset="-122"/>
                <a:cs typeface="Calibri" panose="020F0502020204030204" pitchFamily="34" charset="0"/>
              </a:rPr>
              <a: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 art. 12, 1° c.) </a:t>
            </a:r>
          </a:p>
        </p:txBody>
      </p:sp>
      <p:sp>
        <p:nvSpPr>
          <p:cNvPr id="51205" name="Rectangle 3">
            <a:extLst>
              <a:ext uri="{FF2B5EF4-FFF2-40B4-BE49-F238E27FC236}">
                <a16:creationId xmlns:a16="http://schemas.microsoft.com/office/drawing/2014/main" id="{EE6D2750-BC9F-6445-8B21-8B0D35D75897}"/>
              </a:ext>
            </a:extLst>
          </p:cNvPr>
          <p:cNvSpPr>
            <a:spLocks noGrp="1" noChangeArrowheads="1"/>
          </p:cNvSpPr>
          <p:nvPr>
            <p:ph type="body" idx="4294967295"/>
          </p:nvPr>
        </p:nvSpPr>
        <p:spPr>
          <a:xfrm>
            <a:off x="1000897" y="1890584"/>
            <a:ext cx="10367319" cy="3694670"/>
          </a:xfrm>
        </p:spPr>
        <p:txBody>
          <a:bodyPr/>
          <a:lstStyle/>
          <a:p>
            <a:pPr marL="0" indent="0" algn="just">
              <a:lnSpc>
                <a:spcPct val="90000"/>
              </a:lnSpc>
              <a:buNone/>
            </a:pPr>
            <a:endParaRPr lang="it-IT" altLang="it-IT" sz="2800" i="1" dirty="0"/>
          </a:p>
          <a:p>
            <a:pPr marL="0" indent="0" algn="just">
              <a:lnSpc>
                <a:spcPct val="90000"/>
              </a:lnSpc>
              <a:buNone/>
            </a:pPr>
            <a:r>
              <a:rPr lang="it-IT" altLang="it-IT" sz="2600" i="1" dirty="0">
                <a:solidFill>
                  <a:srgbClr val="272B33"/>
                </a:solidFill>
                <a:cs typeface="Calibri" panose="020F0502020204030204" pitchFamily="34" charset="0"/>
              </a:rPr>
              <a:t>«Oltre agli obblighi informativi previsti per specifici beni e servizi, nonché a quelli stabiliti dall‘art. 3 del D. </a:t>
            </a:r>
            <a:r>
              <a:rPr lang="it-IT" altLang="it-IT" sz="2600" i="1" dirty="0" err="1">
                <a:solidFill>
                  <a:srgbClr val="272B33"/>
                </a:solidFill>
                <a:cs typeface="Calibri" panose="020F0502020204030204" pitchFamily="34" charset="0"/>
              </a:rPr>
              <a:t>Lgs</a:t>
            </a:r>
            <a:r>
              <a:rPr lang="it-IT" altLang="it-IT" sz="2600" i="1" dirty="0">
                <a:solidFill>
                  <a:srgbClr val="272B33"/>
                </a:solidFill>
                <a:cs typeface="Calibri" panose="020F0502020204030204" pitchFamily="34" charset="0"/>
              </a:rPr>
              <a:t>. 22 maggio 1999 n. 185, il prestatore, salvo diverso accordo tra parti che non siano consumatori, </a:t>
            </a:r>
            <a:r>
              <a:rPr lang="it-IT" altLang="it-IT" sz="2600" i="1" dirty="0">
                <a:solidFill>
                  <a:srgbClr val="C00000"/>
                </a:solidFill>
                <a:cs typeface="Calibri" panose="020F0502020204030204" pitchFamily="34" charset="0"/>
              </a:rPr>
              <a:t>deve fornire in modo chiaro, comprensibile ed inequivocabile, prima dell'inoltro dell'ordine </a:t>
            </a:r>
            <a:r>
              <a:rPr lang="it-IT" altLang="it-IT" sz="2600" i="1" dirty="0">
                <a:solidFill>
                  <a:srgbClr val="272B33"/>
                </a:solidFill>
                <a:cs typeface="Calibri" panose="020F0502020204030204" pitchFamily="34" charset="0"/>
              </a:rPr>
              <a:t>da parte del destinatario del servizio, le seguenti informazioni: (…)»</a:t>
            </a:r>
          </a:p>
          <a:p>
            <a:pPr marL="0" indent="0" algn="just">
              <a:lnSpc>
                <a:spcPct val="90000"/>
              </a:lnSpc>
              <a:buNone/>
            </a:pPr>
            <a:endParaRPr lang="it-IT" altLang="it-IT" sz="2400" i="1" dirty="0"/>
          </a:p>
        </p:txBody>
      </p:sp>
      <p:sp>
        <p:nvSpPr>
          <p:cNvPr id="6" name="Text Box 1">
            <a:extLst>
              <a:ext uri="{FF2B5EF4-FFF2-40B4-BE49-F238E27FC236}">
                <a16:creationId xmlns:a16="http://schemas.microsoft.com/office/drawing/2014/main" id="{80A76802-71E7-6847-A0FD-F620FCB6C9E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567891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2000" fill="hold"/>
                                        <p:tgtEl>
                                          <p:spTgt spid="51204"/>
                                        </p:tgtEl>
                                        <p:attrNameLst>
                                          <p:attrName>ppt_w</p:attrName>
                                        </p:attrNameLst>
                                      </p:cBhvr>
                                      <p:tavLst>
                                        <p:tav tm="0">
                                          <p:val>
                                            <p:strVal val="#ppt_w*2.5"/>
                                          </p:val>
                                        </p:tav>
                                        <p:tav tm="100000">
                                          <p:val>
                                            <p:strVal val="#ppt_w"/>
                                          </p:val>
                                        </p:tav>
                                      </p:tavLst>
                                    </p:anim>
                                    <p:anim calcmode="lin" valueType="num">
                                      <p:cBhvr>
                                        <p:cTn id="8" dur="2000" fill="hold"/>
                                        <p:tgtEl>
                                          <p:spTgt spid="51204"/>
                                        </p:tgtEl>
                                        <p:attrNameLst>
                                          <p:attrName>ppt_h</p:attrName>
                                        </p:attrNameLst>
                                      </p:cBhvr>
                                      <p:tavLst>
                                        <p:tav tm="0">
                                          <p:val>
                                            <p:strVal val="#ppt_h"/>
                                          </p:val>
                                        </p:tav>
                                        <p:tav tm="100000">
                                          <p:val>
                                            <p:strVal val="#ppt_h"/>
                                          </p:val>
                                        </p:tav>
                                      </p:tavLst>
                                    </p:anim>
                                    <p:anim calcmode="lin" valueType="num">
                                      <p:cBhvr>
                                        <p:cTn id="9" dur="2000" fill="hold"/>
                                        <p:tgtEl>
                                          <p:spTgt spid="5120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120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12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1205">
                                            <p:txEl>
                                              <p:pRg st="1" end="1"/>
                                            </p:txEl>
                                          </p:spTgt>
                                        </p:tgtEl>
                                        <p:attrNameLst>
                                          <p:attrName>style.visibility</p:attrName>
                                        </p:attrNameLst>
                                      </p:cBhvr>
                                      <p:to>
                                        <p:strVal val="visible"/>
                                      </p:to>
                                    </p:set>
                                    <p:animEffect transition="in" filter="wipe(left)">
                                      <p:cBhvr>
                                        <p:cTn id="16" dur="500"/>
                                        <p:tgtEl>
                                          <p:spTgt spid="512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egnaposto numero diapositiva 3">
            <a:extLst>
              <a:ext uri="{FF2B5EF4-FFF2-40B4-BE49-F238E27FC236}">
                <a16:creationId xmlns:a16="http://schemas.microsoft.com/office/drawing/2014/main" id="{5929657A-0106-5547-B0E8-467B8CC7C6B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31F670F-6192-794D-B69A-882FDB688B16}" type="slidenum">
              <a:rPr lang="it-IT" altLang="it-IT" sz="1000">
                <a:latin typeface="Arial" panose="020B0604020202020204" pitchFamily="34" charset="0"/>
              </a:rPr>
              <a:pPr>
                <a:spcBef>
                  <a:spcPct val="0"/>
                </a:spcBef>
                <a:buClrTx/>
                <a:buSzTx/>
                <a:buFontTx/>
                <a:buNone/>
              </a:pPr>
              <a:t>32</a:t>
            </a:fld>
            <a:endParaRPr lang="it-IT" altLang="it-IT" sz="1000">
              <a:latin typeface="Arial" panose="020B0604020202020204" pitchFamily="34" charset="0"/>
            </a:endParaRPr>
          </a:p>
        </p:txBody>
      </p:sp>
      <p:sp>
        <p:nvSpPr>
          <p:cNvPr id="51204" name="Rectangle 2">
            <a:extLst>
              <a:ext uri="{FF2B5EF4-FFF2-40B4-BE49-F238E27FC236}">
                <a16:creationId xmlns:a16="http://schemas.microsoft.com/office/drawing/2014/main" id="{69D49938-B9DB-C04D-8A2D-4F3CC9207B93}"/>
              </a:ext>
            </a:extLst>
          </p:cNvPr>
          <p:cNvSpPr>
            <a:spLocks noGrp="1" noChangeArrowheads="1"/>
          </p:cNvSpPr>
          <p:nvPr>
            <p:ph type="title" idx="4294967295"/>
          </p:nvPr>
        </p:nvSpPr>
        <p:spPr>
          <a:xfrm>
            <a:off x="1173892" y="620713"/>
            <a:ext cx="9170260" cy="1008062"/>
          </a:xfrm>
        </p:spPr>
        <p:txBody>
          <a:bodyPr vert="horz" lIns="92075" tIns="46038" rIns="92075" bIns="46038" rtlCol="0" anchor="ctr">
            <a:normAutofit fontScale="90000"/>
          </a:bodyPr>
          <a:lstStyle/>
          <a:p>
            <a:pPr algn="ctr"/>
            <a:r>
              <a:rPr lang="it-IT" altLang="it-IT" sz="2800" b="1" dirty="0">
                <a:solidFill>
                  <a:srgbClr val="9E2912"/>
                </a:solidFill>
                <a:ea typeface="Microsoft YaHei" panose="020B0503020204020204" pitchFamily="34" charset="-122"/>
                <a:cs typeface="Calibri" panose="020F0502020204030204" pitchFamily="34" charset="0"/>
              </a:rPr>
              <a:t>Informazioni dirette alla conclusione del contratto </a:t>
            </a:r>
            <a:r>
              <a:rPr lang="it-IT" altLang="it-IT" sz="2800" b="1" i="1" dirty="0">
                <a:solidFill>
                  <a:srgbClr val="9E2912"/>
                </a:solidFill>
                <a:ea typeface="Microsoft YaHei" panose="020B0503020204020204" pitchFamily="34" charset="-122"/>
                <a:cs typeface="Calibri" panose="020F0502020204030204" pitchFamily="34" charset="0"/>
              </a:rPr>
              <a:t>(</a:t>
            </a:r>
            <a:r>
              <a:rPr lang="it-IT" altLang="it-IT" sz="2800" b="1" i="1" dirty="0" err="1">
                <a:solidFill>
                  <a:srgbClr val="9E2912"/>
                </a:solidFill>
                <a:ea typeface="Microsoft YaHei" panose="020B0503020204020204" pitchFamily="34" charset="-122"/>
                <a:cs typeface="Calibri" panose="020F0502020204030204" pitchFamily="34" charset="0"/>
              </a:rPr>
              <a:t>BtoB</a:t>
            </a:r>
            <a:r>
              <a:rPr lang="it-IT" altLang="it-IT" sz="2800" b="1" i="1" dirty="0">
                <a:solidFill>
                  <a:srgbClr val="9E2912"/>
                </a:solidFill>
                <a:ea typeface="Microsoft YaHei" panose="020B0503020204020204" pitchFamily="34" charset="-122"/>
                <a:cs typeface="Calibri" panose="020F0502020204030204" pitchFamily="34" charset="0"/>
              </a:rPr>
              <a:t> e </a:t>
            </a:r>
            <a:r>
              <a:rPr lang="it-IT" altLang="it-IT" sz="2800" b="1" i="1" dirty="0" err="1">
                <a:solidFill>
                  <a:srgbClr val="9E2912"/>
                </a:solidFill>
                <a:ea typeface="Microsoft YaHei" panose="020B0503020204020204" pitchFamily="34" charset="-122"/>
                <a:cs typeface="Calibri" panose="020F0502020204030204" pitchFamily="34" charset="0"/>
              </a:rPr>
              <a:t>BtoC</a:t>
            </a:r>
            <a:r>
              <a:rPr lang="it-IT" altLang="it-IT" sz="2800" b="1" i="1" dirty="0">
                <a:solidFill>
                  <a:srgbClr val="9E2912"/>
                </a:solidFill>
                <a:ea typeface="Microsoft YaHei" panose="020B0503020204020204" pitchFamily="34" charset="-122"/>
                <a:cs typeface="Calibri" panose="020F0502020204030204" pitchFamily="34" charset="0"/>
              </a:rPr>
              <a:t>)</a:t>
            </a:r>
            <a:r>
              <a:rPr lang="it-IT" altLang="it-IT" sz="2800" b="1" dirty="0">
                <a:solidFill>
                  <a:srgbClr val="9E2912"/>
                </a:solidFill>
                <a:ea typeface="Microsoft YaHei" panose="020B0503020204020204" pitchFamily="34" charset="-122"/>
                <a:cs typeface="Calibri" panose="020F0502020204030204" pitchFamily="34" charset="0"/>
              </a:rPr>
              <a: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 art. 12, 1° c.) </a:t>
            </a:r>
          </a:p>
        </p:txBody>
      </p:sp>
      <p:sp>
        <p:nvSpPr>
          <p:cNvPr id="51205" name="Rectangle 3">
            <a:extLst>
              <a:ext uri="{FF2B5EF4-FFF2-40B4-BE49-F238E27FC236}">
                <a16:creationId xmlns:a16="http://schemas.microsoft.com/office/drawing/2014/main" id="{89F1CF6F-7B72-B049-B9AA-36519722F1DD}"/>
              </a:ext>
            </a:extLst>
          </p:cNvPr>
          <p:cNvSpPr>
            <a:spLocks noGrp="1" noChangeArrowheads="1"/>
          </p:cNvSpPr>
          <p:nvPr>
            <p:ph type="body" idx="4294967295"/>
          </p:nvPr>
        </p:nvSpPr>
        <p:spPr>
          <a:xfrm>
            <a:off x="1173891" y="1816443"/>
            <a:ext cx="9947189" cy="3904736"/>
          </a:xfrm>
        </p:spPr>
        <p:txBody>
          <a:bodyPr>
            <a:normAutofit fontScale="92500"/>
          </a:bodyPr>
          <a:lstStyle/>
          <a:p>
            <a:pPr marL="455613" indent="-455613">
              <a:lnSpc>
                <a:spcPct val="90000"/>
              </a:lnSpc>
              <a:buNone/>
              <a:tabLst>
                <a:tab pos="344488" algn="l"/>
              </a:tabLst>
              <a:defRPr/>
            </a:pPr>
            <a:r>
              <a:rPr lang="it-IT" sz="2600" i="1" dirty="0">
                <a:cs typeface="Calibri" panose="020F0502020204030204" pitchFamily="34" charset="0"/>
              </a:rPr>
              <a:t>In sintesi</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le diverse fasi tecniche per la conclusione del contratto (es. guida agli acquisti);</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il modo in cui il contratto concluso sarà archiviato e reso accessibile all’utente;</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i mezzi tecnici messi a disposizione dell’utente in caso di errori di inserimento dei dati prima di inoltrare l'ordine;</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eventuali codici di condotta;</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le lingue a disposizione per concludere il contratto oltre all'italiano;</a:t>
            </a:r>
          </a:p>
          <a:p>
            <a:pPr marL="455613" indent="-455613" eaLnBrk="1" hangingPunct="1">
              <a:lnSpc>
                <a:spcPct val="90000"/>
              </a:lnSpc>
              <a:buFont typeface="Wingdings" pitchFamily="2" charset="2"/>
              <a:buChar char="Ø"/>
              <a:tabLst>
                <a:tab pos="344488" algn="l"/>
              </a:tabLst>
              <a:defRPr/>
            </a:pPr>
            <a:r>
              <a:rPr lang="it-IT" sz="2600" dirty="0">
                <a:cs typeface="Calibri" panose="020F0502020204030204" pitchFamily="34" charset="0"/>
              </a:rPr>
              <a:t>strumenti di composizione delle controversie.</a:t>
            </a:r>
          </a:p>
          <a:p>
            <a:pPr marL="0" indent="0" algn="just">
              <a:lnSpc>
                <a:spcPct val="90000"/>
              </a:lnSpc>
              <a:buNone/>
              <a:defRPr/>
            </a:pPr>
            <a:endParaRPr lang="it-IT" sz="2400" i="1" dirty="0"/>
          </a:p>
        </p:txBody>
      </p:sp>
      <p:sp>
        <p:nvSpPr>
          <p:cNvPr id="6" name="Text Box 1">
            <a:extLst>
              <a:ext uri="{FF2B5EF4-FFF2-40B4-BE49-F238E27FC236}">
                <a16:creationId xmlns:a16="http://schemas.microsoft.com/office/drawing/2014/main" id="{1FB3532C-8E6C-284A-BD34-1F19116569E3}"/>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290436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p:cTn id="7" dur="2000" fill="hold"/>
                                        <p:tgtEl>
                                          <p:spTgt spid="51204"/>
                                        </p:tgtEl>
                                        <p:attrNameLst>
                                          <p:attrName>ppt_w</p:attrName>
                                        </p:attrNameLst>
                                      </p:cBhvr>
                                      <p:tavLst>
                                        <p:tav tm="0">
                                          <p:val>
                                            <p:strVal val="#ppt_w*2.5"/>
                                          </p:val>
                                        </p:tav>
                                        <p:tav tm="100000">
                                          <p:val>
                                            <p:strVal val="#ppt_w"/>
                                          </p:val>
                                        </p:tav>
                                      </p:tavLst>
                                    </p:anim>
                                    <p:anim calcmode="lin" valueType="num">
                                      <p:cBhvr>
                                        <p:cTn id="8" dur="2000" fill="hold"/>
                                        <p:tgtEl>
                                          <p:spTgt spid="51204"/>
                                        </p:tgtEl>
                                        <p:attrNameLst>
                                          <p:attrName>ppt_h</p:attrName>
                                        </p:attrNameLst>
                                      </p:cBhvr>
                                      <p:tavLst>
                                        <p:tav tm="0">
                                          <p:val>
                                            <p:strVal val="#ppt_h"/>
                                          </p:val>
                                        </p:tav>
                                        <p:tav tm="100000">
                                          <p:val>
                                            <p:strVal val="#ppt_h"/>
                                          </p:val>
                                        </p:tav>
                                      </p:tavLst>
                                    </p:anim>
                                    <p:anim calcmode="lin" valueType="num">
                                      <p:cBhvr>
                                        <p:cTn id="9" dur="2000" fill="hold"/>
                                        <p:tgtEl>
                                          <p:spTgt spid="5120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120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12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1205">
                                            <p:txEl>
                                              <p:pRg st="0" end="0"/>
                                            </p:txEl>
                                          </p:spTgt>
                                        </p:tgtEl>
                                        <p:attrNameLst>
                                          <p:attrName>style.visibility</p:attrName>
                                        </p:attrNameLst>
                                      </p:cBhvr>
                                      <p:to>
                                        <p:strVal val="visible"/>
                                      </p:to>
                                    </p:set>
                                    <p:animEffect transition="in" filter="wipe(left)">
                                      <p:cBhvr>
                                        <p:cTn id="16" dur="500"/>
                                        <p:tgtEl>
                                          <p:spTgt spid="5120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1205">
                                            <p:txEl>
                                              <p:pRg st="1" end="1"/>
                                            </p:txEl>
                                          </p:spTgt>
                                        </p:tgtEl>
                                        <p:attrNameLst>
                                          <p:attrName>style.visibility</p:attrName>
                                        </p:attrNameLst>
                                      </p:cBhvr>
                                      <p:to>
                                        <p:strVal val="visible"/>
                                      </p:to>
                                    </p:set>
                                    <p:animEffect transition="in" filter="wipe(left)">
                                      <p:cBhvr>
                                        <p:cTn id="21" dur="500"/>
                                        <p:tgtEl>
                                          <p:spTgt spid="5120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1205">
                                            <p:txEl>
                                              <p:pRg st="2" end="2"/>
                                            </p:txEl>
                                          </p:spTgt>
                                        </p:tgtEl>
                                        <p:attrNameLst>
                                          <p:attrName>style.visibility</p:attrName>
                                        </p:attrNameLst>
                                      </p:cBhvr>
                                      <p:to>
                                        <p:strVal val="visible"/>
                                      </p:to>
                                    </p:set>
                                    <p:animEffect transition="in" filter="wipe(left)">
                                      <p:cBhvr>
                                        <p:cTn id="26" dur="500"/>
                                        <p:tgtEl>
                                          <p:spTgt spid="51205">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1205">
                                            <p:txEl>
                                              <p:pRg st="3" end="3"/>
                                            </p:txEl>
                                          </p:spTgt>
                                        </p:tgtEl>
                                        <p:attrNameLst>
                                          <p:attrName>style.visibility</p:attrName>
                                        </p:attrNameLst>
                                      </p:cBhvr>
                                      <p:to>
                                        <p:strVal val="visible"/>
                                      </p:to>
                                    </p:set>
                                    <p:animEffect transition="in" filter="wipe(left)">
                                      <p:cBhvr>
                                        <p:cTn id="31" dur="500"/>
                                        <p:tgtEl>
                                          <p:spTgt spid="51205">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1205">
                                            <p:txEl>
                                              <p:pRg st="4" end="4"/>
                                            </p:txEl>
                                          </p:spTgt>
                                        </p:tgtEl>
                                        <p:attrNameLst>
                                          <p:attrName>style.visibility</p:attrName>
                                        </p:attrNameLst>
                                      </p:cBhvr>
                                      <p:to>
                                        <p:strVal val="visible"/>
                                      </p:to>
                                    </p:set>
                                    <p:animEffect transition="in" filter="wipe(left)">
                                      <p:cBhvr>
                                        <p:cTn id="36" dur="500"/>
                                        <p:tgtEl>
                                          <p:spTgt spid="51205">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1205">
                                            <p:txEl>
                                              <p:pRg st="5" end="5"/>
                                            </p:txEl>
                                          </p:spTgt>
                                        </p:tgtEl>
                                        <p:attrNameLst>
                                          <p:attrName>style.visibility</p:attrName>
                                        </p:attrNameLst>
                                      </p:cBhvr>
                                      <p:to>
                                        <p:strVal val="visible"/>
                                      </p:to>
                                    </p:set>
                                    <p:animEffect transition="in" filter="wipe(left)">
                                      <p:cBhvr>
                                        <p:cTn id="41" dur="500"/>
                                        <p:tgtEl>
                                          <p:spTgt spid="51205">
                                            <p:txEl>
                                              <p:pRg st="5" end="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1205">
                                            <p:txEl>
                                              <p:pRg st="6" end="6"/>
                                            </p:txEl>
                                          </p:spTgt>
                                        </p:tgtEl>
                                        <p:attrNameLst>
                                          <p:attrName>style.visibility</p:attrName>
                                        </p:attrNameLst>
                                      </p:cBhvr>
                                      <p:to>
                                        <p:strVal val="visible"/>
                                      </p:to>
                                    </p:set>
                                    <p:animEffect transition="in" filter="wipe(left)">
                                      <p:cBhvr>
                                        <p:cTn id="46" dur="500"/>
                                        <p:tgtEl>
                                          <p:spTgt spid="512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Segnaposto numero diapositiva 3">
            <a:extLst>
              <a:ext uri="{FF2B5EF4-FFF2-40B4-BE49-F238E27FC236}">
                <a16:creationId xmlns:a16="http://schemas.microsoft.com/office/drawing/2014/main" id="{422754AD-3D0D-904E-9A4A-4504377ED0F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A6F99F5-B565-044A-85BE-6600B8606540}" type="slidenum">
              <a:rPr lang="it-IT" altLang="it-IT" sz="1000">
                <a:latin typeface="Arial" panose="020B0604020202020204" pitchFamily="34" charset="0"/>
              </a:rPr>
              <a:pPr>
                <a:spcBef>
                  <a:spcPct val="0"/>
                </a:spcBef>
                <a:buClrTx/>
                <a:buSzTx/>
                <a:buFontTx/>
                <a:buNone/>
              </a:pPr>
              <a:t>33</a:t>
            </a:fld>
            <a:endParaRPr lang="it-IT" altLang="it-IT" sz="1000">
              <a:latin typeface="Arial" panose="020B0604020202020204" pitchFamily="34" charset="0"/>
            </a:endParaRPr>
          </a:p>
        </p:txBody>
      </p:sp>
      <p:sp>
        <p:nvSpPr>
          <p:cNvPr id="52228" name="Rectangle 2">
            <a:extLst>
              <a:ext uri="{FF2B5EF4-FFF2-40B4-BE49-F238E27FC236}">
                <a16:creationId xmlns:a16="http://schemas.microsoft.com/office/drawing/2014/main" id="{F2CEF825-A6A7-EC4C-BCFF-C7EAF9072CD4}"/>
              </a:ext>
            </a:extLst>
          </p:cNvPr>
          <p:cNvSpPr>
            <a:spLocks noGrp="1" noChangeArrowheads="1"/>
          </p:cNvSpPr>
          <p:nvPr>
            <p:ph type="title" idx="4294967295"/>
          </p:nvPr>
        </p:nvSpPr>
        <p:spPr>
          <a:xfrm>
            <a:off x="1019909" y="457200"/>
            <a:ext cx="10207804" cy="1263650"/>
          </a:xfrm>
        </p:spPr>
        <p:txBody>
          <a:bodyPr vert="horz" lIns="92075" tIns="46038" rIns="92075" bIns="46038" rtlCol="0" anchor="ct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Informazioni dirette alla conclusione del contratto (</a:t>
            </a:r>
            <a:r>
              <a:rPr lang="it-IT" altLang="it-IT" sz="2800" b="1" dirty="0" err="1">
                <a:solidFill>
                  <a:srgbClr val="9E2912"/>
                </a:solidFill>
                <a:ea typeface="Microsoft YaHei" panose="020B0503020204020204" pitchFamily="34" charset="-122"/>
                <a:cs typeface="Calibri" panose="020F0502020204030204" pitchFamily="34" charset="0"/>
              </a:rPr>
              <a:t>BtoB</a:t>
            </a:r>
            <a:r>
              <a:rPr lang="it-IT" altLang="it-IT" sz="2800" b="1" dirty="0">
                <a:solidFill>
                  <a:srgbClr val="9E2912"/>
                </a:solidFill>
                <a:ea typeface="Microsoft YaHei" panose="020B0503020204020204" pitchFamily="34" charset="-122"/>
                <a:cs typeface="Calibri" panose="020F0502020204030204" pitchFamily="34" charset="0"/>
              </a:rPr>
              <a:t> e </a:t>
            </a:r>
            <a:r>
              <a:rPr lang="it-IT" altLang="it-IT" sz="2800" b="1" dirty="0" err="1">
                <a:solidFill>
                  <a:srgbClr val="9E2912"/>
                </a:solidFill>
                <a:ea typeface="Microsoft YaHei" panose="020B0503020204020204" pitchFamily="34" charset="-122"/>
                <a:cs typeface="Calibri" panose="020F0502020204030204" pitchFamily="34" charset="0"/>
              </a:rPr>
              <a:t>BtoC</a:t>
            </a:r>
            <a:r>
              <a:rPr lang="it-IT" altLang="it-IT" sz="2800" b="1" dirty="0">
                <a:solidFill>
                  <a:srgbClr val="9E2912"/>
                </a:solidFill>
                <a:ea typeface="Microsoft YaHei" panose="020B0503020204020204" pitchFamily="34" charset="-122"/>
                <a:cs typeface="Calibri" panose="020F0502020204030204" pitchFamily="34" charset="0"/>
              </a:rPr>
              <a: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12, 2° c.,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 </a:t>
            </a:r>
          </a:p>
        </p:txBody>
      </p:sp>
      <p:sp>
        <p:nvSpPr>
          <p:cNvPr id="52229" name="Rectangle 3">
            <a:extLst>
              <a:ext uri="{FF2B5EF4-FFF2-40B4-BE49-F238E27FC236}">
                <a16:creationId xmlns:a16="http://schemas.microsoft.com/office/drawing/2014/main" id="{2B23B718-58D7-834C-832C-6A5BF19B1153}"/>
              </a:ext>
            </a:extLst>
          </p:cNvPr>
          <p:cNvSpPr>
            <a:spLocks noGrp="1" noChangeArrowheads="1"/>
          </p:cNvSpPr>
          <p:nvPr>
            <p:ph type="body" idx="4294967295"/>
          </p:nvPr>
        </p:nvSpPr>
        <p:spPr>
          <a:xfrm>
            <a:off x="789709" y="1967345"/>
            <a:ext cx="10207805" cy="3838143"/>
          </a:xfrm>
        </p:spPr>
        <p:txBody>
          <a:bodyPr>
            <a:normAutofit/>
          </a:bodyPr>
          <a:lstStyle/>
          <a:p>
            <a:pPr marL="290513" indent="-290513" algn="ctr">
              <a:buNone/>
            </a:pPr>
            <a:r>
              <a:rPr lang="it-IT" altLang="it-IT" sz="2400" i="1" dirty="0">
                <a:latin typeface="Calibri" panose="020F0502020204030204" pitchFamily="34" charset="0"/>
                <a:cs typeface="Calibri" panose="020F0502020204030204" pitchFamily="34" charset="0"/>
              </a:rPr>
              <a:t>	</a:t>
            </a:r>
            <a:r>
              <a:rPr lang="it-IT" altLang="it-IT" sz="2400" dirty="0">
                <a:cs typeface="Calibri" panose="020F0502020204030204" pitchFamily="34" charset="0"/>
              </a:rPr>
              <a:t>Tali norme non si applicano ai contratti conclusi tramite scambio di messaggi di posta elettronica</a:t>
            </a:r>
            <a:endParaRPr lang="it-IT" altLang="it-IT" sz="2400" i="1" dirty="0">
              <a:cs typeface="Calibri" panose="020F0502020204030204" pitchFamily="34" charset="0"/>
            </a:endParaRPr>
          </a:p>
          <a:p>
            <a:pPr marL="290513" indent="-290513" algn="just">
              <a:buNone/>
            </a:pPr>
            <a:r>
              <a:rPr lang="it-IT" altLang="it-IT" sz="2400" i="1" dirty="0">
                <a:cs typeface="Calibri" panose="020F0502020204030204" pitchFamily="34" charset="0"/>
              </a:rPr>
              <a:t>	“2. Il comma 1 </a:t>
            </a:r>
            <a:r>
              <a:rPr lang="it-IT" altLang="it-IT" sz="2400" b="1" i="1" dirty="0">
                <a:solidFill>
                  <a:srgbClr val="C00000"/>
                </a:solidFill>
                <a:cs typeface="Calibri" panose="020F0502020204030204" pitchFamily="34" charset="0"/>
              </a:rPr>
              <a:t>non è applicabile</a:t>
            </a:r>
            <a:r>
              <a:rPr lang="it-IT" altLang="it-IT" sz="2400" b="1" i="1" dirty="0">
                <a:cs typeface="Calibri" panose="020F0502020204030204" pitchFamily="34" charset="0"/>
              </a:rPr>
              <a:t> ai contratti conclusi esclusivamente mediante </a:t>
            </a:r>
            <a:r>
              <a:rPr lang="it-IT" altLang="it-IT" sz="2400" b="1" i="1" dirty="0">
                <a:solidFill>
                  <a:srgbClr val="C00000"/>
                </a:solidFill>
                <a:cs typeface="Calibri" panose="020F0502020204030204" pitchFamily="34" charset="0"/>
              </a:rPr>
              <a:t>scambio di messaggi di posta elettronica o comunicazioni individuali equivalenti</a:t>
            </a:r>
            <a:r>
              <a:rPr lang="it-IT" altLang="it-IT" sz="2400" i="1" dirty="0">
                <a:cs typeface="Calibri" panose="020F0502020204030204" pitchFamily="34" charset="0"/>
              </a:rPr>
              <a:t>. </a:t>
            </a:r>
            <a:endParaRPr lang="it-IT" altLang="it-IT" sz="2400" dirty="0">
              <a:cs typeface="Calibri" panose="020F0502020204030204" pitchFamily="34" charset="0"/>
            </a:endParaRPr>
          </a:p>
          <a:p>
            <a:pPr marL="290513" indent="-290513" algn="just">
              <a:buNone/>
            </a:pPr>
            <a:r>
              <a:rPr lang="it-IT" altLang="it-IT" sz="2400" i="1" dirty="0">
                <a:cs typeface="Calibri" panose="020F0502020204030204" pitchFamily="34" charset="0"/>
              </a:rPr>
              <a:t>	</a:t>
            </a:r>
            <a:r>
              <a:rPr lang="it-IT" altLang="it-IT" sz="2400" b="1" i="1" dirty="0">
                <a:cs typeface="Calibri" panose="020F0502020204030204" pitchFamily="34" charset="0"/>
              </a:rPr>
              <a:t>Le clausole e le condizioni generali del contratto </a:t>
            </a:r>
            <a:r>
              <a:rPr lang="it-IT" altLang="it-IT" sz="2400" i="1" dirty="0">
                <a:cs typeface="Calibri" panose="020F0502020204030204" pitchFamily="34" charset="0"/>
              </a:rPr>
              <a:t>proposte al destinatario devono essere messe a sua disposizione in modo che gli sia consentita </a:t>
            </a:r>
            <a:r>
              <a:rPr lang="it-IT" altLang="it-IT" sz="2400" b="1" i="1" dirty="0">
                <a:cs typeface="Calibri" panose="020F0502020204030204" pitchFamily="34" charset="0"/>
              </a:rPr>
              <a:t>la memorizzazione e la riproduzione</a:t>
            </a:r>
            <a:r>
              <a:rPr lang="it-IT" altLang="it-IT" sz="2400" i="1" dirty="0">
                <a:cs typeface="Calibri" panose="020F0502020204030204" pitchFamily="34" charset="0"/>
              </a:rPr>
              <a:t>.”</a:t>
            </a:r>
            <a:r>
              <a:rPr lang="it-IT" altLang="it-IT" sz="3400" dirty="0">
                <a:cs typeface="Calibri" panose="020F0502020204030204" pitchFamily="34" charset="0"/>
              </a:rPr>
              <a:t>	</a:t>
            </a:r>
            <a:endParaRPr lang="it-IT" altLang="it-IT" dirty="0">
              <a:cs typeface="Calibri" panose="020F0502020204030204" pitchFamily="34" charset="0"/>
            </a:endParaRPr>
          </a:p>
        </p:txBody>
      </p:sp>
      <p:sp>
        <p:nvSpPr>
          <p:cNvPr id="6" name="Text Box 1">
            <a:extLst>
              <a:ext uri="{FF2B5EF4-FFF2-40B4-BE49-F238E27FC236}">
                <a16:creationId xmlns:a16="http://schemas.microsoft.com/office/drawing/2014/main" id="{D5EE574A-D377-D441-BB13-1F0E10824FB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685614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2000" fill="hold"/>
                                        <p:tgtEl>
                                          <p:spTgt spid="52228"/>
                                        </p:tgtEl>
                                        <p:attrNameLst>
                                          <p:attrName>ppt_w</p:attrName>
                                        </p:attrNameLst>
                                      </p:cBhvr>
                                      <p:tavLst>
                                        <p:tav tm="0">
                                          <p:val>
                                            <p:strVal val="#ppt_w*2.5"/>
                                          </p:val>
                                        </p:tav>
                                        <p:tav tm="100000">
                                          <p:val>
                                            <p:strVal val="#ppt_w"/>
                                          </p:val>
                                        </p:tav>
                                      </p:tavLst>
                                    </p:anim>
                                    <p:anim calcmode="lin" valueType="num">
                                      <p:cBhvr>
                                        <p:cTn id="8" dur="2000" fill="hold"/>
                                        <p:tgtEl>
                                          <p:spTgt spid="52228"/>
                                        </p:tgtEl>
                                        <p:attrNameLst>
                                          <p:attrName>ppt_h</p:attrName>
                                        </p:attrNameLst>
                                      </p:cBhvr>
                                      <p:tavLst>
                                        <p:tav tm="0">
                                          <p:val>
                                            <p:strVal val="#ppt_h"/>
                                          </p:val>
                                        </p:tav>
                                        <p:tav tm="100000">
                                          <p:val>
                                            <p:strVal val="#ppt_h"/>
                                          </p:val>
                                        </p:tav>
                                      </p:tavLst>
                                    </p:anim>
                                    <p:anim calcmode="lin" valueType="num">
                                      <p:cBhvr>
                                        <p:cTn id="9" dur="2000" fill="hold"/>
                                        <p:tgtEl>
                                          <p:spTgt spid="5222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222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22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2229">
                                            <p:txEl>
                                              <p:pRg st="0" end="0"/>
                                            </p:txEl>
                                          </p:spTgt>
                                        </p:tgtEl>
                                        <p:attrNameLst>
                                          <p:attrName>style.visibility</p:attrName>
                                        </p:attrNameLst>
                                      </p:cBhvr>
                                      <p:to>
                                        <p:strVal val="visible"/>
                                      </p:to>
                                    </p:set>
                                    <p:animEffect transition="in" filter="wipe(left)">
                                      <p:cBhvr>
                                        <p:cTn id="16" dur="500"/>
                                        <p:tgtEl>
                                          <p:spTgt spid="5222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29">
                                            <p:txEl>
                                              <p:pRg st="1" end="1"/>
                                            </p:txEl>
                                          </p:spTgt>
                                        </p:tgtEl>
                                        <p:attrNameLst>
                                          <p:attrName>style.visibility</p:attrName>
                                        </p:attrNameLst>
                                      </p:cBhvr>
                                      <p:to>
                                        <p:strVal val="visible"/>
                                      </p:to>
                                    </p:set>
                                    <p:animEffect transition="in" filter="wipe(left)">
                                      <p:cBhvr>
                                        <p:cTn id="21" dur="500"/>
                                        <p:tgtEl>
                                          <p:spTgt spid="5222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2229">
                                            <p:txEl>
                                              <p:pRg st="2" end="2"/>
                                            </p:txEl>
                                          </p:spTgt>
                                        </p:tgtEl>
                                        <p:attrNameLst>
                                          <p:attrName>style.visibility</p:attrName>
                                        </p:attrNameLst>
                                      </p:cBhvr>
                                      <p:to>
                                        <p:strVal val="visible"/>
                                      </p:to>
                                    </p:set>
                                    <p:animEffect transition="in" filter="wipe(left)">
                                      <p:cBhvr>
                                        <p:cTn id="26" dur="500"/>
                                        <p:tgtEl>
                                          <p:spTgt spid="522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2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Segnaposto numero diapositiva 3">
            <a:extLst>
              <a:ext uri="{FF2B5EF4-FFF2-40B4-BE49-F238E27FC236}">
                <a16:creationId xmlns:a16="http://schemas.microsoft.com/office/drawing/2014/main" id="{10BCAF25-C875-CE41-A661-3FE9736661D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C299C3C-71BD-0248-9F3D-F84E93423DAF}" type="slidenum">
              <a:rPr lang="it-IT" altLang="it-IT" sz="1000">
                <a:latin typeface="Arial" panose="020B0604020202020204" pitchFamily="34" charset="0"/>
              </a:rPr>
              <a:pPr>
                <a:spcBef>
                  <a:spcPct val="0"/>
                </a:spcBef>
                <a:buClrTx/>
                <a:buSzTx/>
                <a:buFontTx/>
                <a:buNone/>
              </a:pPr>
              <a:t>34</a:t>
            </a:fld>
            <a:endParaRPr lang="it-IT" altLang="it-IT" sz="1000">
              <a:latin typeface="Arial" panose="020B0604020202020204" pitchFamily="34" charset="0"/>
            </a:endParaRPr>
          </a:p>
        </p:txBody>
      </p:sp>
      <p:sp>
        <p:nvSpPr>
          <p:cNvPr id="55300" name="Rectangle 2">
            <a:extLst>
              <a:ext uri="{FF2B5EF4-FFF2-40B4-BE49-F238E27FC236}">
                <a16:creationId xmlns:a16="http://schemas.microsoft.com/office/drawing/2014/main" id="{33CB2A4A-8799-604C-B6BA-DDA84A9BA246}"/>
              </a:ext>
            </a:extLst>
          </p:cNvPr>
          <p:cNvSpPr>
            <a:spLocks noGrp="1" noChangeArrowheads="1"/>
          </p:cNvSpPr>
          <p:nvPr>
            <p:ph type="title" idx="4294967295"/>
          </p:nvPr>
        </p:nvSpPr>
        <p:spPr>
          <a:xfrm>
            <a:off x="889686" y="620714"/>
            <a:ext cx="10293179" cy="1055687"/>
          </a:xfrm>
        </p:spPr>
        <p:txBody>
          <a:bodyPr vert="horz" lIns="92075" tIns="46038" rIns="92075" bIns="46038" rtlCol="0" anchor="ct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La formazione del contratto (</a:t>
            </a:r>
            <a:r>
              <a:rPr lang="it-IT" altLang="it-IT" sz="2800" b="1" dirty="0" err="1">
                <a:solidFill>
                  <a:srgbClr val="9E2912"/>
                </a:solidFill>
                <a:ea typeface="Microsoft YaHei" panose="020B0503020204020204" pitchFamily="34" charset="-122"/>
                <a:cs typeface="Calibri" panose="020F0502020204030204" pitchFamily="34" charset="0"/>
              </a:rPr>
              <a:t>BtoB</a:t>
            </a:r>
            <a:r>
              <a:rPr lang="it-IT" altLang="it-IT" sz="2800" b="1" dirty="0">
                <a:solidFill>
                  <a:srgbClr val="9E2912"/>
                </a:solidFill>
                <a:ea typeface="Microsoft YaHei" panose="020B0503020204020204" pitchFamily="34" charset="-122"/>
                <a:cs typeface="Calibri" panose="020F0502020204030204" pitchFamily="34" charset="0"/>
              </a:rPr>
              <a:t> e </a:t>
            </a:r>
            <a:r>
              <a:rPr lang="it-IT" altLang="it-IT" sz="2800" b="1" dirty="0" err="1">
                <a:solidFill>
                  <a:srgbClr val="9E2912"/>
                </a:solidFill>
                <a:ea typeface="Microsoft YaHei" panose="020B0503020204020204" pitchFamily="34" charset="-122"/>
                <a:cs typeface="Calibri" panose="020F0502020204030204" pitchFamily="34" charset="0"/>
              </a:rPr>
              <a:t>BtoC</a:t>
            </a:r>
            <a:r>
              <a:rPr lang="it-IT" altLang="it-IT" sz="2800" b="1" dirty="0">
                <a:solidFill>
                  <a:srgbClr val="9E2912"/>
                </a:solidFill>
                <a:ea typeface="Microsoft YaHei" panose="020B0503020204020204" pitchFamily="34" charset="-122"/>
                <a:cs typeface="Calibri" panose="020F0502020204030204" pitchFamily="34" charset="0"/>
              </a:rPr>
              <a: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13, 2° co.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55301" name="Rectangle 3">
            <a:extLst>
              <a:ext uri="{FF2B5EF4-FFF2-40B4-BE49-F238E27FC236}">
                <a16:creationId xmlns:a16="http://schemas.microsoft.com/office/drawing/2014/main" id="{FBA5E5E7-D090-654D-B8DE-94A5C2079EAD}"/>
              </a:ext>
            </a:extLst>
          </p:cNvPr>
          <p:cNvSpPr>
            <a:spLocks noGrp="1" noChangeArrowheads="1"/>
          </p:cNvSpPr>
          <p:nvPr>
            <p:ph type="body" idx="4294967295"/>
          </p:nvPr>
        </p:nvSpPr>
        <p:spPr>
          <a:xfrm>
            <a:off x="766119" y="1752600"/>
            <a:ext cx="10305535" cy="3993292"/>
          </a:xfrm>
        </p:spPr>
        <p:txBody>
          <a:bodyPr>
            <a:normAutofit/>
          </a:bodyPr>
          <a:lstStyle/>
          <a:p>
            <a:pPr marL="385763" indent="0">
              <a:lnSpc>
                <a:spcPct val="80000"/>
              </a:lnSpc>
              <a:buNone/>
              <a:defRPr/>
            </a:pPr>
            <a:endParaRPr lang="it-IT" sz="2600" dirty="0">
              <a:cs typeface="Calibri" panose="020F0502020204030204" pitchFamily="34" charset="0"/>
            </a:endParaRPr>
          </a:p>
          <a:p>
            <a:pPr marL="385763" indent="0">
              <a:lnSpc>
                <a:spcPct val="80000"/>
              </a:lnSpc>
              <a:buNone/>
              <a:defRPr/>
            </a:pPr>
            <a:r>
              <a:rPr lang="it-IT" sz="2600" dirty="0">
                <a:cs typeface="Calibri" panose="020F0502020204030204" pitchFamily="34" charset="0"/>
              </a:rPr>
              <a:t>“1. (…)</a:t>
            </a:r>
            <a:r>
              <a:rPr lang="it-IT" sz="2600" b="1" i="1" dirty="0">
                <a:cs typeface="Calibri" panose="020F0502020204030204" pitchFamily="34" charset="0"/>
              </a:rPr>
              <a:t>.</a:t>
            </a:r>
          </a:p>
          <a:p>
            <a:pPr marL="385763" indent="0" algn="just">
              <a:lnSpc>
                <a:spcPct val="80000"/>
              </a:lnSpc>
              <a:buNone/>
              <a:defRPr/>
            </a:pPr>
            <a:r>
              <a:rPr lang="it-IT" sz="2600" i="1" dirty="0">
                <a:cs typeface="Calibri" panose="020F0502020204030204" pitchFamily="34" charset="0"/>
              </a:rPr>
              <a:t>2. Salvo differente accordo tra parti diverse dai consumatori, il prestatore deve</a:t>
            </a:r>
            <a:r>
              <a:rPr lang="it-IT" sz="2600" i="1" dirty="0">
                <a:solidFill>
                  <a:schemeClr val="bg2"/>
                </a:solidFill>
                <a:cs typeface="Calibri" panose="020F0502020204030204" pitchFamily="34" charset="0"/>
              </a:rPr>
              <a:t>, </a:t>
            </a:r>
            <a:r>
              <a:rPr lang="it-IT" sz="2600" b="1" i="1" dirty="0">
                <a:solidFill>
                  <a:srgbClr val="C00000"/>
                </a:solidFill>
                <a:cs typeface="Calibri" panose="020F0502020204030204" pitchFamily="34" charset="0"/>
              </a:rPr>
              <a:t>senza ingiustificato ritardo e per via telematica, accusare ricevuta dell'ordine del destinatario contenente un riepilogo delle condizioni generali e particolari applicabili al contratto</a:t>
            </a:r>
            <a:r>
              <a:rPr lang="it-IT" sz="2600" i="1" dirty="0">
                <a:cs typeface="Calibri" panose="020F0502020204030204" pitchFamily="34" charset="0"/>
              </a:rPr>
              <a:t>, le informazioni relative alle caratteristiche essenziali del bene o del servizio e l'indicazione dettagliata del prezzo, dei mezzi di pagamento, del recesso, dei costi di consegna e dei tributi applicabili.”			</a:t>
            </a:r>
          </a:p>
          <a:p>
            <a:pPr marL="385763" indent="0" algn="just">
              <a:lnSpc>
                <a:spcPct val="80000"/>
              </a:lnSpc>
              <a:buNone/>
              <a:defRPr/>
            </a:pPr>
            <a:r>
              <a:rPr lang="it-IT" sz="2600" i="1" dirty="0">
                <a:cs typeface="Calibri" panose="020F0502020204030204" pitchFamily="34" charset="0"/>
              </a:rPr>
              <a:t>(segue)</a:t>
            </a:r>
          </a:p>
        </p:txBody>
      </p:sp>
      <p:sp>
        <p:nvSpPr>
          <p:cNvPr id="6" name="Text Box 1">
            <a:extLst>
              <a:ext uri="{FF2B5EF4-FFF2-40B4-BE49-F238E27FC236}">
                <a16:creationId xmlns:a16="http://schemas.microsoft.com/office/drawing/2014/main" id="{94DF2480-895F-8D49-85D0-072D14CB488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007239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p:cTn id="7" dur="2000" fill="hold"/>
                                        <p:tgtEl>
                                          <p:spTgt spid="55300"/>
                                        </p:tgtEl>
                                        <p:attrNameLst>
                                          <p:attrName>ppt_w</p:attrName>
                                        </p:attrNameLst>
                                      </p:cBhvr>
                                      <p:tavLst>
                                        <p:tav tm="0">
                                          <p:val>
                                            <p:strVal val="#ppt_w*2.5"/>
                                          </p:val>
                                        </p:tav>
                                        <p:tav tm="100000">
                                          <p:val>
                                            <p:strVal val="#ppt_w"/>
                                          </p:val>
                                        </p:tav>
                                      </p:tavLst>
                                    </p:anim>
                                    <p:anim calcmode="lin" valueType="num">
                                      <p:cBhvr>
                                        <p:cTn id="8" dur="2000" fill="hold"/>
                                        <p:tgtEl>
                                          <p:spTgt spid="55300"/>
                                        </p:tgtEl>
                                        <p:attrNameLst>
                                          <p:attrName>ppt_h</p:attrName>
                                        </p:attrNameLst>
                                      </p:cBhvr>
                                      <p:tavLst>
                                        <p:tav tm="0">
                                          <p:val>
                                            <p:strVal val="#ppt_h"/>
                                          </p:val>
                                        </p:tav>
                                        <p:tav tm="100000">
                                          <p:val>
                                            <p:strVal val="#ppt_h"/>
                                          </p:val>
                                        </p:tav>
                                      </p:tavLst>
                                    </p:anim>
                                    <p:anim calcmode="lin" valueType="num">
                                      <p:cBhvr>
                                        <p:cTn id="9" dur="2000" fill="hold"/>
                                        <p:tgtEl>
                                          <p:spTgt spid="5530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530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53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5301">
                                            <p:txEl>
                                              <p:pRg st="1" end="1"/>
                                            </p:txEl>
                                          </p:spTgt>
                                        </p:tgtEl>
                                        <p:attrNameLst>
                                          <p:attrName>style.visibility</p:attrName>
                                        </p:attrNameLst>
                                      </p:cBhvr>
                                      <p:to>
                                        <p:strVal val="visible"/>
                                      </p:to>
                                    </p:set>
                                    <p:animEffect transition="in" filter="wipe(left)">
                                      <p:cBhvr>
                                        <p:cTn id="16" dur="500"/>
                                        <p:tgtEl>
                                          <p:spTgt spid="5530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301">
                                            <p:txEl>
                                              <p:pRg st="2" end="2"/>
                                            </p:txEl>
                                          </p:spTgt>
                                        </p:tgtEl>
                                        <p:attrNameLst>
                                          <p:attrName>style.visibility</p:attrName>
                                        </p:attrNameLst>
                                      </p:cBhvr>
                                      <p:to>
                                        <p:strVal val="visible"/>
                                      </p:to>
                                    </p:set>
                                    <p:animEffect transition="in" filter="wipe(left)">
                                      <p:cBhvr>
                                        <p:cTn id="21" dur="500"/>
                                        <p:tgtEl>
                                          <p:spTgt spid="5530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1">
                                            <p:txEl>
                                              <p:pRg st="3" end="3"/>
                                            </p:txEl>
                                          </p:spTgt>
                                        </p:tgtEl>
                                        <p:attrNameLst>
                                          <p:attrName>style.visibility</p:attrName>
                                        </p:attrNameLst>
                                      </p:cBhvr>
                                      <p:to>
                                        <p:strVal val="visible"/>
                                      </p:to>
                                    </p:set>
                                    <p:animEffect transition="in" filter="wipe(left)">
                                      <p:cBhvr>
                                        <p:cTn id="26" dur="500"/>
                                        <p:tgtEl>
                                          <p:spTgt spid="553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Segnaposto numero diapositiva 3">
            <a:extLst>
              <a:ext uri="{FF2B5EF4-FFF2-40B4-BE49-F238E27FC236}">
                <a16:creationId xmlns:a16="http://schemas.microsoft.com/office/drawing/2014/main" id="{5A572C86-E655-4048-93E0-0CD3DAC0F14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2BEA8D3-1AE9-0042-9B8C-ADB4C91E967D}" type="slidenum">
              <a:rPr lang="it-IT" altLang="it-IT" sz="1000">
                <a:latin typeface="Arial" panose="020B0604020202020204" pitchFamily="34" charset="0"/>
              </a:rPr>
              <a:pPr>
                <a:spcBef>
                  <a:spcPct val="0"/>
                </a:spcBef>
                <a:buClrTx/>
                <a:buSzTx/>
                <a:buFontTx/>
                <a:buNone/>
              </a:pPr>
              <a:t>35</a:t>
            </a:fld>
            <a:endParaRPr lang="it-IT" altLang="it-IT" sz="1000">
              <a:latin typeface="Arial" panose="020B0604020202020204" pitchFamily="34" charset="0"/>
            </a:endParaRPr>
          </a:p>
        </p:txBody>
      </p:sp>
      <p:sp>
        <p:nvSpPr>
          <p:cNvPr id="56324" name="Rectangle 2">
            <a:extLst>
              <a:ext uri="{FF2B5EF4-FFF2-40B4-BE49-F238E27FC236}">
                <a16:creationId xmlns:a16="http://schemas.microsoft.com/office/drawing/2014/main" id="{4032AC5E-5690-D346-91F1-820B9184ADF8}"/>
              </a:ext>
            </a:extLst>
          </p:cNvPr>
          <p:cNvSpPr>
            <a:spLocks noGrp="1" noChangeArrowheads="1"/>
          </p:cNvSpPr>
          <p:nvPr>
            <p:ph type="title" idx="4294967295"/>
          </p:nvPr>
        </p:nvSpPr>
        <p:spPr/>
        <p:txBody>
          <a:bodyPr vert="horz" lIns="92075" tIns="46038" rIns="92075" bIns="46038" rtlCol="0" anchor="ctr">
            <a:normAutofit/>
          </a:bodyPr>
          <a:lstStyle/>
          <a:p>
            <a:pPr algn="ctr"/>
            <a:r>
              <a:rPr lang="it-IT" altLang="it-IT" sz="2800" b="1" dirty="0">
                <a:solidFill>
                  <a:srgbClr val="9E2912"/>
                </a:solidFill>
                <a:ea typeface="Microsoft YaHei" panose="020B0503020204020204" pitchFamily="34" charset="-122"/>
                <a:cs typeface="Calibri" panose="020F0502020204030204" pitchFamily="34" charset="0"/>
              </a:rPr>
              <a:t>La formazione  del contratto (</a:t>
            </a:r>
            <a:r>
              <a:rPr lang="it-IT" altLang="it-IT" sz="2800" b="1" dirty="0" err="1">
                <a:solidFill>
                  <a:srgbClr val="9E2912"/>
                </a:solidFill>
                <a:ea typeface="Microsoft YaHei" panose="020B0503020204020204" pitchFamily="34" charset="-122"/>
                <a:cs typeface="Calibri" panose="020F0502020204030204" pitchFamily="34" charset="0"/>
              </a:rPr>
              <a:t>BtoB</a:t>
            </a:r>
            <a:r>
              <a:rPr lang="it-IT" altLang="it-IT" sz="2800" b="1" dirty="0">
                <a:solidFill>
                  <a:srgbClr val="9E2912"/>
                </a:solidFill>
                <a:ea typeface="Microsoft YaHei" panose="020B0503020204020204" pitchFamily="34" charset="-122"/>
                <a:cs typeface="Calibri" panose="020F0502020204030204" pitchFamily="34" charset="0"/>
              </a:rPr>
              <a:t> e </a:t>
            </a:r>
            <a:r>
              <a:rPr lang="it-IT" altLang="it-IT" sz="2800" b="1" dirty="0" err="1">
                <a:solidFill>
                  <a:srgbClr val="9E2912"/>
                </a:solidFill>
                <a:ea typeface="Microsoft YaHei" panose="020B0503020204020204" pitchFamily="34" charset="-122"/>
                <a:cs typeface="Calibri" panose="020F0502020204030204" pitchFamily="34" charset="0"/>
              </a:rPr>
              <a:t>BtoC</a:t>
            </a:r>
            <a:r>
              <a:rPr lang="it-IT" altLang="it-IT" sz="2800" b="1" dirty="0">
                <a:solidFill>
                  <a:srgbClr val="9E2912"/>
                </a:solidFill>
                <a:ea typeface="Microsoft YaHei" panose="020B0503020204020204" pitchFamily="34" charset="-122"/>
                <a:cs typeface="Calibri" panose="020F0502020204030204" pitchFamily="34" charset="0"/>
              </a:rPr>
              <a:t>)  </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(art. 13, 3° e 4° co.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56325" name="Rectangle 3">
            <a:extLst>
              <a:ext uri="{FF2B5EF4-FFF2-40B4-BE49-F238E27FC236}">
                <a16:creationId xmlns:a16="http://schemas.microsoft.com/office/drawing/2014/main" id="{159D1232-3095-0D49-8273-027CCE1591BC}"/>
              </a:ext>
            </a:extLst>
          </p:cNvPr>
          <p:cNvSpPr>
            <a:spLocks noGrp="1" noChangeArrowheads="1"/>
          </p:cNvSpPr>
          <p:nvPr>
            <p:ph type="body" idx="4294967295"/>
          </p:nvPr>
        </p:nvSpPr>
        <p:spPr>
          <a:xfrm>
            <a:off x="1066800" y="2125362"/>
            <a:ext cx="10239632" cy="3373395"/>
          </a:xfrm>
        </p:spPr>
        <p:txBody>
          <a:bodyPr/>
          <a:lstStyle/>
          <a:p>
            <a:pPr marL="0" indent="0">
              <a:buNone/>
              <a:defRPr/>
            </a:pPr>
            <a:r>
              <a:rPr lang="it-IT" sz="2800" dirty="0">
                <a:latin typeface="Calibri" panose="020F0502020204030204" pitchFamily="34" charset="0"/>
                <a:cs typeface="Calibri" panose="020F0502020204030204" pitchFamily="34" charset="0"/>
              </a:rPr>
              <a:t>“</a:t>
            </a:r>
            <a:r>
              <a:rPr lang="it-IT" sz="3000" i="1" dirty="0">
                <a:cs typeface="Calibri" panose="020F0502020204030204" pitchFamily="34" charset="0"/>
              </a:rPr>
              <a:t>3. L'ordine e la ricevuta si considerano pervenuti </a:t>
            </a:r>
            <a:r>
              <a:rPr lang="it-IT" sz="3000" b="1" i="1" dirty="0">
                <a:solidFill>
                  <a:srgbClr val="C00000"/>
                </a:solidFill>
                <a:cs typeface="Calibri" panose="020F0502020204030204" pitchFamily="34" charset="0"/>
              </a:rPr>
              <a:t>quando le parti alle quali sono indirizzati hanno la possibilità di accedervi</a:t>
            </a:r>
            <a:r>
              <a:rPr lang="it-IT" sz="3000" i="1" dirty="0">
                <a:solidFill>
                  <a:srgbClr val="C00000"/>
                </a:solidFill>
                <a:cs typeface="Calibri" panose="020F0502020204030204" pitchFamily="34" charset="0"/>
              </a:rPr>
              <a:t>.</a:t>
            </a:r>
          </a:p>
          <a:p>
            <a:pPr marL="0" indent="0" algn="just">
              <a:buNone/>
              <a:defRPr/>
            </a:pPr>
            <a:r>
              <a:rPr lang="it-IT" sz="3000" i="1" dirty="0">
                <a:cs typeface="Calibri" panose="020F0502020204030204" pitchFamily="34" charset="0"/>
              </a:rPr>
              <a:t>4. Le disposizioni di cui ai commi 2 e 3 non si applicano ai contratti conclusi esclusivamente mediante scambio di messaggi di posta elettronica o comunicazioni individuali equivalenti.</a:t>
            </a:r>
          </a:p>
          <a:p>
            <a:pPr marL="0" indent="0" algn="just">
              <a:buNone/>
              <a:defRPr/>
            </a:pPr>
            <a:r>
              <a:rPr lang="it-IT" sz="3000" dirty="0">
                <a:cs typeface="Calibri" panose="020F0502020204030204" pitchFamily="34" charset="0"/>
              </a:rPr>
              <a:t>			[cfr. art. 12 2° c. stessa norma]</a:t>
            </a:r>
          </a:p>
        </p:txBody>
      </p:sp>
      <p:sp>
        <p:nvSpPr>
          <p:cNvPr id="6" name="Text Box 1">
            <a:extLst>
              <a:ext uri="{FF2B5EF4-FFF2-40B4-BE49-F238E27FC236}">
                <a16:creationId xmlns:a16="http://schemas.microsoft.com/office/drawing/2014/main" id="{6FA357E3-1A8F-1D4F-8965-F44A919E0D40}"/>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002233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p:cTn id="7" dur="2000" fill="hold"/>
                                        <p:tgtEl>
                                          <p:spTgt spid="56324"/>
                                        </p:tgtEl>
                                        <p:attrNameLst>
                                          <p:attrName>ppt_w</p:attrName>
                                        </p:attrNameLst>
                                      </p:cBhvr>
                                      <p:tavLst>
                                        <p:tav tm="0">
                                          <p:val>
                                            <p:strVal val="#ppt_w*2.5"/>
                                          </p:val>
                                        </p:tav>
                                        <p:tav tm="100000">
                                          <p:val>
                                            <p:strVal val="#ppt_w"/>
                                          </p:val>
                                        </p:tav>
                                      </p:tavLst>
                                    </p:anim>
                                    <p:anim calcmode="lin" valueType="num">
                                      <p:cBhvr>
                                        <p:cTn id="8" dur="2000" fill="hold"/>
                                        <p:tgtEl>
                                          <p:spTgt spid="56324"/>
                                        </p:tgtEl>
                                        <p:attrNameLst>
                                          <p:attrName>ppt_h</p:attrName>
                                        </p:attrNameLst>
                                      </p:cBhvr>
                                      <p:tavLst>
                                        <p:tav tm="0">
                                          <p:val>
                                            <p:strVal val="#ppt_h"/>
                                          </p:val>
                                        </p:tav>
                                        <p:tav tm="100000">
                                          <p:val>
                                            <p:strVal val="#ppt_h"/>
                                          </p:val>
                                        </p:tav>
                                      </p:tavLst>
                                    </p:anim>
                                    <p:anim calcmode="lin" valueType="num">
                                      <p:cBhvr>
                                        <p:cTn id="9" dur="2000" fill="hold"/>
                                        <p:tgtEl>
                                          <p:spTgt spid="5632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632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632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6325">
                                            <p:txEl>
                                              <p:pRg st="0" end="0"/>
                                            </p:txEl>
                                          </p:spTgt>
                                        </p:tgtEl>
                                        <p:attrNameLst>
                                          <p:attrName>style.visibility</p:attrName>
                                        </p:attrNameLst>
                                      </p:cBhvr>
                                      <p:to>
                                        <p:strVal val="visible"/>
                                      </p:to>
                                    </p:set>
                                    <p:animEffect transition="in" filter="wipe(left)">
                                      <p:cBhvr>
                                        <p:cTn id="16" dur="500"/>
                                        <p:tgtEl>
                                          <p:spTgt spid="5632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6325">
                                            <p:txEl>
                                              <p:pRg st="1" end="1"/>
                                            </p:txEl>
                                          </p:spTgt>
                                        </p:tgtEl>
                                        <p:attrNameLst>
                                          <p:attrName>style.visibility</p:attrName>
                                        </p:attrNameLst>
                                      </p:cBhvr>
                                      <p:to>
                                        <p:strVal val="visible"/>
                                      </p:to>
                                    </p:set>
                                    <p:animEffect transition="in" filter="wipe(left)">
                                      <p:cBhvr>
                                        <p:cTn id="21" dur="500"/>
                                        <p:tgtEl>
                                          <p:spTgt spid="5632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6325">
                                            <p:txEl>
                                              <p:pRg st="2" end="2"/>
                                            </p:txEl>
                                          </p:spTgt>
                                        </p:tgtEl>
                                        <p:attrNameLst>
                                          <p:attrName>style.visibility</p:attrName>
                                        </p:attrNameLst>
                                      </p:cBhvr>
                                      <p:to>
                                        <p:strVal val="visible"/>
                                      </p:to>
                                    </p:set>
                                    <p:animEffect transition="in" filter="wipe(left)">
                                      <p:cBhvr>
                                        <p:cTn id="26" dur="500"/>
                                        <p:tgtEl>
                                          <p:spTgt spid="563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5"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egnaposto numero diapositiva 3">
            <a:extLst>
              <a:ext uri="{FF2B5EF4-FFF2-40B4-BE49-F238E27FC236}">
                <a16:creationId xmlns:a16="http://schemas.microsoft.com/office/drawing/2014/main" id="{A22A7877-A141-E146-A45F-705657BD1E9A}"/>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7E1094C7-1C5F-4C41-BBB0-98649BB29DD8}" type="slidenum">
              <a:rPr lang="it-IT" altLang="it-IT" sz="1000">
                <a:latin typeface="Arial" panose="020B0604020202020204" pitchFamily="34" charset="0"/>
              </a:rPr>
              <a:pPr>
                <a:spcBef>
                  <a:spcPct val="0"/>
                </a:spcBef>
                <a:buClrTx/>
                <a:buSzTx/>
                <a:buFontTx/>
                <a:buNone/>
              </a:pPr>
              <a:t>36</a:t>
            </a:fld>
            <a:endParaRPr lang="it-IT" altLang="it-IT" sz="1000">
              <a:latin typeface="Arial" panose="020B0604020202020204" pitchFamily="34" charset="0"/>
            </a:endParaRPr>
          </a:p>
        </p:txBody>
      </p:sp>
      <p:sp>
        <p:nvSpPr>
          <p:cNvPr id="53252" name="Rectangle 2">
            <a:extLst>
              <a:ext uri="{FF2B5EF4-FFF2-40B4-BE49-F238E27FC236}">
                <a16:creationId xmlns:a16="http://schemas.microsoft.com/office/drawing/2014/main" id="{32D8CA9A-7C86-DD4B-AE59-4DDD523D96F0}"/>
              </a:ext>
            </a:extLst>
          </p:cNvPr>
          <p:cNvSpPr>
            <a:spLocks noGrp="1" noChangeArrowheads="1"/>
          </p:cNvSpPr>
          <p:nvPr>
            <p:ph type="ctrTitle" idx="4294967295"/>
          </p:nvPr>
        </p:nvSpPr>
        <p:spPr>
          <a:xfrm>
            <a:off x="2057401" y="609601"/>
            <a:ext cx="7999413" cy="974725"/>
          </a:xfrm>
        </p:spPr>
        <p:txBody>
          <a:bodyPr vert="horz" lIns="92075" tIns="46038" rIns="92075" bIns="46038" rtlCol="0" anchor="ct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Obblighi informativi per la comunicazione commerciale (art. 8 </a:t>
            </a:r>
            <a:r>
              <a:rPr lang="it-IT" altLang="it-IT" sz="2800" b="1" dirty="0" err="1">
                <a:solidFill>
                  <a:srgbClr val="9E2912"/>
                </a:solidFill>
                <a:ea typeface="Microsoft YaHei" panose="020B0503020204020204" pitchFamily="34" charset="-122"/>
                <a:cs typeface="Calibri" panose="020F0502020204030204" pitchFamily="34" charset="0"/>
              </a:rPr>
              <a:t>D.Lgs.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53253" name="Rectangle 3">
            <a:extLst>
              <a:ext uri="{FF2B5EF4-FFF2-40B4-BE49-F238E27FC236}">
                <a16:creationId xmlns:a16="http://schemas.microsoft.com/office/drawing/2014/main" id="{A6695E17-CCF4-0A49-9CA3-21850C6EE65D}"/>
              </a:ext>
            </a:extLst>
          </p:cNvPr>
          <p:cNvSpPr>
            <a:spLocks noGrp="1" noChangeArrowheads="1"/>
          </p:cNvSpPr>
          <p:nvPr>
            <p:ph type="subTitle" idx="4294967295"/>
          </p:nvPr>
        </p:nvSpPr>
        <p:spPr>
          <a:xfrm>
            <a:off x="704336" y="1773238"/>
            <a:ext cx="10935730" cy="4133292"/>
          </a:xfrm>
        </p:spPr>
        <p:txBody>
          <a:bodyPr vert="horz" lIns="92075" tIns="46038" rIns="92075" bIns="46038" rtlCol="0" anchor="ctr">
            <a:normAutofit/>
          </a:bodyPr>
          <a:lstStyle/>
          <a:p>
            <a:pPr marL="266700" indent="-266700" algn="just">
              <a:buNone/>
            </a:pPr>
            <a:r>
              <a:rPr lang="it-IT" altLang="it-IT" sz="2200" dirty="0">
                <a:cs typeface="Calibri" panose="020F0502020204030204" pitchFamily="34" charset="0"/>
              </a:rPr>
              <a:t>	In aggiunta agli obblighi informativi previsti per specifici beni e servizi, le comunicazioni commerciali che costituiscono un servizio della società dell’informazione o ne sono parte integrante, devono contenere sin dal primo invio, in modo chiaro ed inequivocabile, una specifica informativa, diretta ad evidenziare:</a:t>
            </a:r>
          </a:p>
          <a:p>
            <a:pPr marL="266700" indent="-266700" algn="just">
              <a:buClr>
                <a:schemeClr val="folHlink"/>
              </a:buClr>
              <a:buFont typeface="Wingdings" pitchFamily="2" charset="2"/>
              <a:buChar char="Ø"/>
            </a:pPr>
            <a:r>
              <a:rPr lang="it-IT" altLang="it-IT" sz="2200" dirty="0">
                <a:cs typeface="Calibri" panose="020F0502020204030204" pitchFamily="34" charset="0"/>
              </a:rPr>
              <a:t>Che si tratta di comunicazione commerciale;</a:t>
            </a:r>
          </a:p>
          <a:p>
            <a:pPr marL="266700" indent="-266700" algn="just">
              <a:buClr>
                <a:schemeClr val="folHlink"/>
              </a:buClr>
              <a:buFont typeface="Wingdings" pitchFamily="2" charset="2"/>
              <a:buChar char="Ø"/>
            </a:pPr>
            <a:r>
              <a:rPr lang="it-IT" altLang="it-IT" sz="2200" dirty="0">
                <a:cs typeface="Calibri" panose="020F0502020204030204" pitchFamily="34" charset="0"/>
              </a:rPr>
              <a:t>La persona fisica o giuridica per conto della quale è effettuata la comunicazione commerciale;</a:t>
            </a:r>
          </a:p>
          <a:p>
            <a:pPr marL="266700" indent="-266700" algn="just">
              <a:buClr>
                <a:schemeClr val="folHlink"/>
              </a:buClr>
              <a:buFont typeface="Wingdings" pitchFamily="2" charset="2"/>
              <a:buChar char="Ø"/>
            </a:pPr>
            <a:r>
              <a:rPr lang="it-IT" altLang="it-IT" sz="2200" dirty="0">
                <a:cs typeface="Calibri" panose="020F0502020204030204" pitchFamily="34" charset="0"/>
              </a:rPr>
              <a:t>Che si tratta di un’offerta promozionale come sconti, premi o omaggi e le relative condizioni di accesso;</a:t>
            </a:r>
          </a:p>
          <a:p>
            <a:pPr marL="266700" indent="-266700" algn="just">
              <a:buClr>
                <a:schemeClr val="folHlink"/>
              </a:buClr>
              <a:buFont typeface="Wingdings" pitchFamily="2" charset="2"/>
              <a:buChar char="Ø"/>
            </a:pPr>
            <a:r>
              <a:rPr lang="it-IT" altLang="it-IT" sz="2200" dirty="0">
                <a:cs typeface="Calibri" panose="020F0502020204030204" pitchFamily="34" charset="0"/>
              </a:rPr>
              <a:t>Che si tratta di concorsi o giochi promozionali, se consentiti, e le relative condizioni di partecipazione.</a:t>
            </a:r>
          </a:p>
        </p:txBody>
      </p:sp>
      <p:sp>
        <p:nvSpPr>
          <p:cNvPr id="6" name="Text Box 1">
            <a:extLst>
              <a:ext uri="{FF2B5EF4-FFF2-40B4-BE49-F238E27FC236}">
                <a16:creationId xmlns:a16="http://schemas.microsoft.com/office/drawing/2014/main" id="{C8DC027B-F0D9-4D4F-A8DD-48F4E7127E2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648409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3252"/>
                                        </p:tgtEl>
                                        <p:attrNameLst>
                                          <p:attrName>style.visibility</p:attrName>
                                        </p:attrNameLst>
                                      </p:cBhvr>
                                      <p:to>
                                        <p:strVal val="visible"/>
                                      </p:to>
                                    </p:set>
                                    <p:anim calcmode="lin" valueType="num">
                                      <p:cBhvr>
                                        <p:cTn id="7" dur="2000" fill="hold"/>
                                        <p:tgtEl>
                                          <p:spTgt spid="53252"/>
                                        </p:tgtEl>
                                        <p:attrNameLst>
                                          <p:attrName>ppt_w</p:attrName>
                                        </p:attrNameLst>
                                      </p:cBhvr>
                                      <p:tavLst>
                                        <p:tav tm="0">
                                          <p:val>
                                            <p:strVal val="#ppt_w*2.5"/>
                                          </p:val>
                                        </p:tav>
                                        <p:tav tm="100000">
                                          <p:val>
                                            <p:strVal val="#ppt_w"/>
                                          </p:val>
                                        </p:tav>
                                      </p:tavLst>
                                    </p:anim>
                                    <p:anim calcmode="lin" valueType="num">
                                      <p:cBhvr>
                                        <p:cTn id="8" dur="2000" fill="hold"/>
                                        <p:tgtEl>
                                          <p:spTgt spid="53252"/>
                                        </p:tgtEl>
                                        <p:attrNameLst>
                                          <p:attrName>ppt_h</p:attrName>
                                        </p:attrNameLst>
                                      </p:cBhvr>
                                      <p:tavLst>
                                        <p:tav tm="0">
                                          <p:val>
                                            <p:strVal val="#ppt_h"/>
                                          </p:val>
                                        </p:tav>
                                        <p:tav tm="100000">
                                          <p:val>
                                            <p:strVal val="#ppt_h"/>
                                          </p:val>
                                        </p:tav>
                                      </p:tavLst>
                                    </p:anim>
                                    <p:anim calcmode="lin" valueType="num">
                                      <p:cBhvr>
                                        <p:cTn id="9" dur="2000" fill="hold"/>
                                        <p:tgtEl>
                                          <p:spTgt spid="5325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325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325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3">
                                            <p:txEl>
                                              <p:pRg st="0" end="0"/>
                                            </p:txEl>
                                          </p:spTgt>
                                        </p:tgtEl>
                                        <p:attrNameLst>
                                          <p:attrName>style.visibility</p:attrName>
                                        </p:attrNameLst>
                                      </p:cBhvr>
                                      <p:to>
                                        <p:strVal val="visible"/>
                                      </p:to>
                                    </p:set>
                                    <p:animEffect transition="in" filter="wipe(left)">
                                      <p:cBhvr>
                                        <p:cTn id="16" dur="500"/>
                                        <p:tgtEl>
                                          <p:spTgt spid="5325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3">
                                            <p:txEl>
                                              <p:pRg st="1" end="1"/>
                                            </p:txEl>
                                          </p:spTgt>
                                        </p:tgtEl>
                                        <p:attrNameLst>
                                          <p:attrName>style.visibility</p:attrName>
                                        </p:attrNameLst>
                                      </p:cBhvr>
                                      <p:to>
                                        <p:strVal val="visible"/>
                                      </p:to>
                                    </p:set>
                                    <p:animEffect transition="in" filter="wipe(left)">
                                      <p:cBhvr>
                                        <p:cTn id="21" dur="500"/>
                                        <p:tgtEl>
                                          <p:spTgt spid="5325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3">
                                            <p:txEl>
                                              <p:pRg st="2" end="2"/>
                                            </p:txEl>
                                          </p:spTgt>
                                        </p:tgtEl>
                                        <p:attrNameLst>
                                          <p:attrName>style.visibility</p:attrName>
                                        </p:attrNameLst>
                                      </p:cBhvr>
                                      <p:to>
                                        <p:strVal val="visible"/>
                                      </p:to>
                                    </p:set>
                                    <p:animEffect transition="in" filter="wipe(left)">
                                      <p:cBhvr>
                                        <p:cTn id="26" dur="500"/>
                                        <p:tgtEl>
                                          <p:spTgt spid="5325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3253">
                                            <p:txEl>
                                              <p:pRg st="3" end="3"/>
                                            </p:txEl>
                                          </p:spTgt>
                                        </p:tgtEl>
                                        <p:attrNameLst>
                                          <p:attrName>style.visibility</p:attrName>
                                        </p:attrNameLst>
                                      </p:cBhvr>
                                      <p:to>
                                        <p:strVal val="visible"/>
                                      </p:to>
                                    </p:set>
                                    <p:animEffect transition="in" filter="wipe(left)">
                                      <p:cBhvr>
                                        <p:cTn id="31" dur="500"/>
                                        <p:tgtEl>
                                          <p:spTgt spid="5325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3253">
                                            <p:txEl>
                                              <p:pRg st="4" end="4"/>
                                            </p:txEl>
                                          </p:spTgt>
                                        </p:tgtEl>
                                        <p:attrNameLst>
                                          <p:attrName>style.visibility</p:attrName>
                                        </p:attrNameLst>
                                      </p:cBhvr>
                                      <p:to>
                                        <p:strVal val="visible"/>
                                      </p:to>
                                    </p:set>
                                    <p:animEffect transition="in" filter="wipe(left)">
                                      <p:cBhvr>
                                        <p:cTn id="36" dur="500"/>
                                        <p:tgtEl>
                                          <p:spTgt spid="532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Segnaposto numero diapositiva 3">
            <a:extLst>
              <a:ext uri="{FF2B5EF4-FFF2-40B4-BE49-F238E27FC236}">
                <a16:creationId xmlns:a16="http://schemas.microsoft.com/office/drawing/2014/main" id="{A724BF3D-9742-B845-AC2B-6C4D4828C1D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0EEC4E60-EFCE-CA40-8BF8-02DE5FE55CF5}" type="slidenum">
              <a:rPr lang="it-IT" altLang="it-IT" sz="1000">
                <a:latin typeface="Arial" panose="020B0604020202020204" pitchFamily="34" charset="0"/>
              </a:rPr>
              <a:pPr>
                <a:spcBef>
                  <a:spcPct val="0"/>
                </a:spcBef>
                <a:buClrTx/>
                <a:buSzTx/>
                <a:buFontTx/>
                <a:buNone/>
              </a:pPr>
              <a:t>37</a:t>
            </a:fld>
            <a:endParaRPr lang="it-IT" altLang="it-IT" sz="1000">
              <a:latin typeface="Arial" panose="020B0604020202020204" pitchFamily="34" charset="0"/>
            </a:endParaRPr>
          </a:p>
        </p:txBody>
      </p:sp>
      <p:sp>
        <p:nvSpPr>
          <p:cNvPr id="54276" name="Rectangle 2">
            <a:extLst>
              <a:ext uri="{FF2B5EF4-FFF2-40B4-BE49-F238E27FC236}">
                <a16:creationId xmlns:a16="http://schemas.microsoft.com/office/drawing/2014/main" id="{A93A536C-24D9-4943-B1F8-F2C4A148A8B1}"/>
              </a:ext>
            </a:extLst>
          </p:cNvPr>
          <p:cNvSpPr>
            <a:spLocks noGrp="1" noChangeArrowheads="1"/>
          </p:cNvSpPr>
          <p:nvPr>
            <p:ph type="ctrTitle" idx="4294967295"/>
          </p:nvPr>
        </p:nvSpPr>
        <p:spPr>
          <a:xfrm>
            <a:off x="1828800" y="533401"/>
            <a:ext cx="8515350" cy="1166813"/>
          </a:xfrm>
        </p:spPr>
        <p:txBody>
          <a:bodyPr vert="horz" lIns="92075" tIns="46038" rIns="92075" bIns="46038" rtlCol="0" anchor="ct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Comunicazione commerciale non sollecitata</a:t>
            </a:r>
            <a:br>
              <a:rPr lang="it-IT" altLang="it-IT" sz="2800" b="1" dirty="0">
                <a:solidFill>
                  <a:srgbClr val="9E2912"/>
                </a:solidFill>
                <a:ea typeface="Microsoft YaHei" panose="020B0503020204020204" pitchFamily="34" charset="-122"/>
                <a:cs typeface="Calibri" panose="020F0502020204030204" pitchFamily="34" charset="0"/>
              </a:rPr>
            </a:br>
            <a:r>
              <a:rPr lang="it-IT" altLang="it-IT" sz="2800" b="1" dirty="0">
                <a:solidFill>
                  <a:srgbClr val="9E2912"/>
                </a:solidFill>
                <a:ea typeface="Microsoft YaHei" panose="020B0503020204020204" pitchFamily="34" charset="-122"/>
                <a:cs typeface="Calibri" panose="020F0502020204030204" pitchFamily="34" charset="0"/>
              </a:rPr>
              <a:t> (art. 9 </a:t>
            </a:r>
            <a:r>
              <a:rPr lang="it-IT" altLang="it-IT" sz="2800" b="1" dirty="0" err="1">
                <a:solidFill>
                  <a:srgbClr val="9E2912"/>
                </a:solidFill>
                <a:ea typeface="Microsoft YaHei" panose="020B0503020204020204" pitchFamily="34" charset="-122"/>
                <a:cs typeface="Calibri" panose="020F0502020204030204" pitchFamily="34" charset="0"/>
              </a:rPr>
              <a:t>D.Lgs.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54277" name="Rectangle 3">
            <a:extLst>
              <a:ext uri="{FF2B5EF4-FFF2-40B4-BE49-F238E27FC236}">
                <a16:creationId xmlns:a16="http://schemas.microsoft.com/office/drawing/2014/main" id="{1A76B485-671B-4346-BFA4-D92FC9A57D65}"/>
              </a:ext>
            </a:extLst>
          </p:cNvPr>
          <p:cNvSpPr>
            <a:spLocks noGrp="1" noChangeArrowheads="1"/>
          </p:cNvSpPr>
          <p:nvPr>
            <p:ph type="subTitle" idx="4294967295"/>
          </p:nvPr>
        </p:nvSpPr>
        <p:spPr>
          <a:xfrm>
            <a:off x="790833" y="1700215"/>
            <a:ext cx="10515600" cy="4082748"/>
          </a:xfrm>
        </p:spPr>
        <p:txBody>
          <a:bodyPr vert="horz" lIns="92075" tIns="46038" rIns="92075" bIns="46038" rtlCol="0" anchor="ctr">
            <a:normAutofit/>
          </a:bodyPr>
          <a:lstStyle/>
          <a:p>
            <a:pPr marL="0" indent="0" algn="just">
              <a:lnSpc>
                <a:spcPct val="90000"/>
              </a:lnSpc>
              <a:buNone/>
            </a:pPr>
            <a:r>
              <a:rPr lang="it-IT" altLang="it-IT" sz="2400" dirty="0">
                <a:cs typeface="Calibri" panose="020F0502020204030204" pitchFamily="34" charset="0"/>
              </a:rPr>
              <a:t>Fatti salvi gli obblighi previsti dal D. </a:t>
            </a:r>
            <a:r>
              <a:rPr lang="it-IT" altLang="it-IT" sz="2400" dirty="0" err="1">
                <a:cs typeface="Calibri" panose="020F0502020204030204" pitchFamily="34" charset="0"/>
              </a:rPr>
              <a:t>Lgs</a:t>
            </a:r>
            <a:r>
              <a:rPr lang="it-IT" altLang="it-IT" sz="2400" dirty="0">
                <a:cs typeface="Calibri" panose="020F0502020204030204" pitchFamily="34" charset="0"/>
              </a:rPr>
              <a:t>. 185/1999 (contratti a distanza, ora Codice del consumo), e dal D. </a:t>
            </a:r>
            <a:r>
              <a:rPr lang="it-IT" altLang="it-IT" sz="2400" dirty="0" err="1">
                <a:cs typeface="Calibri" panose="020F0502020204030204" pitchFamily="34" charset="0"/>
              </a:rPr>
              <a:t>Lgs</a:t>
            </a:r>
            <a:r>
              <a:rPr lang="it-IT" altLang="it-IT" sz="2400" dirty="0">
                <a:cs typeface="Calibri" panose="020F0502020204030204" pitchFamily="34" charset="0"/>
              </a:rPr>
              <a:t>. 171/1998 (protezione dati personali, sostituito da D. </a:t>
            </a:r>
            <a:r>
              <a:rPr lang="it-IT" altLang="it-IT" sz="2400" dirty="0" err="1">
                <a:cs typeface="Calibri" panose="020F0502020204030204" pitchFamily="34" charset="0"/>
              </a:rPr>
              <a:t>Lgs</a:t>
            </a:r>
            <a:r>
              <a:rPr lang="it-IT" altLang="it-IT" sz="2400" dirty="0">
                <a:cs typeface="Calibri" panose="020F0502020204030204" pitchFamily="34" charset="0"/>
              </a:rPr>
              <a:t>. 196/2003), le comunicazioni commerciali non sollecitate trasmesse da un prestatore per posta elettronica devono, </a:t>
            </a:r>
            <a:r>
              <a:rPr lang="it-IT" altLang="it-IT" sz="2400" b="1" dirty="0">
                <a:cs typeface="Calibri" panose="020F0502020204030204" pitchFamily="34" charset="0"/>
              </a:rPr>
              <a:t>in modo chiaro ed inequivocabile</a:t>
            </a:r>
            <a:r>
              <a:rPr lang="it-IT" altLang="it-IT" sz="2400" dirty="0">
                <a:cs typeface="Calibri" panose="020F0502020204030204" pitchFamily="34" charset="0"/>
              </a:rPr>
              <a:t>, essere identificate come tali fin dal momento in cui il destinatario le riceve, e contenere l’indicazione che il </a:t>
            </a:r>
            <a:r>
              <a:rPr lang="it-IT" altLang="it-IT" sz="2400" b="1" dirty="0">
                <a:cs typeface="Calibri" panose="020F0502020204030204" pitchFamily="34" charset="0"/>
              </a:rPr>
              <a:t>destinatario del messaggio può opporsi al ricevimento in futuro di tali comunicazioni</a:t>
            </a:r>
            <a:r>
              <a:rPr lang="it-IT" altLang="it-IT" sz="2400" dirty="0">
                <a:cs typeface="Calibri" panose="020F0502020204030204" pitchFamily="34" charset="0"/>
              </a:rPr>
              <a:t>.</a:t>
            </a:r>
          </a:p>
          <a:p>
            <a:pPr marL="0" indent="0" algn="just">
              <a:lnSpc>
                <a:spcPct val="90000"/>
              </a:lnSpc>
              <a:buNone/>
            </a:pPr>
            <a:r>
              <a:rPr lang="it-IT" altLang="it-IT" sz="2400" dirty="0">
                <a:cs typeface="Calibri" panose="020F0502020204030204" pitchFamily="34" charset="0"/>
              </a:rPr>
              <a:t>La prova del carattere sollecitato delle comunicazioni commerciali è un onere del prestatore.</a:t>
            </a:r>
          </a:p>
        </p:txBody>
      </p:sp>
      <p:sp>
        <p:nvSpPr>
          <p:cNvPr id="6" name="Text Box 1">
            <a:extLst>
              <a:ext uri="{FF2B5EF4-FFF2-40B4-BE49-F238E27FC236}">
                <a16:creationId xmlns:a16="http://schemas.microsoft.com/office/drawing/2014/main" id="{E8D5929C-2CA2-9C4A-9D1B-AA9983B9859F}"/>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618485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p:cTn id="7" dur="2000" fill="hold"/>
                                        <p:tgtEl>
                                          <p:spTgt spid="54276"/>
                                        </p:tgtEl>
                                        <p:attrNameLst>
                                          <p:attrName>ppt_w</p:attrName>
                                        </p:attrNameLst>
                                      </p:cBhvr>
                                      <p:tavLst>
                                        <p:tav tm="0">
                                          <p:val>
                                            <p:strVal val="#ppt_w*2.5"/>
                                          </p:val>
                                        </p:tav>
                                        <p:tav tm="100000">
                                          <p:val>
                                            <p:strVal val="#ppt_w"/>
                                          </p:val>
                                        </p:tav>
                                      </p:tavLst>
                                    </p:anim>
                                    <p:anim calcmode="lin" valueType="num">
                                      <p:cBhvr>
                                        <p:cTn id="8" dur="2000" fill="hold"/>
                                        <p:tgtEl>
                                          <p:spTgt spid="54276"/>
                                        </p:tgtEl>
                                        <p:attrNameLst>
                                          <p:attrName>ppt_h</p:attrName>
                                        </p:attrNameLst>
                                      </p:cBhvr>
                                      <p:tavLst>
                                        <p:tav tm="0">
                                          <p:val>
                                            <p:strVal val="#ppt_h"/>
                                          </p:val>
                                        </p:tav>
                                        <p:tav tm="100000">
                                          <p:val>
                                            <p:strVal val="#ppt_h"/>
                                          </p:val>
                                        </p:tav>
                                      </p:tavLst>
                                    </p:anim>
                                    <p:anim calcmode="lin" valueType="num">
                                      <p:cBhvr>
                                        <p:cTn id="9" dur="2000" fill="hold"/>
                                        <p:tgtEl>
                                          <p:spTgt spid="5427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427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42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4277">
                                            <p:txEl>
                                              <p:pRg st="0" end="0"/>
                                            </p:txEl>
                                          </p:spTgt>
                                        </p:tgtEl>
                                        <p:attrNameLst>
                                          <p:attrName>style.visibility</p:attrName>
                                        </p:attrNameLst>
                                      </p:cBhvr>
                                      <p:to>
                                        <p:strVal val="visible"/>
                                      </p:to>
                                    </p:set>
                                    <p:animEffect transition="in" filter="wipe(left)">
                                      <p:cBhvr>
                                        <p:cTn id="16" dur="500"/>
                                        <p:tgtEl>
                                          <p:spTgt spid="5427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4277">
                                            <p:txEl>
                                              <p:pRg st="1" end="1"/>
                                            </p:txEl>
                                          </p:spTgt>
                                        </p:tgtEl>
                                        <p:attrNameLst>
                                          <p:attrName>style.visibility</p:attrName>
                                        </p:attrNameLst>
                                      </p:cBhvr>
                                      <p:to>
                                        <p:strVal val="visible"/>
                                      </p:to>
                                    </p:set>
                                    <p:animEffect transition="in" filter="wipe(left)">
                                      <p:cBhvr>
                                        <p:cTn id="21" dur="500"/>
                                        <p:tgtEl>
                                          <p:spTgt spid="542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numero diapositiva 5">
            <a:extLst>
              <a:ext uri="{FF2B5EF4-FFF2-40B4-BE49-F238E27FC236}">
                <a16:creationId xmlns:a16="http://schemas.microsoft.com/office/drawing/2014/main" id="{936FEB0D-408A-D74E-AAB9-45FBDAC17EE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459CD22-13B0-3A4B-BFEC-38DE3C73F8E8}" type="slidenum">
              <a:rPr lang="it-IT" altLang="it-IT" sz="1000">
                <a:latin typeface="Arial" panose="020B0604020202020204" pitchFamily="34" charset="0"/>
              </a:rPr>
              <a:pPr>
                <a:spcBef>
                  <a:spcPct val="0"/>
                </a:spcBef>
                <a:buClrTx/>
                <a:buSzTx/>
                <a:buFontTx/>
                <a:buNone/>
              </a:pPr>
              <a:t>38</a:t>
            </a:fld>
            <a:endParaRPr lang="it-IT" altLang="it-IT" sz="1000">
              <a:latin typeface="Arial" panose="020B0604020202020204" pitchFamily="34" charset="0"/>
            </a:endParaRPr>
          </a:p>
        </p:txBody>
      </p:sp>
      <p:sp>
        <p:nvSpPr>
          <p:cNvPr id="70659" name="Rectangle 2">
            <a:extLst>
              <a:ext uri="{FF2B5EF4-FFF2-40B4-BE49-F238E27FC236}">
                <a16:creationId xmlns:a16="http://schemas.microsoft.com/office/drawing/2014/main" id="{0CDFA13D-DDAB-5749-A51D-D9447EE04A31}"/>
              </a:ext>
            </a:extLst>
          </p:cNvPr>
          <p:cNvSpPr>
            <a:spLocks noGrp="1" noChangeArrowheads="1"/>
          </p:cNvSpPr>
          <p:nvPr>
            <p:ph type="title"/>
          </p:nvPr>
        </p:nvSpPr>
        <p:spPr>
          <a:xfrm>
            <a:off x="1919288" y="609601"/>
            <a:ext cx="8062912" cy="803275"/>
          </a:xfrm>
        </p:spPr>
        <p:txBody>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Sanzioni (art. 21 D. </a:t>
            </a:r>
            <a:r>
              <a:rPr lang="it-IT" altLang="it-IT" sz="2800" b="1" dirty="0" err="1">
                <a:solidFill>
                  <a:srgbClr val="9E2912"/>
                </a:solidFill>
                <a:ea typeface="Microsoft YaHei" panose="020B0503020204020204" pitchFamily="34" charset="-122"/>
                <a:cs typeface="Calibri" panose="020F0502020204030204" pitchFamily="34" charset="0"/>
              </a:rPr>
              <a:t>Lgs</a:t>
            </a:r>
            <a:r>
              <a:rPr lang="it-IT" altLang="it-IT" sz="2800" b="1" dirty="0">
                <a:solidFill>
                  <a:srgbClr val="9E2912"/>
                </a:solidFill>
                <a:ea typeface="Microsoft YaHei" panose="020B0503020204020204" pitchFamily="34" charset="-122"/>
                <a:cs typeface="Calibri" panose="020F0502020204030204" pitchFamily="34" charset="0"/>
              </a:rPr>
              <a:t>. n. 70/2003)</a:t>
            </a:r>
          </a:p>
        </p:txBody>
      </p:sp>
      <p:sp>
        <p:nvSpPr>
          <p:cNvPr id="70660" name="Rectangle 3">
            <a:extLst>
              <a:ext uri="{FF2B5EF4-FFF2-40B4-BE49-F238E27FC236}">
                <a16:creationId xmlns:a16="http://schemas.microsoft.com/office/drawing/2014/main" id="{6235BEB7-837B-0C43-BF7C-BEA594E41A6E}"/>
              </a:ext>
            </a:extLst>
          </p:cNvPr>
          <p:cNvSpPr>
            <a:spLocks noGrp="1" noChangeArrowheads="1"/>
          </p:cNvSpPr>
          <p:nvPr>
            <p:ph type="body" idx="1"/>
          </p:nvPr>
        </p:nvSpPr>
        <p:spPr>
          <a:xfrm>
            <a:off x="840259" y="1785938"/>
            <a:ext cx="10540313" cy="3564538"/>
          </a:xfrm>
        </p:spPr>
        <p:txBody>
          <a:bodyPr>
            <a:normAutofit/>
          </a:bodyPr>
          <a:lstStyle/>
          <a:p>
            <a:pPr marL="381000" indent="-381000">
              <a:lnSpc>
                <a:spcPct val="80000"/>
              </a:lnSpc>
              <a:buNone/>
            </a:pPr>
            <a:endParaRPr lang="it-IT" altLang="it-IT" sz="2800" i="1" dirty="0">
              <a:cs typeface="Calibri" panose="020F0502020204030204" pitchFamily="34" charset="0"/>
            </a:endParaRPr>
          </a:p>
          <a:p>
            <a:pPr marL="381000" indent="-381000" algn="just">
              <a:lnSpc>
                <a:spcPct val="80000"/>
              </a:lnSpc>
              <a:buNone/>
            </a:pPr>
            <a:r>
              <a:rPr lang="it-IT" altLang="it-IT" sz="2800" i="1" dirty="0">
                <a:cs typeface="Calibri" panose="020F0502020204030204" pitchFamily="34" charset="0"/>
              </a:rPr>
              <a:t>1.	Salvo che il fatto costituisca reato, le violazioni di cui agli </a:t>
            </a:r>
            <a:r>
              <a:rPr lang="it-IT" altLang="it-IT" sz="2800" i="1" dirty="0">
                <a:cs typeface="Calibri" panose="020F0502020204030204" pitchFamily="34" charset="0"/>
                <a:hlinkClick r:id="rId2" action="ppaction://hlinkfile">
                  <a:extLst>
                    <a:ext uri="{A12FA001-AC4F-418D-AE19-62706E023703}">
                      <ahyp:hlinkClr xmlns:ahyp="http://schemas.microsoft.com/office/drawing/2018/hyperlinkcolor" val="tx"/>
                    </a:ext>
                  </a:extLst>
                </a:hlinkClick>
              </a:rPr>
              <a:t>articoli </a:t>
            </a:r>
            <a:r>
              <a:rPr lang="it-IT" altLang="it-IT" sz="2800" b="1" i="1" dirty="0">
                <a:cs typeface="Calibri" panose="020F0502020204030204" pitchFamily="34" charset="0"/>
                <a:hlinkClick r:id="rId2" action="ppaction://hlinkfile">
                  <a:extLst>
                    <a:ext uri="{A12FA001-AC4F-418D-AE19-62706E023703}">
                      <ahyp:hlinkClr xmlns:ahyp="http://schemas.microsoft.com/office/drawing/2018/hyperlinkcolor" val="tx"/>
                    </a:ext>
                  </a:extLst>
                </a:hlinkClick>
              </a:rPr>
              <a:t>7</a:t>
            </a:r>
            <a:r>
              <a:rPr lang="it-IT" altLang="it-IT" sz="2800" b="1" i="1" dirty="0">
                <a:cs typeface="Calibri" panose="020F0502020204030204" pitchFamily="34" charset="0"/>
              </a:rPr>
              <a:t>,</a:t>
            </a:r>
            <a:r>
              <a:rPr lang="it-IT" altLang="it-IT" sz="2800" i="1" dirty="0">
                <a:cs typeface="Calibri" panose="020F0502020204030204" pitchFamily="34" charset="0"/>
              </a:rPr>
              <a:t> </a:t>
            </a:r>
            <a:r>
              <a:rPr lang="it-IT" altLang="it-IT" sz="2800" i="1" dirty="0">
                <a:cs typeface="Calibri" panose="020F0502020204030204" pitchFamily="34" charset="0"/>
                <a:hlinkClick r:id="rId3" action="ppaction://hlinkfile">
                  <a:extLst>
                    <a:ext uri="{A12FA001-AC4F-418D-AE19-62706E023703}">
                      <ahyp:hlinkClr xmlns:ahyp="http://schemas.microsoft.com/office/drawing/2018/hyperlinkcolor" val="tx"/>
                    </a:ext>
                  </a:extLst>
                </a:hlinkClick>
              </a:rPr>
              <a:t>8</a:t>
            </a:r>
            <a:r>
              <a:rPr lang="it-IT" altLang="it-IT" sz="2800" i="1" dirty="0">
                <a:cs typeface="Calibri" panose="020F0502020204030204" pitchFamily="34" charset="0"/>
              </a:rPr>
              <a:t>,</a:t>
            </a:r>
            <a:r>
              <a:rPr lang="it-IT" altLang="it-IT" sz="2800" i="1" dirty="0">
                <a:cs typeface="Calibri" panose="020F0502020204030204" pitchFamily="34" charset="0"/>
                <a:hlinkClick r:id="rId4" action="ppaction://hlinkfile">
                  <a:extLst>
                    <a:ext uri="{A12FA001-AC4F-418D-AE19-62706E023703}">
                      <ahyp:hlinkClr xmlns:ahyp="http://schemas.microsoft.com/office/drawing/2018/hyperlinkcolor" val="tx"/>
                    </a:ext>
                  </a:extLst>
                </a:hlinkClick>
              </a:rPr>
              <a:t> 9</a:t>
            </a:r>
            <a:r>
              <a:rPr lang="it-IT" altLang="it-IT" sz="2800" i="1" dirty="0">
                <a:cs typeface="Calibri" panose="020F0502020204030204" pitchFamily="34" charset="0"/>
              </a:rPr>
              <a:t>, </a:t>
            </a:r>
            <a:r>
              <a:rPr lang="it-IT" altLang="it-IT" sz="2800" i="1" dirty="0">
                <a:cs typeface="Calibri" panose="020F0502020204030204" pitchFamily="34" charset="0"/>
                <a:hlinkClick r:id="rId5" action="ppaction://hlinkfile">
                  <a:extLst>
                    <a:ext uri="{A12FA001-AC4F-418D-AE19-62706E023703}">
                      <ahyp:hlinkClr xmlns:ahyp="http://schemas.microsoft.com/office/drawing/2018/hyperlinkcolor" val="tx"/>
                    </a:ext>
                  </a:extLst>
                </a:hlinkClick>
              </a:rPr>
              <a:t>10</a:t>
            </a:r>
            <a:r>
              <a:rPr lang="it-IT" altLang="it-IT" sz="2800" i="1" dirty="0">
                <a:cs typeface="Calibri" panose="020F0502020204030204" pitchFamily="34" charset="0"/>
              </a:rPr>
              <a:t> e </a:t>
            </a:r>
            <a:r>
              <a:rPr lang="it-IT" altLang="it-IT" sz="2800" b="1" i="1" dirty="0">
                <a:cs typeface="Calibri" panose="020F0502020204030204" pitchFamily="34" charset="0"/>
                <a:hlinkClick r:id="rId6" action="ppaction://hlinkfile">
                  <a:extLst>
                    <a:ext uri="{A12FA001-AC4F-418D-AE19-62706E023703}">
                      <ahyp:hlinkClr xmlns:ahyp="http://schemas.microsoft.com/office/drawing/2018/hyperlinkcolor" val="tx"/>
                    </a:ext>
                  </a:extLst>
                </a:hlinkClick>
              </a:rPr>
              <a:t>12</a:t>
            </a:r>
            <a:r>
              <a:rPr lang="it-IT" altLang="it-IT" sz="2800" b="1" i="1" dirty="0">
                <a:cs typeface="Calibri" panose="020F0502020204030204" pitchFamily="34" charset="0"/>
              </a:rPr>
              <a:t> </a:t>
            </a:r>
            <a:r>
              <a:rPr lang="it-IT" altLang="it-IT" sz="2800" i="1" dirty="0">
                <a:cs typeface="Calibri" panose="020F0502020204030204" pitchFamily="34" charset="0"/>
              </a:rPr>
              <a:t>sono punite con il pagamento di </a:t>
            </a:r>
            <a:r>
              <a:rPr lang="it-IT" altLang="it-IT" sz="2800" b="1" i="1" dirty="0">
                <a:cs typeface="Calibri" panose="020F0502020204030204" pitchFamily="34" charset="0"/>
              </a:rPr>
              <a:t>una sanzione amministrativa pecuniaria da 103 euro a 10.000 euro.</a:t>
            </a:r>
          </a:p>
          <a:p>
            <a:pPr marL="381000" indent="-381000" algn="just">
              <a:lnSpc>
                <a:spcPct val="80000"/>
              </a:lnSpc>
              <a:buNone/>
            </a:pPr>
            <a:r>
              <a:rPr lang="it-IT" altLang="it-IT" sz="2800" i="1" dirty="0">
                <a:cs typeface="Calibri" panose="020F0502020204030204" pitchFamily="34" charset="0"/>
              </a:rPr>
              <a:t>2. 	Nei casi di particolare gravità o di recidiva i limiti minimo e massimo della sanzione indicata al comma 1 sono raddoppiati.</a:t>
            </a:r>
          </a:p>
          <a:p>
            <a:pPr marL="381000" indent="-381000">
              <a:lnSpc>
                <a:spcPct val="80000"/>
              </a:lnSpc>
              <a:buNone/>
            </a:pPr>
            <a:r>
              <a:rPr lang="it-IT" altLang="it-IT" sz="2800" i="1" dirty="0">
                <a:cs typeface="Calibri" panose="020F0502020204030204" pitchFamily="34" charset="0"/>
              </a:rPr>
              <a:t>3. 	(….)</a:t>
            </a:r>
          </a:p>
        </p:txBody>
      </p:sp>
      <p:sp>
        <p:nvSpPr>
          <p:cNvPr id="6" name="Text Box 1">
            <a:extLst>
              <a:ext uri="{FF2B5EF4-FFF2-40B4-BE49-F238E27FC236}">
                <a16:creationId xmlns:a16="http://schemas.microsoft.com/office/drawing/2014/main" id="{175A78B3-9B49-384A-8724-81BF78BB25F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648987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numero diapositiva 5">
            <a:extLst>
              <a:ext uri="{FF2B5EF4-FFF2-40B4-BE49-F238E27FC236}">
                <a16:creationId xmlns:a16="http://schemas.microsoft.com/office/drawing/2014/main" id="{C1C076D6-6F1C-C048-A348-3F126B41579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720B4CCA-5C65-A948-A70C-695F3F83C597}" type="slidenum">
              <a:rPr lang="it-IT" altLang="it-IT" sz="1000">
                <a:latin typeface="Arial" panose="020B0604020202020204" pitchFamily="34" charset="0"/>
              </a:rPr>
              <a:pPr>
                <a:spcBef>
                  <a:spcPct val="0"/>
                </a:spcBef>
                <a:buClrTx/>
                <a:buSzTx/>
                <a:buFontTx/>
                <a:buNone/>
              </a:pPr>
              <a:t>39</a:t>
            </a:fld>
            <a:endParaRPr lang="it-IT" altLang="it-IT" sz="1000">
              <a:latin typeface="Arial" panose="020B0604020202020204" pitchFamily="34" charset="0"/>
            </a:endParaRPr>
          </a:p>
        </p:txBody>
      </p:sp>
      <p:sp>
        <p:nvSpPr>
          <p:cNvPr id="72707" name="Rectangle 2">
            <a:extLst>
              <a:ext uri="{FF2B5EF4-FFF2-40B4-BE49-F238E27FC236}">
                <a16:creationId xmlns:a16="http://schemas.microsoft.com/office/drawing/2014/main" id="{503977C0-3BAC-8A4C-90A8-C9606ADD65B5}"/>
              </a:ext>
            </a:extLst>
          </p:cNvPr>
          <p:cNvSpPr>
            <a:spLocks noGrp="1" noChangeArrowheads="1"/>
          </p:cNvSpPr>
          <p:nvPr>
            <p:ph type="title"/>
          </p:nvPr>
        </p:nvSpPr>
        <p:spPr>
          <a:xfrm>
            <a:off x="1767016" y="620713"/>
            <a:ext cx="8381872" cy="849741"/>
          </a:xfrm>
        </p:spPr>
        <p:txBody>
          <a:bodyPr/>
          <a:lstStyle/>
          <a:p>
            <a:pPr algn="ctr" eaLnBrk="1" hangingPunct="1"/>
            <a:r>
              <a:rPr lang="it-IT" altLang="it-IT" sz="3200" b="1" i="1" dirty="0">
                <a:solidFill>
                  <a:srgbClr val="C00000"/>
                </a:solidFill>
                <a:cs typeface="Calibri" panose="020F0502020204030204" pitchFamily="34" charset="0"/>
              </a:rPr>
              <a:t>Business to Consumer </a:t>
            </a:r>
          </a:p>
        </p:txBody>
      </p:sp>
      <p:sp>
        <p:nvSpPr>
          <p:cNvPr id="58373" name="Rectangle 3">
            <a:extLst>
              <a:ext uri="{FF2B5EF4-FFF2-40B4-BE49-F238E27FC236}">
                <a16:creationId xmlns:a16="http://schemas.microsoft.com/office/drawing/2014/main" id="{907E38A4-4E85-484D-9F25-BC2DEAAF748A}"/>
              </a:ext>
            </a:extLst>
          </p:cNvPr>
          <p:cNvSpPr>
            <a:spLocks noGrp="1" noChangeArrowheads="1"/>
          </p:cNvSpPr>
          <p:nvPr>
            <p:ph type="body" idx="1"/>
          </p:nvPr>
        </p:nvSpPr>
        <p:spPr>
          <a:xfrm>
            <a:off x="939115" y="1470454"/>
            <a:ext cx="10527956" cy="4139515"/>
          </a:xfrm>
        </p:spPr>
        <p:txBody>
          <a:bodyPr/>
          <a:lstStyle/>
          <a:p>
            <a:pPr algn="ctr" eaLnBrk="1" hangingPunct="1">
              <a:lnSpc>
                <a:spcPct val="80000"/>
              </a:lnSpc>
              <a:buFont typeface="Wingdings" pitchFamily="2" charset="2"/>
              <a:buNone/>
              <a:defRPr/>
            </a:pPr>
            <a:r>
              <a:rPr lang="it-IT" sz="2400" dirty="0">
                <a:cs typeface="Calibri" panose="020F0502020204030204" pitchFamily="34" charset="0"/>
              </a:rPr>
              <a:t>Capo II</a:t>
            </a:r>
          </a:p>
          <a:p>
            <a:pPr marL="271463" indent="-271463" algn="ctr">
              <a:lnSpc>
                <a:spcPct val="80000"/>
              </a:lnSpc>
              <a:buNone/>
              <a:defRPr/>
            </a:pPr>
            <a:r>
              <a:rPr lang="it-IT" sz="2400" b="1" dirty="0">
                <a:cs typeface="Calibri" panose="020F0502020204030204" pitchFamily="34" charset="0"/>
              </a:rPr>
              <a:t>Commercio elettronico - Articolo 68 Cod. </a:t>
            </a:r>
            <a:r>
              <a:rPr lang="it-IT" sz="2400" b="1" dirty="0" err="1">
                <a:cs typeface="Calibri" panose="020F0502020204030204" pitchFamily="34" charset="0"/>
              </a:rPr>
              <a:t>Cons</a:t>
            </a:r>
            <a:r>
              <a:rPr lang="it-IT" sz="2400" b="1" dirty="0">
                <a:cs typeface="Calibri" panose="020F0502020204030204" pitchFamily="34" charset="0"/>
              </a:rPr>
              <a:t> - Rinvio </a:t>
            </a:r>
          </a:p>
          <a:p>
            <a:pPr marL="271463" indent="-271463" algn="just">
              <a:lnSpc>
                <a:spcPct val="80000"/>
              </a:lnSpc>
              <a:buNone/>
              <a:defRPr/>
            </a:pPr>
            <a:r>
              <a:rPr lang="it-IT" sz="2400" i="1" dirty="0">
                <a:cs typeface="Calibri" panose="020F0502020204030204" pitchFamily="34" charset="0"/>
              </a:rPr>
              <a:t>	«1. Alle offerte di servizi della società dell'informazione, effettuate ai consumatori per via elettronica, si applicano, per gli aspetti non disciplinati dal presente codice, le disposizioni di cui al decreto legislativo 9 aprile 2003, n. 70, recante attuazione della direttiva 2000/31/CE (..) dell’8 giugno 2000, relativa a taluni aspetti giuridici dei servizi della società dell'informazione, in particolare il commercio elettronico, nel mercato interno.»</a:t>
            </a:r>
          </a:p>
          <a:p>
            <a:pPr marL="271463" indent="-271463" algn="just">
              <a:lnSpc>
                <a:spcPct val="80000"/>
              </a:lnSpc>
              <a:buNone/>
              <a:defRPr/>
            </a:pPr>
            <a:r>
              <a:rPr lang="it-IT" sz="2400" dirty="0">
                <a:cs typeface="Calibri" panose="020F0502020204030204" pitchFamily="34" charset="0"/>
              </a:rPr>
              <a:t>	</a:t>
            </a:r>
          </a:p>
          <a:p>
            <a:pPr marL="271463" indent="-271463" algn="just">
              <a:lnSpc>
                <a:spcPct val="80000"/>
              </a:lnSpc>
              <a:buNone/>
              <a:defRPr/>
            </a:pPr>
            <a:r>
              <a:rPr lang="it-IT" sz="2400" dirty="0">
                <a:cs typeface="Calibri" panose="020F0502020204030204" pitchFamily="34" charset="0"/>
              </a:rPr>
              <a:t>	Le peculiarità della disciplina speciale relativa ai contratti con i consumatori nel commercio elettronico risiedono, sostanzialmente, negli obblighi di informazione posti a carico del fornitore dei servizi circa le modalità tecniche di conclusione del contratto telematico e la possibilità di modificare e/o correggere l’ordine</a:t>
            </a:r>
          </a:p>
        </p:txBody>
      </p:sp>
      <p:sp>
        <p:nvSpPr>
          <p:cNvPr id="6" name="Text Box 1">
            <a:extLst>
              <a:ext uri="{FF2B5EF4-FFF2-40B4-BE49-F238E27FC236}">
                <a16:creationId xmlns:a16="http://schemas.microsoft.com/office/drawing/2014/main" id="{98A88D46-9EBA-0D46-A6E4-E24D5DE73803}"/>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18889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3">
            <a:extLst>
              <a:ext uri="{FF2B5EF4-FFF2-40B4-BE49-F238E27FC236}">
                <a16:creationId xmlns:a16="http://schemas.microsoft.com/office/drawing/2014/main" id="{4A1A3B8E-0B99-254D-A318-FEFAE583EA6F}"/>
              </a:ext>
            </a:extLst>
          </p:cNvPr>
          <p:cNvSpPr txBox="1">
            <a:spLocks noChangeArrowheads="1"/>
          </p:cNvSpPr>
          <p:nvPr/>
        </p:nvSpPr>
        <p:spPr bwMode="auto">
          <a:xfrm>
            <a:off x="830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icrosoft YaHei" panose="020B0503020204020204" pitchFamily="34" charset="-122"/>
              </a:defRPr>
            </a:lvl9pPr>
          </a:lstStyle>
          <a:p>
            <a:pPr algn="r" eaLnBrk="1" hangingPunct="1">
              <a:spcBef>
                <a:spcPct val="0"/>
              </a:spcBef>
              <a:buClrTx/>
              <a:buFontTx/>
              <a:buNone/>
            </a:pPr>
            <a:fld id="{76C4E765-550A-824F-91F7-BDC29B25E249}" type="slidenum">
              <a:rPr lang="it-IT" altLang="it-IT" sz="1000">
                <a:latin typeface="Arial" panose="020B0604020202020204" pitchFamily="34" charset="0"/>
              </a:rPr>
              <a:pPr algn="r" eaLnBrk="1" hangingPunct="1">
                <a:spcBef>
                  <a:spcPct val="0"/>
                </a:spcBef>
                <a:buClrTx/>
                <a:buFontTx/>
                <a:buNone/>
              </a:pPr>
              <a:t>4</a:t>
            </a:fld>
            <a:endParaRPr lang="it-IT" altLang="it-IT" sz="1000">
              <a:latin typeface="Arial" panose="020B0604020202020204" pitchFamily="34" charset="0"/>
            </a:endParaRPr>
          </a:p>
        </p:txBody>
      </p:sp>
      <p:sp>
        <p:nvSpPr>
          <p:cNvPr id="7173" name="Text Box 5">
            <a:extLst>
              <a:ext uri="{FF2B5EF4-FFF2-40B4-BE49-F238E27FC236}">
                <a16:creationId xmlns:a16="http://schemas.microsoft.com/office/drawing/2014/main" id="{F3520BDF-1536-E14D-9B58-ADE749ABB108}"/>
              </a:ext>
            </a:extLst>
          </p:cNvPr>
          <p:cNvSpPr txBox="1">
            <a:spLocks noChangeArrowheads="1"/>
          </p:cNvSpPr>
          <p:nvPr/>
        </p:nvSpPr>
        <p:spPr bwMode="auto">
          <a:xfrm>
            <a:off x="704335" y="1689348"/>
            <a:ext cx="10775240" cy="42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spcBef>
                <a:spcPts val="8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85813" algn="l"/>
                <a:tab pos="1700213" algn="l"/>
                <a:tab pos="2614613" algn="l"/>
                <a:tab pos="3529013" algn="l"/>
                <a:tab pos="4443413" algn="l"/>
                <a:tab pos="5357813" algn="l"/>
                <a:tab pos="6272213" algn="l"/>
                <a:tab pos="7186613" algn="l"/>
                <a:tab pos="8101013" algn="l"/>
                <a:tab pos="9015413" algn="l"/>
                <a:tab pos="9929813" algn="l"/>
              </a:tabLst>
              <a:defRPr sz="2000">
                <a:solidFill>
                  <a:srgbClr val="000000"/>
                </a:solidFill>
                <a:latin typeface="Times New Roman" panose="02020603050405020304" pitchFamily="18" charset="0"/>
                <a:ea typeface="Microsoft YaHei" panose="020B0503020204020204" pitchFamily="34" charset="-122"/>
              </a:defRPr>
            </a:lvl9pPr>
          </a:lstStyle>
          <a:p>
            <a:pPr marL="406400" lvl="0" indent="-406400">
              <a:buFont typeface="Wingdings" pitchFamily="2" charset="2"/>
              <a:buChar char="q"/>
            </a:pPr>
            <a:r>
              <a:rPr lang="it-IT" sz="2200" dirty="0">
                <a:latin typeface="+mn-lt"/>
                <a:ea typeface="Microsoft YaHei" charset="0"/>
                <a:cs typeface="Calibri" panose="020F0502020204030204" pitchFamily="34" charset="0"/>
              </a:rPr>
              <a:t>L’esecuzione del contratto, le modalità e gli strumenti di pagamento </a:t>
            </a:r>
            <a:r>
              <a:rPr lang="it-IT" sz="2200" i="1" dirty="0">
                <a:latin typeface="+mn-lt"/>
                <a:ea typeface="Microsoft YaHei" charset="0"/>
                <a:cs typeface="Calibri" panose="020F0502020204030204" pitchFamily="34" charset="0"/>
              </a:rPr>
              <a:t>on line </a:t>
            </a:r>
            <a:r>
              <a:rPr lang="it-IT" sz="2200" dirty="0">
                <a:latin typeface="+mn-lt"/>
                <a:ea typeface="Microsoft YaHei" charset="0"/>
                <a:cs typeface="Calibri" panose="020F0502020204030204" pitchFamily="34" charset="0"/>
              </a:rPr>
              <a:t>e</a:t>
            </a:r>
            <a:r>
              <a:rPr lang="it-IT" sz="2200" i="1" dirty="0">
                <a:latin typeface="+mn-lt"/>
                <a:ea typeface="Microsoft YaHei" charset="0"/>
                <a:cs typeface="Calibri" panose="020F0502020204030204" pitchFamily="34" charset="0"/>
              </a:rPr>
              <a:t> off line.</a:t>
            </a:r>
          </a:p>
          <a:p>
            <a:pPr marL="406400" lvl="0" indent="-406400">
              <a:buFont typeface="Wingdings" pitchFamily="2" charset="2"/>
              <a:buChar char="q"/>
            </a:pPr>
            <a:r>
              <a:rPr lang="it-IT" sz="2200" dirty="0">
                <a:latin typeface="+mn-lt"/>
                <a:ea typeface="Microsoft YaHei" charset="0"/>
                <a:cs typeface="Calibri" panose="020F0502020204030204" pitchFamily="34" charset="0"/>
              </a:rPr>
              <a:t>Le modalità di risoluzione delle controversie nelle vendite on line, B2B e B2C: cenni.</a:t>
            </a:r>
          </a:p>
          <a:p>
            <a:pPr marL="406400" lvl="0" indent="-406400">
              <a:buFont typeface="Wingdings" pitchFamily="2" charset="2"/>
              <a:buChar char="q"/>
            </a:pPr>
            <a:r>
              <a:rPr lang="it-IT" sz="2200" dirty="0">
                <a:latin typeface="+mn-lt"/>
                <a:ea typeface="Microsoft YaHei" charset="0"/>
                <a:cs typeface="Calibri" panose="020F0502020204030204" pitchFamily="34" charset="0"/>
              </a:rPr>
              <a:t>Il contratto concluso tramite internet in ambito internazionale: la legge applicabile e la giurisdizione in caso di controversia.</a:t>
            </a:r>
          </a:p>
          <a:p>
            <a:pPr marL="406400" lvl="0" indent="-406400">
              <a:buFont typeface="Wingdings" pitchFamily="2" charset="2"/>
              <a:buChar char="q"/>
            </a:pPr>
            <a:r>
              <a:rPr lang="it-IT" sz="2200" i="1" dirty="0" err="1">
                <a:latin typeface="+mn-lt"/>
                <a:ea typeface="Microsoft YaHei" charset="0"/>
                <a:cs typeface="Calibri" panose="020F0502020204030204" pitchFamily="34" charset="0"/>
              </a:rPr>
              <a:t>Check</a:t>
            </a:r>
            <a:r>
              <a:rPr lang="it-IT" sz="2200" i="1" dirty="0">
                <a:latin typeface="+mn-lt"/>
                <a:ea typeface="Microsoft YaHei" charset="0"/>
                <a:cs typeface="Calibri" panose="020F0502020204030204" pitchFamily="34" charset="0"/>
              </a:rPr>
              <a:t> list </a:t>
            </a:r>
            <a:r>
              <a:rPr lang="it-IT" sz="2200" dirty="0">
                <a:latin typeface="+mn-lt"/>
                <a:ea typeface="Microsoft YaHei" charset="0"/>
                <a:cs typeface="Calibri" panose="020F0502020204030204" pitchFamily="34" charset="0"/>
              </a:rPr>
              <a:t>dei contenuti essenziali del contratto di vendita on line e condizioni generali di vendita.</a:t>
            </a:r>
          </a:p>
          <a:p>
            <a:pPr marL="406400" lvl="0" indent="-406400">
              <a:buFont typeface="Wingdings" pitchFamily="2" charset="2"/>
              <a:buChar char="q"/>
            </a:pPr>
            <a:r>
              <a:rPr lang="it-IT" sz="2200" dirty="0">
                <a:latin typeface="+mn-lt"/>
                <a:ea typeface="Microsoft YaHei" charset="0"/>
                <a:cs typeface="Calibri" panose="020F0502020204030204" pitchFamily="34" charset="0"/>
              </a:rPr>
              <a:t>Aspetti generali di tutela della proprietà industriale ed intellettuale sulla rete: marchi, segni distintivi e </a:t>
            </a:r>
            <a:r>
              <a:rPr lang="it-IT" sz="2200" i="1" dirty="0">
                <a:latin typeface="+mn-lt"/>
                <a:ea typeface="Microsoft YaHei" charset="0"/>
                <a:cs typeface="Calibri" panose="020F0502020204030204" pitchFamily="34" charset="0"/>
              </a:rPr>
              <a:t>domain </a:t>
            </a:r>
            <a:r>
              <a:rPr lang="it-IT" sz="2200" i="1" dirty="0" err="1">
                <a:latin typeface="+mn-lt"/>
                <a:ea typeface="Microsoft YaHei" charset="0"/>
                <a:cs typeface="Calibri" panose="020F0502020204030204" pitchFamily="34" charset="0"/>
              </a:rPr>
              <a:t>names</a:t>
            </a:r>
            <a:r>
              <a:rPr lang="it-IT" sz="2200" dirty="0">
                <a:latin typeface="+mn-lt"/>
                <a:ea typeface="Microsoft YaHei" charset="0"/>
                <a:cs typeface="Calibri" panose="020F0502020204030204" pitchFamily="34" charset="0"/>
              </a:rPr>
              <a:t>. Le pratiche di concorrenza sleale sul web.</a:t>
            </a:r>
          </a:p>
          <a:p>
            <a:pPr marL="406400" lvl="0" indent="-406400">
              <a:buFont typeface="Wingdings" pitchFamily="2" charset="2"/>
              <a:buChar char="q"/>
            </a:pPr>
            <a:r>
              <a:rPr lang="it-IT" sz="2200" dirty="0">
                <a:latin typeface="+mn-lt"/>
                <a:ea typeface="Microsoft YaHei" charset="0"/>
                <a:cs typeface="Calibri" panose="020F0502020204030204" pitchFamily="34" charset="0"/>
              </a:rPr>
              <a:t>La tutela della Privacy sul web: cenni.</a:t>
            </a:r>
          </a:p>
          <a:p>
            <a:pPr marL="406400" lvl="0" indent="-406400">
              <a:buFont typeface="Wingdings" pitchFamily="2" charset="2"/>
              <a:buChar char="q"/>
            </a:pPr>
            <a:r>
              <a:rPr lang="it-IT" sz="2200" dirty="0">
                <a:latin typeface="+mn-lt"/>
                <a:ea typeface="Microsoft YaHei" charset="0"/>
                <a:cs typeface="Calibri" panose="020F0502020204030204" pitchFamily="34" charset="0"/>
              </a:rPr>
              <a:t> Cenni sugli aspetti fiscali dell' e-commerce</a:t>
            </a:r>
          </a:p>
          <a:p>
            <a:pPr marL="344487" lvl="0" indent="-342900">
              <a:buFont typeface="Wingdings" pitchFamily="2" charset="2"/>
              <a:buChar char="q"/>
            </a:pPr>
            <a:endParaRPr lang="it-IT" sz="2400" dirty="0">
              <a:latin typeface="+mn-lt"/>
              <a:ea typeface="Microsoft YaHei" charset="0"/>
              <a:cs typeface="Calibri" panose="020F0502020204030204" pitchFamily="34" charset="0"/>
            </a:endParaRPr>
          </a:p>
          <a:p>
            <a:pPr>
              <a:lnSpc>
                <a:spcPct val="90000"/>
              </a:lnSpc>
              <a:spcBef>
                <a:spcPts val="588"/>
              </a:spcBef>
              <a:spcAft>
                <a:spcPts val="200"/>
              </a:spcAft>
              <a:buClrTx/>
            </a:pPr>
            <a:endParaRPr lang="it-IT" altLang="it-IT" sz="2400" b="1" i="1" dirty="0">
              <a:solidFill>
                <a:srgbClr val="A50021"/>
              </a:solidFill>
              <a:latin typeface="Calibri" panose="020F0502020204030204" pitchFamily="34" charset="0"/>
              <a:cs typeface="Calibri" panose="020F0502020204030204" pitchFamily="34" charset="0"/>
            </a:endParaRPr>
          </a:p>
        </p:txBody>
      </p:sp>
      <p:sp>
        <p:nvSpPr>
          <p:cNvPr id="31747" name="CasellaDiTesto 1">
            <a:extLst>
              <a:ext uri="{FF2B5EF4-FFF2-40B4-BE49-F238E27FC236}">
                <a16:creationId xmlns:a16="http://schemas.microsoft.com/office/drawing/2014/main" id="{413053E8-9E32-E147-8551-727F363C7EEF}"/>
              </a:ext>
            </a:extLst>
          </p:cNvPr>
          <p:cNvSpPr txBox="1">
            <a:spLocks noChangeArrowheads="1"/>
          </p:cNvSpPr>
          <p:nvPr/>
        </p:nvSpPr>
        <p:spPr bwMode="auto">
          <a:xfrm>
            <a:off x="5354639" y="2011364"/>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it-IT" altLang="it-IT">
              <a:solidFill>
                <a:srgbClr val="FFFFFF"/>
              </a:solidFill>
            </a:endParaRPr>
          </a:p>
        </p:txBody>
      </p:sp>
      <p:sp>
        <p:nvSpPr>
          <p:cNvPr id="31748" name="Text Box 1">
            <a:extLst>
              <a:ext uri="{FF2B5EF4-FFF2-40B4-BE49-F238E27FC236}">
                <a16:creationId xmlns:a16="http://schemas.microsoft.com/office/drawing/2014/main" id="{57111FA5-EE98-F644-8F74-7253C352E6EF}"/>
              </a:ext>
            </a:extLst>
          </p:cNvPr>
          <p:cNvSpPr txBox="1">
            <a:spLocks noChangeArrowheads="1"/>
          </p:cNvSpPr>
          <p:nvPr/>
        </p:nvSpPr>
        <p:spPr bwMode="auto">
          <a:xfrm>
            <a:off x="704335" y="540111"/>
            <a:ext cx="10429102" cy="808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2800" tIns="41400" rIns="82800" bIns="41400" anchor="b"/>
          <a:lstStyle>
            <a:lvl1pPr>
              <a:spcBef>
                <a:spcPts val="8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3200">
                <a:solidFill>
                  <a:srgbClr val="000000"/>
                </a:solidFill>
                <a:latin typeface="Times New Roman" panose="02020603050405020304" pitchFamily="18"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800">
                <a:solidFill>
                  <a:srgbClr val="000000"/>
                </a:solidFill>
                <a:latin typeface="Times New Roman" panose="02020603050405020304" pitchFamily="18"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400">
                <a:solidFill>
                  <a:srgbClr val="000000"/>
                </a:solidFill>
                <a:latin typeface="Times New Roman" panose="02020603050405020304" pitchFamily="18"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sz="2000">
                <a:solidFill>
                  <a:srgbClr val="000000"/>
                </a:solidFill>
                <a:latin typeface="Times New Roman" panose="02020603050405020304" pitchFamily="18" charset="0"/>
                <a:ea typeface="Microsoft YaHei" panose="020B0503020204020204" pitchFamily="34" charset="-122"/>
              </a:defRPr>
            </a:lvl9pPr>
          </a:lstStyle>
          <a:p>
            <a:pPr algn="ctr">
              <a:spcBef>
                <a:spcPct val="0"/>
              </a:spcBef>
              <a:buClrTx/>
            </a:pPr>
            <a:endParaRPr lang="it-IT" altLang="it-IT" sz="2400" b="1" i="1" dirty="0">
              <a:solidFill>
                <a:srgbClr val="9E2912"/>
              </a:solidFill>
              <a:latin typeface="Calibri" panose="020F0502020204030204" pitchFamily="34" charset="0"/>
              <a:cs typeface="Calibri" panose="020F0502020204030204" pitchFamily="34" charset="0"/>
            </a:endParaRPr>
          </a:p>
          <a:p>
            <a:pPr algn="ctr">
              <a:spcBef>
                <a:spcPct val="0"/>
              </a:spcBef>
              <a:buClrTx/>
            </a:pPr>
            <a:r>
              <a:rPr lang="it-IT" altLang="it-IT" sz="2400" b="1" i="1" dirty="0">
                <a:solidFill>
                  <a:srgbClr val="9E2912"/>
                </a:solidFill>
                <a:latin typeface="Calibri" panose="020F0502020204030204" pitchFamily="34" charset="0"/>
                <a:cs typeface="Calibri" panose="020F0502020204030204" pitchFamily="34" charset="0"/>
              </a:rPr>
              <a:t>«Vendita on line (nazionale ed internazionale): </a:t>
            </a:r>
          </a:p>
          <a:p>
            <a:pPr algn="ctr">
              <a:spcBef>
                <a:spcPct val="0"/>
              </a:spcBef>
              <a:buClrTx/>
            </a:pPr>
            <a:r>
              <a:rPr lang="it-IT" altLang="it-IT" sz="2400" b="1" i="1" dirty="0">
                <a:solidFill>
                  <a:srgbClr val="9E2912"/>
                </a:solidFill>
                <a:latin typeface="Calibri" panose="020F0502020204030204" pitchFamily="34" charset="0"/>
                <a:cs typeface="Calibri" panose="020F0502020204030204" pitchFamily="34" charset="0"/>
              </a:rPr>
              <a:t>aspetti legali, fiscali e contrattuali»</a:t>
            </a:r>
            <a:endParaRPr lang="it-IT" altLang="it-IT" sz="2400" b="1" dirty="0">
              <a:solidFill>
                <a:srgbClr val="9E2912"/>
              </a:solidFill>
              <a:latin typeface="Calibri Light" panose="020F0302020204030204" pitchFamily="34" charset="0"/>
            </a:endParaRPr>
          </a:p>
        </p:txBody>
      </p:sp>
      <p:sp>
        <p:nvSpPr>
          <p:cNvPr id="8" name="Text Box 1">
            <a:extLst>
              <a:ext uri="{FF2B5EF4-FFF2-40B4-BE49-F238E27FC236}">
                <a16:creationId xmlns:a16="http://schemas.microsoft.com/office/drawing/2014/main" id="{096C1121-6E82-5F40-8DA1-B15A6DB1149E}"/>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662322362"/>
      </p:ext>
    </p:extLst>
  </p:cSld>
  <p:clrMapOvr>
    <a:masterClrMapping/>
  </p:clrMapOvr>
  <p:transition>
    <p:cover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numero diapositiva 5">
            <a:extLst>
              <a:ext uri="{FF2B5EF4-FFF2-40B4-BE49-F238E27FC236}">
                <a16:creationId xmlns:a16="http://schemas.microsoft.com/office/drawing/2014/main" id="{8E973844-EE37-8A44-90CE-C77CD1D9200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B1B01F4-78A5-224F-9913-6448C66404EB}" type="slidenum">
              <a:rPr lang="it-IT" altLang="it-IT" sz="1000">
                <a:latin typeface="Arial" panose="020B0604020202020204" pitchFamily="34" charset="0"/>
              </a:rPr>
              <a:pPr>
                <a:spcBef>
                  <a:spcPct val="0"/>
                </a:spcBef>
                <a:buClrTx/>
                <a:buSzTx/>
                <a:buFontTx/>
                <a:buNone/>
              </a:pPr>
              <a:t>40</a:t>
            </a:fld>
            <a:endParaRPr lang="it-IT" altLang="it-IT" sz="1000">
              <a:latin typeface="Arial" panose="020B0604020202020204" pitchFamily="34" charset="0"/>
            </a:endParaRPr>
          </a:p>
        </p:txBody>
      </p:sp>
      <p:sp>
        <p:nvSpPr>
          <p:cNvPr id="75779" name="Rectangle 2">
            <a:extLst>
              <a:ext uri="{FF2B5EF4-FFF2-40B4-BE49-F238E27FC236}">
                <a16:creationId xmlns:a16="http://schemas.microsoft.com/office/drawing/2014/main" id="{905FB7B8-262C-3048-9688-75F18A472AA0}"/>
              </a:ext>
            </a:extLst>
          </p:cNvPr>
          <p:cNvSpPr>
            <a:spLocks noGrp="1" noChangeArrowheads="1"/>
          </p:cNvSpPr>
          <p:nvPr>
            <p:ph type="title"/>
          </p:nvPr>
        </p:nvSpPr>
        <p:spPr>
          <a:xfrm>
            <a:off x="1981200" y="533400"/>
            <a:ext cx="8229600" cy="1023938"/>
          </a:xfrm>
        </p:spPr>
        <p:txBody>
          <a:bodyPr/>
          <a:lstStyle/>
          <a:p>
            <a:pPr algn="ctr" eaLnBrk="1" hangingPunct="1"/>
            <a:r>
              <a:rPr lang="it-IT" altLang="it-IT" sz="3200" b="1" i="1" dirty="0">
                <a:solidFill>
                  <a:srgbClr val="C00000"/>
                </a:solidFill>
                <a:cs typeface="Calibri" panose="020F0502020204030204" pitchFamily="34" charset="0"/>
              </a:rPr>
              <a:t>Definizioni (art. 45 Cod. </a:t>
            </a:r>
            <a:r>
              <a:rPr lang="it-IT" altLang="it-IT" sz="3200" b="1" i="1" dirty="0" err="1">
                <a:solidFill>
                  <a:srgbClr val="C00000"/>
                </a:solidFill>
                <a:cs typeface="Calibri" panose="020F0502020204030204" pitchFamily="34" charset="0"/>
              </a:rPr>
              <a:t>Cons</a:t>
            </a:r>
            <a:r>
              <a:rPr lang="it-IT" altLang="it-IT" sz="3200" b="1" i="1" dirty="0">
                <a:solidFill>
                  <a:srgbClr val="C00000"/>
                </a:solidFill>
                <a:cs typeface="Calibri" panose="020F0502020204030204" pitchFamily="34" charset="0"/>
              </a:rPr>
              <a:t>.)</a:t>
            </a:r>
          </a:p>
        </p:txBody>
      </p:sp>
      <p:sp>
        <p:nvSpPr>
          <p:cNvPr id="75780" name="Rectangle 3">
            <a:extLst>
              <a:ext uri="{FF2B5EF4-FFF2-40B4-BE49-F238E27FC236}">
                <a16:creationId xmlns:a16="http://schemas.microsoft.com/office/drawing/2014/main" id="{51D074D4-05CE-0249-AD0B-24E2D9EBBBF1}"/>
              </a:ext>
            </a:extLst>
          </p:cNvPr>
          <p:cNvSpPr>
            <a:spLocks noGrp="1" noChangeArrowheads="1"/>
          </p:cNvSpPr>
          <p:nvPr>
            <p:ph type="body" idx="1"/>
          </p:nvPr>
        </p:nvSpPr>
        <p:spPr>
          <a:xfrm>
            <a:off x="1025611" y="1791730"/>
            <a:ext cx="10099589" cy="3904735"/>
          </a:xfrm>
        </p:spPr>
        <p:txBody>
          <a:bodyPr/>
          <a:lstStyle/>
          <a:p>
            <a:pPr eaLnBrk="1" hangingPunct="1">
              <a:buFont typeface="Wingdings" pitchFamily="2" charset="2"/>
              <a:buNone/>
            </a:pPr>
            <a:r>
              <a:rPr lang="it-IT" altLang="it-IT" sz="2400" dirty="0">
                <a:cs typeface="Calibri" panose="020F0502020204030204" pitchFamily="34" charset="0"/>
              </a:rPr>
              <a:t>«1. Ai fini delle Sezioni da I a IV del presente capo, si intende per: </a:t>
            </a:r>
          </a:p>
          <a:p>
            <a:pPr algn="just" eaLnBrk="1" hangingPunct="1">
              <a:buFont typeface="Wingdings" pitchFamily="2" charset="2"/>
              <a:buNone/>
            </a:pPr>
            <a:r>
              <a:rPr lang="it-IT" altLang="it-IT" sz="2400" dirty="0">
                <a:cs typeface="Calibri" panose="020F0502020204030204" pitchFamily="34" charset="0"/>
              </a:rPr>
              <a:t>	(…) e) "</a:t>
            </a:r>
            <a:r>
              <a:rPr lang="it-IT" altLang="it-IT" sz="2400" i="1" dirty="0">
                <a:cs typeface="Calibri" panose="020F0502020204030204" pitchFamily="34" charset="0"/>
              </a:rPr>
              <a:t>contratto di vendita</a:t>
            </a:r>
            <a:r>
              <a:rPr lang="it-IT" altLang="it-IT" sz="2400" dirty="0">
                <a:cs typeface="Calibri" panose="020F0502020204030204" pitchFamily="34" charset="0"/>
              </a:rPr>
              <a:t>": qualsiasi contratto in base al quale il professionista trasferisce o si impegna a trasferire la proprietà di beni al consumatore e il consumatore ne paga o si impegna a pagarne il prezzo, inclusi i contratti che hanno come oggetto sia beni che servizi; </a:t>
            </a:r>
          </a:p>
          <a:p>
            <a:pPr algn="just" eaLnBrk="1" hangingPunct="1">
              <a:buFont typeface="Wingdings" pitchFamily="2" charset="2"/>
              <a:buNone/>
            </a:pPr>
            <a:r>
              <a:rPr lang="it-IT" altLang="it-IT" sz="2400" dirty="0">
                <a:cs typeface="Calibri" panose="020F0502020204030204" pitchFamily="34" charset="0"/>
              </a:rPr>
              <a:t>	</a:t>
            </a:r>
            <a:r>
              <a:rPr lang="it-IT" altLang="it-IT" sz="2400" dirty="0" err="1">
                <a:cs typeface="Calibri" panose="020F0502020204030204" pitchFamily="34" charset="0"/>
              </a:rPr>
              <a:t>f</a:t>
            </a:r>
            <a:r>
              <a:rPr lang="it-IT" altLang="it-IT" sz="2400" dirty="0">
                <a:cs typeface="Calibri" panose="020F0502020204030204" pitchFamily="34" charset="0"/>
              </a:rPr>
              <a:t>) "</a:t>
            </a:r>
            <a:r>
              <a:rPr lang="it-IT" altLang="it-IT" sz="2400" i="1" dirty="0">
                <a:cs typeface="Calibri" panose="020F0502020204030204" pitchFamily="34" charset="0"/>
              </a:rPr>
              <a:t>contratto di servizi</a:t>
            </a:r>
            <a:r>
              <a:rPr lang="it-IT" altLang="it-IT" sz="2400" dirty="0">
                <a:cs typeface="Calibri" panose="020F0502020204030204" pitchFamily="34" charset="0"/>
              </a:rPr>
              <a:t>": qualsiasi contratto diverso da un contratto di vendita in base al quale il professionista fornisce o si impegna a fornire un servizio al consumatore e il consumatore paga o si impegna a pagarne il prezzo; (…) »</a:t>
            </a:r>
          </a:p>
          <a:p>
            <a:pPr eaLnBrk="1" hangingPunct="1"/>
            <a:endParaRPr lang="it-IT" altLang="it-IT" sz="2400" dirty="0"/>
          </a:p>
        </p:txBody>
      </p:sp>
      <p:sp>
        <p:nvSpPr>
          <p:cNvPr id="6" name="Text Box 1">
            <a:extLst>
              <a:ext uri="{FF2B5EF4-FFF2-40B4-BE49-F238E27FC236}">
                <a16:creationId xmlns:a16="http://schemas.microsoft.com/office/drawing/2014/main" id="{4EABFB5F-81D6-8C4B-9F83-B02DFB856EF2}"/>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174487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numero diapositiva 5">
            <a:extLst>
              <a:ext uri="{FF2B5EF4-FFF2-40B4-BE49-F238E27FC236}">
                <a16:creationId xmlns:a16="http://schemas.microsoft.com/office/drawing/2014/main" id="{AD265BEC-F1C6-F841-8438-56C281092B7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298387E2-EEDA-0D45-A836-73E9FD2A0408}" type="slidenum">
              <a:rPr lang="it-IT" altLang="it-IT" sz="1000">
                <a:latin typeface="Arial" panose="020B0604020202020204" pitchFamily="34" charset="0"/>
              </a:rPr>
              <a:pPr>
                <a:spcBef>
                  <a:spcPct val="0"/>
                </a:spcBef>
                <a:buClrTx/>
                <a:buSzTx/>
                <a:buFontTx/>
                <a:buNone/>
              </a:pPr>
              <a:t>41</a:t>
            </a:fld>
            <a:endParaRPr lang="it-IT" altLang="it-IT" sz="1000">
              <a:latin typeface="Arial" panose="020B0604020202020204" pitchFamily="34" charset="0"/>
            </a:endParaRPr>
          </a:p>
        </p:txBody>
      </p:sp>
      <p:sp>
        <p:nvSpPr>
          <p:cNvPr id="76803" name="Rectangle 2">
            <a:extLst>
              <a:ext uri="{FF2B5EF4-FFF2-40B4-BE49-F238E27FC236}">
                <a16:creationId xmlns:a16="http://schemas.microsoft.com/office/drawing/2014/main" id="{55F8CB85-837C-B642-BF87-7E9384DC9E65}"/>
              </a:ext>
            </a:extLst>
          </p:cNvPr>
          <p:cNvSpPr>
            <a:spLocks noGrp="1" noChangeArrowheads="1"/>
          </p:cNvSpPr>
          <p:nvPr>
            <p:ph type="title"/>
          </p:nvPr>
        </p:nvSpPr>
        <p:spPr>
          <a:xfrm>
            <a:off x="1981200" y="533400"/>
            <a:ext cx="8229600" cy="838200"/>
          </a:xfrm>
        </p:spPr>
        <p:txBody>
          <a:bodyPr/>
          <a:lstStyle/>
          <a:p>
            <a:pPr algn="ctr" eaLnBrk="1" hangingPunct="1"/>
            <a:r>
              <a:rPr lang="it-IT" altLang="it-IT" sz="3200" b="1" i="1" dirty="0">
                <a:solidFill>
                  <a:srgbClr val="C00000"/>
                </a:solidFill>
                <a:latin typeface="+mn-lt"/>
                <a:cs typeface="Calibri" panose="020F0502020204030204" pitchFamily="34" charset="0"/>
              </a:rPr>
              <a:t>Ambito di applicazione (art. 46 </a:t>
            </a:r>
            <a:r>
              <a:rPr lang="it-IT" altLang="it-IT" sz="3200" b="1" i="1" dirty="0" err="1">
                <a:solidFill>
                  <a:srgbClr val="C00000"/>
                </a:solidFill>
                <a:latin typeface="+mn-lt"/>
                <a:cs typeface="Calibri" panose="020F0502020204030204" pitchFamily="34" charset="0"/>
              </a:rPr>
              <a:t>Cod</a:t>
            </a:r>
            <a:r>
              <a:rPr lang="it-IT" altLang="it-IT" sz="3200" b="1" i="1" dirty="0">
                <a:solidFill>
                  <a:srgbClr val="C00000"/>
                </a:solidFill>
                <a:latin typeface="+mn-lt"/>
                <a:cs typeface="Calibri" panose="020F0502020204030204" pitchFamily="34" charset="0"/>
              </a:rPr>
              <a:t> </a:t>
            </a:r>
            <a:r>
              <a:rPr lang="it-IT" altLang="it-IT" sz="3200" b="1" i="1" dirty="0" err="1">
                <a:solidFill>
                  <a:srgbClr val="C00000"/>
                </a:solidFill>
                <a:latin typeface="+mn-lt"/>
                <a:cs typeface="Calibri" panose="020F0502020204030204" pitchFamily="34" charset="0"/>
              </a:rPr>
              <a:t>cons</a:t>
            </a:r>
            <a:r>
              <a:rPr lang="it-IT" altLang="it-IT" sz="3200" b="1" i="1" dirty="0">
                <a:solidFill>
                  <a:srgbClr val="C00000"/>
                </a:solidFill>
                <a:latin typeface="+mn-lt"/>
                <a:cs typeface="Calibri" panose="020F0502020204030204" pitchFamily="34" charset="0"/>
              </a:rPr>
              <a:t>.)</a:t>
            </a:r>
          </a:p>
        </p:txBody>
      </p:sp>
      <p:sp>
        <p:nvSpPr>
          <p:cNvPr id="76804" name="Rectangle 3">
            <a:extLst>
              <a:ext uri="{FF2B5EF4-FFF2-40B4-BE49-F238E27FC236}">
                <a16:creationId xmlns:a16="http://schemas.microsoft.com/office/drawing/2014/main" id="{78A480F8-F049-3A4B-9BCB-A2B5216B27B4}"/>
              </a:ext>
            </a:extLst>
          </p:cNvPr>
          <p:cNvSpPr>
            <a:spLocks noGrp="1" noChangeArrowheads="1"/>
          </p:cNvSpPr>
          <p:nvPr>
            <p:ph type="body" idx="1"/>
          </p:nvPr>
        </p:nvSpPr>
        <p:spPr>
          <a:xfrm>
            <a:off x="766119" y="1680519"/>
            <a:ext cx="10194324" cy="4077730"/>
          </a:xfrm>
        </p:spPr>
        <p:txBody>
          <a:bodyPr/>
          <a:lstStyle/>
          <a:p>
            <a:pPr marL="319088" indent="-319088" algn="just">
              <a:lnSpc>
                <a:spcPct val="90000"/>
              </a:lnSpc>
              <a:buNone/>
            </a:pPr>
            <a:r>
              <a:rPr lang="it-IT" altLang="it-IT" sz="2200" i="1" dirty="0">
                <a:cs typeface="Calibri" panose="020F0502020204030204" pitchFamily="34" charset="0"/>
              </a:rPr>
              <a:t>«</a:t>
            </a:r>
            <a:r>
              <a:rPr lang="it-IT" altLang="it-IT" sz="2400" i="1" dirty="0">
                <a:cs typeface="Calibri" panose="020F0502020204030204" pitchFamily="34" charset="0"/>
              </a:rPr>
              <a:t>1. Le disposizioni delle Sezioni da I a IV del presente Capo si applicano, </a:t>
            </a:r>
            <a:r>
              <a:rPr lang="it-IT" altLang="it-IT" sz="2400" b="1" i="1" dirty="0">
                <a:cs typeface="Calibri" panose="020F0502020204030204" pitchFamily="34" charset="0"/>
              </a:rPr>
              <a:t>a qualsiasi contratto concluso tra un professionista e un consumatore, </a:t>
            </a:r>
            <a:r>
              <a:rPr lang="it-IT" altLang="it-IT" sz="2400" i="1" dirty="0">
                <a:cs typeface="Calibri" panose="020F0502020204030204" pitchFamily="34" charset="0"/>
              </a:rPr>
              <a:t>inclusi i contratti per la fornitura di acqua, gas, elettricità o teleriscaldamento, anche da parte di prestatori pubblici, nella misura in cui detti prodotti di base sono forniti su base contrattuale. </a:t>
            </a:r>
          </a:p>
          <a:p>
            <a:pPr marL="319088" indent="-319088" algn="just">
              <a:lnSpc>
                <a:spcPct val="90000"/>
              </a:lnSpc>
              <a:buNone/>
            </a:pPr>
            <a:r>
              <a:rPr lang="it-IT" altLang="it-IT" sz="2400" i="1" dirty="0">
                <a:cs typeface="Calibri" panose="020F0502020204030204" pitchFamily="34" charset="0"/>
              </a:rPr>
              <a:t>2. In caso di conflitto tra le disposizioni delle Sezioni da I a IV del presente Capo e una disposizione di un atto dell'Unione europea che disciplina settori specifici, quest'ultima e le relative norme nazionali di recepimento prevalgono e si applicano a tali settori specifici. </a:t>
            </a:r>
          </a:p>
          <a:p>
            <a:pPr marL="319088" indent="-319088" algn="just">
              <a:lnSpc>
                <a:spcPct val="90000"/>
              </a:lnSpc>
              <a:buNone/>
            </a:pPr>
            <a:r>
              <a:rPr lang="it-IT" altLang="it-IT" sz="2400" b="1" i="1" dirty="0">
                <a:cs typeface="Calibri" panose="020F0502020204030204" pitchFamily="34" charset="0"/>
              </a:rPr>
              <a:t>3. Le disposizioni delle Sezioni da I a IV del presente Capo non impediscono ai professionisti di offrire ai consumatori condizioni contrattuali più favorevoli rispetto alla tutela prevista da tali disposizioni.</a:t>
            </a:r>
            <a:r>
              <a:rPr lang="it-IT" altLang="it-IT" sz="2400" dirty="0">
                <a:cs typeface="Calibri" panose="020F0502020204030204" pitchFamily="34" charset="0"/>
              </a:rPr>
              <a:t> »</a:t>
            </a:r>
            <a:endParaRPr lang="it-IT" altLang="it-IT" sz="2400" i="1" dirty="0">
              <a:cs typeface="Calibri" panose="020F0502020204030204" pitchFamily="34" charset="0"/>
            </a:endParaRPr>
          </a:p>
        </p:txBody>
      </p:sp>
      <p:sp>
        <p:nvSpPr>
          <p:cNvPr id="6" name="Text Box 1">
            <a:extLst>
              <a:ext uri="{FF2B5EF4-FFF2-40B4-BE49-F238E27FC236}">
                <a16:creationId xmlns:a16="http://schemas.microsoft.com/office/drawing/2014/main" id="{3DAF4F8D-51B8-1A4B-B6DA-EF540F99B995}"/>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499386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numero diapositiva 5">
            <a:extLst>
              <a:ext uri="{FF2B5EF4-FFF2-40B4-BE49-F238E27FC236}">
                <a16:creationId xmlns:a16="http://schemas.microsoft.com/office/drawing/2014/main" id="{64BB94FC-C2DD-3B43-A889-A26199EDE3E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92420B64-1EBB-514E-B2F8-030C1205A4F4}" type="slidenum">
              <a:rPr lang="it-IT" altLang="it-IT" sz="1000">
                <a:latin typeface="Arial" panose="020B0604020202020204" pitchFamily="34" charset="0"/>
              </a:rPr>
              <a:pPr>
                <a:spcBef>
                  <a:spcPct val="0"/>
                </a:spcBef>
                <a:buClrTx/>
                <a:buSzTx/>
                <a:buFontTx/>
                <a:buNone/>
              </a:pPr>
              <a:t>42</a:t>
            </a:fld>
            <a:endParaRPr lang="it-IT" altLang="it-IT" sz="1000">
              <a:latin typeface="Arial" panose="020B0604020202020204" pitchFamily="34" charset="0"/>
            </a:endParaRPr>
          </a:p>
        </p:txBody>
      </p:sp>
      <p:sp>
        <p:nvSpPr>
          <p:cNvPr id="77827" name="Rectangle 2">
            <a:extLst>
              <a:ext uri="{FF2B5EF4-FFF2-40B4-BE49-F238E27FC236}">
                <a16:creationId xmlns:a16="http://schemas.microsoft.com/office/drawing/2014/main" id="{645B8DBE-3242-C242-989A-F2218814FA90}"/>
              </a:ext>
            </a:extLst>
          </p:cNvPr>
          <p:cNvSpPr>
            <a:spLocks noGrp="1" noChangeArrowheads="1"/>
          </p:cNvSpPr>
          <p:nvPr>
            <p:ph type="title"/>
          </p:nvPr>
        </p:nvSpPr>
        <p:spPr>
          <a:xfrm>
            <a:off x="420131" y="407774"/>
            <a:ext cx="11084010" cy="1273660"/>
          </a:xfrm>
        </p:spPr>
        <p:txBody>
          <a:bodyPr/>
          <a:lstStyle/>
          <a:p>
            <a:pPr algn="ctr" eaLnBrk="1" hangingPunct="1"/>
            <a:r>
              <a:rPr lang="it-IT" altLang="it-IT" sz="2400" b="1" dirty="0">
                <a:solidFill>
                  <a:srgbClr val="C00000"/>
                </a:solidFill>
                <a:cs typeface="Calibri" panose="020F0502020204030204" pitchFamily="34" charset="0"/>
              </a:rPr>
              <a:t>Informazioni precontrattuali per il consumatore e diritto di recesso nei contratti a distanza </a:t>
            </a:r>
            <a:r>
              <a:rPr lang="it-IT" altLang="it-IT" sz="2400" b="1" dirty="0">
                <a:solidFill>
                  <a:schemeClr val="tx1"/>
                </a:solidFill>
                <a:cs typeface="Calibri" panose="020F0502020204030204" pitchFamily="34" charset="0"/>
              </a:rPr>
              <a:t>[e nei contratti negoziati fuori dei locali commerciali] </a:t>
            </a:r>
            <a:r>
              <a:rPr lang="it-IT" altLang="it-IT" sz="2400" b="1" dirty="0">
                <a:solidFill>
                  <a:srgbClr val="C00000"/>
                </a:solidFill>
                <a:cs typeface="Calibri" panose="020F0502020204030204" pitchFamily="34" charset="0"/>
              </a:rPr>
              <a:t>(Art. 49 Cod. </a:t>
            </a:r>
            <a:r>
              <a:rPr lang="it-IT" altLang="it-IT" sz="2400" b="1" dirty="0" err="1">
                <a:solidFill>
                  <a:srgbClr val="C00000"/>
                </a:solidFill>
                <a:cs typeface="Calibri" panose="020F0502020204030204" pitchFamily="34" charset="0"/>
              </a:rPr>
              <a:t>Cons</a:t>
            </a:r>
            <a:r>
              <a:rPr lang="it-IT" altLang="it-IT" sz="2400" b="1" dirty="0">
                <a:solidFill>
                  <a:srgbClr val="C00000"/>
                </a:solidFill>
                <a:cs typeface="Calibri" panose="020F0502020204030204" pitchFamily="34" charset="0"/>
              </a:rPr>
              <a:t>). </a:t>
            </a:r>
          </a:p>
        </p:txBody>
      </p:sp>
      <p:sp>
        <p:nvSpPr>
          <p:cNvPr id="77828" name="Rectangle 3">
            <a:extLst>
              <a:ext uri="{FF2B5EF4-FFF2-40B4-BE49-F238E27FC236}">
                <a16:creationId xmlns:a16="http://schemas.microsoft.com/office/drawing/2014/main" id="{90B40240-0464-434D-863F-9F66F8A69977}"/>
              </a:ext>
            </a:extLst>
          </p:cNvPr>
          <p:cNvSpPr>
            <a:spLocks noGrp="1" noChangeArrowheads="1"/>
          </p:cNvSpPr>
          <p:nvPr>
            <p:ph type="body" idx="1"/>
          </p:nvPr>
        </p:nvSpPr>
        <p:spPr>
          <a:xfrm>
            <a:off x="593124" y="1828800"/>
            <a:ext cx="10911017" cy="4238367"/>
          </a:xfrm>
        </p:spPr>
        <p:txBody>
          <a:bodyPr>
            <a:normAutofit/>
          </a:bodyPr>
          <a:lstStyle/>
          <a:p>
            <a:pPr marL="290513" indent="-290513">
              <a:lnSpc>
                <a:spcPct val="90000"/>
              </a:lnSpc>
              <a:buNone/>
            </a:pPr>
            <a:r>
              <a:rPr lang="it-IT" altLang="it-IT" sz="2400" i="1" dirty="0">
                <a:latin typeface="Calibri" panose="020F0502020204030204" pitchFamily="34" charset="0"/>
                <a:cs typeface="Calibri" panose="020F0502020204030204" pitchFamily="34" charset="0"/>
              </a:rPr>
              <a:t> </a:t>
            </a:r>
            <a:r>
              <a:rPr lang="it-IT" altLang="it-IT" sz="2400" i="1" dirty="0">
                <a:cs typeface="Calibri" panose="020F0502020204030204" pitchFamily="34" charset="0"/>
              </a:rPr>
              <a:t>«1. Prima che il consumatore sia vincolato da un </a:t>
            </a:r>
            <a:r>
              <a:rPr lang="it-IT" altLang="it-IT" sz="2400" b="1" i="1" dirty="0">
                <a:cs typeface="Calibri" panose="020F0502020204030204" pitchFamily="34" charset="0"/>
              </a:rPr>
              <a:t>contratto a distanza</a:t>
            </a:r>
            <a:r>
              <a:rPr lang="it-IT" altLang="it-IT" sz="2400" i="1" dirty="0">
                <a:cs typeface="Calibri" panose="020F0502020204030204" pitchFamily="34" charset="0"/>
              </a:rPr>
              <a:t> [o negoziato fuori dei locali commerciali o da una corrispondente offerta], il professionista fornisce al consumatore le informazioni seguenti, </a:t>
            </a:r>
            <a:r>
              <a:rPr lang="it-IT" altLang="it-IT" sz="2400" b="1" i="1" dirty="0">
                <a:solidFill>
                  <a:srgbClr val="0070C0"/>
                </a:solidFill>
                <a:cs typeface="Calibri" panose="020F0502020204030204" pitchFamily="34" charset="0"/>
              </a:rPr>
              <a:t>in maniera chiara e comprensibile</a:t>
            </a:r>
            <a:r>
              <a:rPr lang="it-IT" altLang="it-IT" sz="2400" i="1" dirty="0">
                <a:cs typeface="Calibri" panose="020F0502020204030204" pitchFamily="34" charset="0"/>
              </a:rPr>
              <a:t>:</a:t>
            </a:r>
          </a:p>
          <a:p>
            <a:pPr marL="290513" indent="-290513">
              <a:lnSpc>
                <a:spcPct val="90000"/>
              </a:lnSpc>
              <a:buNone/>
            </a:pPr>
            <a:r>
              <a:rPr lang="it-IT" altLang="it-IT" sz="2400" i="1" dirty="0">
                <a:cs typeface="Calibri" panose="020F0502020204030204" pitchFamily="34" charset="0"/>
              </a:rPr>
              <a:t>a) le </a:t>
            </a:r>
            <a:r>
              <a:rPr lang="it-IT" altLang="it-IT" sz="2400" b="1" i="1" dirty="0">
                <a:solidFill>
                  <a:srgbClr val="C00000"/>
                </a:solidFill>
                <a:cs typeface="Calibri" panose="020F0502020204030204" pitchFamily="34" charset="0"/>
              </a:rPr>
              <a:t>caratteristiche principali dei beni o servizi</a:t>
            </a:r>
            <a:r>
              <a:rPr lang="it-IT" altLang="it-IT" sz="2400" i="1" dirty="0">
                <a:cs typeface="Calibri" panose="020F0502020204030204" pitchFamily="34" charset="0"/>
              </a:rPr>
              <a:t>, nella misura adeguata al supporto e ai beni o servizi;</a:t>
            </a:r>
          </a:p>
          <a:p>
            <a:pPr marL="290513" indent="-290513">
              <a:lnSpc>
                <a:spcPct val="90000"/>
              </a:lnSpc>
              <a:buNone/>
            </a:pPr>
            <a:r>
              <a:rPr lang="it-IT" altLang="it-IT" sz="2400" i="1" dirty="0">
                <a:cs typeface="Calibri" panose="020F0502020204030204" pitchFamily="34" charset="0"/>
              </a:rPr>
              <a:t>b) l'</a:t>
            </a:r>
            <a:r>
              <a:rPr lang="it-IT" altLang="it-IT" sz="2400" b="1" i="1" dirty="0">
                <a:solidFill>
                  <a:srgbClr val="C00000"/>
                </a:solidFill>
                <a:cs typeface="Calibri" panose="020F0502020204030204" pitchFamily="34" charset="0"/>
              </a:rPr>
              <a:t>identità del professionista</a:t>
            </a:r>
            <a:r>
              <a:rPr lang="it-IT" altLang="it-IT" sz="2400" i="1" dirty="0">
                <a:cs typeface="Calibri" panose="020F0502020204030204" pitchFamily="34" charset="0"/>
              </a:rPr>
              <a:t>;</a:t>
            </a:r>
          </a:p>
          <a:p>
            <a:pPr marL="290513" indent="-290513">
              <a:lnSpc>
                <a:spcPct val="90000"/>
              </a:lnSpc>
              <a:buNone/>
            </a:pPr>
            <a:r>
              <a:rPr lang="it-IT" altLang="it-IT" sz="2400" i="1" dirty="0">
                <a:cs typeface="Calibri" panose="020F0502020204030204" pitchFamily="34" charset="0"/>
              </a:rPr>
              <a:t>c) l</a:t>
            </a:r>
            <a:r>
              <a:rPr lang="it-IT" altLang="it-IT" sz="2400" b="1" i="1" dirty="0">
                <a:cs typeface="Calibri" panose="020F0502020204030204" pitchFamily="34" charset="0"/>
              </a:rPr>
              <a:t>'</a:t>
            </a:r>
            <a:r>
              <a:rPr lang="it-IT" altLang="it-IT" sz="2400" b="1" i="1" dirty="0">
                <a:solidFill>
                  <a:srgbClr val="C00000"/>
                </a:solidFill>
                <a:cs typeface="Calibri" panose="020F0502020204030204" pitchFamily="34" charset="0"/>
              </a:rPr>
              <a:t>indirizzo</a:t>
            </a:r>
            <a:r>
              <a:rPr lang="it-IT" altLang="it-IT" sz="2400" b="1" i="1" dirty="0">
                <a:cs typeface="Calibri" panose="020F0502020204030204" pitchFamily="34" charset="0"/>
              </a:rPr>
              <a:t> </a:t>
            </a:r>
            <a:r>
              <a:rPr lang="it-IT" altLang="it-IT" sz="2400" i="1" dirty="0">
                <a:cs typeface="Calibri" panose="020F0502020204030204" pitchFamily="34" charset="0"/>
              </a:rPr>
              <a:t>geografico dove il </a:t>
            </a:r>
            <a:r>
              <a:rPr lang="it-IT" altLang="it-IT" sz="2400" b="1" i="1" dirty="0">
                <a:solidFill>
                  <a:srgbClr val="C00000"/>
                </a:solidFill>
                <a:cs typeface="Calibri" panose="020F0502020204030204" pitchFamily="34" charset="0"/>
              </a:rPr>
              <a:t>professionista è stabilito </a:t>
            </a:r>
            <a:r>
              <a:rPr lang="it-IT" altLang="it-IT" sz="2400" i="1" dirty="0">
                <a:cs typeface="Calibri" panose="020F0502020204030204" pitchFamily="34" charset="0"/>
              </a:rPr>
              <a:t>e il suo numero di telefono, di fax e l'indirizzo elettronico, ove disponibili, per consentire al consumatore di contattare rapidamente il professionista e comunicare efficacemente con lui e, se applicabili, l'indirizzo geografico e </a:t>
            </a:r>
            <a:r>
              <a:rPr lang="it-IT" altLang="it-IT" sz="2400" i="1" dirty="0" err="1">
                <a:cs typeface="Calibri" panose="020F0502020204030204" pitchFamily="34" charset="0"/>
              </a:rPr>
              <a:t>l'identita'</a:t>
            </a:r>
            <a:r>
              <a:rPr lang="it-IT" altLang="it-IT" sz="2400" i="1" dirty="0">
                <a:cs typeface="Calibri" panose="020F0502020204030204" pitchFamily="34" charset="0"/>
              </a:rPr>
              <a:t> del professionista per conto del quale agisce; (…)</a:t>
            </a:r>
          </a:p>
        </p:txBody>
      </p:sp>
      <p:sp>
        <p:nvSpPr>
          <p:cNvPr id="6" name="Text Box 1">
            <a:extLst>
              <a:ext uri="{FF2B5EF4-FFF2-40B4-BE49-F238E27FC236}">
                <a16:creationId xmlns:a16="http://schemas.microsoft.com/office/drawing/2014/main" id="{08953A44-2FCA-8F4C-B923-8F3E355B53B0}"/>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768757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numero diapositiva 5">
            <a:extLst>
              <a:ext uri="{FF2B5EF4-FFF2-40B4-BE49-F238E27FC236}">
                <a16:creationId xmlns:a16="http://schemas.microsoft.com/office/drawing/2014/main" id="{D2E7070A-7790-C449-85EF-F445510D8BB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F94C842-3E2E-8342-BADE-218C93890804}" type="slidenum">
              <a:rPr lang="it-IT" altLang="it-IT" sz="1000">
                <a:latin typeface="Arial" panose="020B0604020202020204" pitchFamily="34" charset="0"/>
              </a:rPr>
              <a:pPr>
                <a:spcBef>
                  <a:spcPct val="0"/>
                </a:spcBef>
                <a:buClrTx/>
                <a:buSzTx/>
                <a:buFontTx/>
                <a:buNone/>
              </a:pPr>
              <a:t>43</a:t>
            </a:fld>
            <a:endParaRPr lang="it-IT" altLang="it-IT" sz="1000">
              <a:latin typeface="Arial" panose="020B0604020202020204" pitchFamily="34" charset="0"/>
            </a:endParaRPr>
          </a:p>
        </p:txBody>
      </p:sp>
      <p:sp>
        <p:nvSpPr>
          <p:cNvPr id="78851" name="Rectangle 2">
            <a:extLst>
              <a:ext uri="{FF2B5EF4-FFF2-40B4-BE49-F238E27FC236}">
                <a16:creationId xmlns:a16="http://schemas.microsoft.com/office/drawing/2014/main" id="{57488B5B-0609-724C-A494-6B9BA6D02D86}"/>
              </a:ext>
            </a:extLst>
          </p:cNvPr>
          <p:cNvSpPr>
            <a:spLocks noGrp="1" noChangeArrowheads="1"/>
          </p:cNvSpPr>
          <p:nvPr>
            <p:ph type="title"/>
          </p:nvPr>
        </p:nvSpPr>
        <p:spPr>
          <a:xfrm>
            <a:off x="815546" y="642594"/>
            <a:ext cx="10309654" cy="991471"/>
          </a:xfrm>
        </p:spPr>
        <p:txBody>
          <a:bodyPr>
            <a:normAutofit fontScale="90000"/>
          </a:bodyPr>
          <a:lstStyle/>
          <a:p>
            <a:pPr algn="ctr"/>
            <a:r>
              <a:rPr lang="it-IT" altLang="it-IT" sz="2400" b="1" dirty="0">
                <a:solidFill>
                  <a:srgbClr val="C00000"/>
                </a:solidFill>
                <a:cs typeface="Calibri" panose="020F0502020204030204" pitchFamily="34" charset="0"/>
              </a:rPr>
              <a:t>Informazioni precontrattuali per il consumatore e diritto di recesso nei contratti a distanza </a:t>
            </a:r>
            <a:r>
              <a:rPr lang="it-IT" altLang="it-IT" sz="2400" b="1" dirty="0">
                <a:solidFill>
                  <a:schemeClr val="tx1"/>
                </a:solidFill>
                <a:cs typeface="Calibri" panose="020F0502020204030204" pitchFamily="34" charset="0"/>
              </a:rPr>
              <a:t>[e nei contratti negoziati fuori dei locali commerciali] </a:t>
            </a:r>
            <a:r>
              <a:rPr lang="it-IT" altLang="it-IT" sz="2400" b="1" dirty="0">
                <a:solidFill>
                  <a:srgbClr val="C00000"/>
                </a:solidFill>
                <a:cs typeface="Calibri" panose="020F0502020204030204" pitchFamily="34" charset="0"/>
              </a:rPr>
              <a:t>(Art. 49 Cod. </a:t>
            </a:r>
            <a:r>
              <a:rPr lang="it-IT" altLang="it-IT" sz="2400" b="1" dirty="0" err="1">
                <a:solidFill>
                  <a:srgbClr val="C00000"/>
                </a:solidFill>
                <a:cs typeface="Calibri" panose="020F0502020204030204" pitchFamily="34" charset="0"/>
              </a:rPr>
              <a:t>Cons</a:t>
            </a:r>
            <a:r>
              <a:rPr lang="it-IT" altLang="it-IT" sz="2400" b="1" dirty="0">
                <a:solidFill>
                  <a:srgbClr val="C00000"/>
                </a:solidFill>
                <a:cs typeface="Calibri" panose="020F0502020204030204" pitchFamily="34" charset="0"/>
              </a:rPr>
              <a:t>). </a:t>
            </a:r>
            <a:endParaRPr lang="it-IT" altLang="it-IT" sz="2400" b="1" dirty="0">
              <a:cs typeface="Times New Roman" panose="02020603050405020304" pitchFamily="18" charset="0"/>
            </a:endParaRPr>
          </a:p>
        </p:txBody>
      </p:sp>
      <p:sp>
        <p:nvSpPr>
          <p:cNvPr id="78852" name="Rectangle 3">
            <a:extLst>
              <a:ext uri="{FF2B5EF4-FFF2-40B4-BE49-F238E27FC236}">
                <a16:creationId xmlns:a16="http://schemas.microsoft.com/office/drawing/2014/main" id="{E19FFE14-7206-EC43-8E3C-C21D38177AD5}"/>
              </a:ext>
            </a:extLst>
          </p:cNvPr>
          <p:cNvSpPr>
            <a:spLocks noGrp="1" noChangeArrowheads="1"/>
          </p:cNvSpPr>
          <p:nvPr>
            <p:ph type="body" idx="1"/>
          </p:nvPr>
        </p:nvSpPr>
        <p:spPr>
          <a:xfrm>
            <a:off x="815546" y="1634065"/>
            <a:ext cx="10515600" cy="4386529"/>
          </a:xfrm>
        </p:spPr>
        <p:txBody>
          <a:bodyPr>
            <a:noAutofit/>
          </a:bodyPr>
          <a:lstStyle/>
          <a:p>
            <a:pPr marL="290513" indent="-290513">
              <a:buNone/>
            </a:pPr>
            <a:r>
              <a:rPr lang="it-IT" altLang="it-IT" sz="2200" i="1" dirty="0">
                <a:cs typeface="Calibri" panose="020F0502020204030204" pitchFamily="34" charset="0"/>
              </a:rPr>
              <a:t>d) se diverso dall'indirizzo fornito in conformità della lettera c), </a:t>
            </a:r>
            <a:r>
              <a:rPr lang="it-IT" altLang="it-IT" sz="2200" b="1" i="1" dirty="0">
                <a:cs typeface="Calibri" panose="020F0502020204030204" pitchFamily="34" charset="0"/>
              </a:rPr>
              <a:t>l'indirizzo geografico della sede del professionista </a:t>
            </a:r>
            <a:r>
              <a:rPr lang="it-IT" altLang="it-IT" sz="2200" i="1" dirty="0">
                <a:cs typeface="Calibri" panose="020F0502020204030204" pitchFamily="34" charset="0"/>
              </a:rPr>
              <a:t>a cui il consumatore può indirizzare eventuali reclami e, se applicabile, quello del professionista per conto del quale agisce;</a:t>
            </a:r>
          </a:p>
          <a:p>
            <a:pPr marL="290513" indent="-290513">
              <a:buNone/>
            </a:pPr>
            <a:r>
              <a:rPr lang="it-IT" altLang="it-IT" sz="2200" i="1" dirty="0">
                <a:cs typeface="Calibri" panose="020F0502020204030204" pitchFamily="34" charset="0"/>
              </a:rPr>
              <a:t>e) </a:t>
            </a:r>
            <a:r>
              <a:rPr lang="it-IT" altLang="it-IT" sz="2200" b="1" i="1" dirty="0">
                <a:cs typeface="Calibri" panose="020F0502020204030204" pitchFamily="34" charset="0"/>
              </a:rPr>
              <a:t>	</a:t>
            </a:r>
            <a:r>
              <a:rPr lang="it-IT" altLang="it-IT" sz="2200" i="1" dirty="0">
                <a:cs typeface="Calibri" panose="020F0502020204030204" pitchFamily="34" charset="0"/>
              </a:rPr>
              <a:t>il</a:t>
            </a:r>
            <a:r>
              <a:rPr lang="it-IT" altLang="it-IT" sz="2200" b="1" i="1" dirty="0">
                <a:cs typeface="Calibri" panose="020F0502020204030204" pitchFamily="34" charset="0"/>
              </a:rPr>
              <a:t> </a:t>
            </a:r>
            <a:r>
              <a:rPr lang="it-IT" altLang="it-IT" sz="2200" b="1" i="1" dirty="0">
                <a:solidFill>
                  <a:srgbClr val="C00000"/>
                </a:solidFill>
                <a:cs typeface="Calibri" panose="020F0502020204030204" pitchFamily="34" charset="0"/>
              </a:rPr>
              <a:t>prezzo totale dei beni o dei servizi comprensivo delle imposte </a:t>
            </a:r>
            <a:r>
              <a:rPr lang="it-IT" altLang="it-IT" sz="2200" i="1" dirty="0">
                <a:cs typeface="Calibri" panose="020F0502020204030204" pitchFamily="34" charset="0"/>
              </a:rPr>
              <a:t>o, se la natura dei beni o servizi comporta l'impossibilità di calcolare ragionevolmente il prezzo in anticipo, le</a:t>
            </a:r>
            <a:r>
              <a:rPr lang="it-IT" altLang="it-IT" sz="2200" b="1" i="1" dirty="0">
                <a:cs typeface="Calibri" panose="020F0502020204030204" pitchFamily="34" charset="0"/>
              </a:rPr>
              <a:t> </a:t>
            </a:r>
            <a:r>
              <a:rPr lang="it-IT" altLang="it-IT" sz="2200" b="1" i="1" dirty="0">
                <a:solidFill>
                  <a:srgbClr val="C00000"/>
                </a:solidFill>
                <a:cs typeface="Calibri" panose="020F0502020204030204" pitchFamily="34" charset="0"/>
              </a:rPr>
              <a:t>modalità di calcolo del prezzo </a:t>
            </a:r>
            <a:r>
              <a:rPr lang="it-IT" altLang="it-IT" sz="2200" i="1" dirty="0">
                <a:cs typeface="Calibri" panose="020F0502020204030204" pitchFamily="34" charset="0"/>
              </a:rPr>
              <a:t>e, se del caso, tutte le </a:t>
            </a:r>
            <a:r>
              <a:rPr lang="it-IT" altLang="it-IT" sz="2200" b="1" i="1" dirty="0">
                <a:cs typeface="Calibri" panose="020F0502020204030204" pitchFamily="34" charset="0"/>
              </a:rPr>
              <a:t>spese aggiuntive di spedizione, consegna o postali e ogni altro costo oppure, qualora tali spese non possano ragionevolmente essere calcolate in anticipo, l'indicazione che tali spese potranno essere addebitate al consumatore</a:t>
            </a:r>
            <a:r>
              <a:rPr lang="it-IT" altLang="it-IT" sz="2200" i="1" dirty="0">
                <a:cs typeface="Calibri" panose="020F0502020204030204" pitchFamily="34" charset="0"/>
              </a:rPr>
              <a:t>; nel caso di un contratto a tempo indeterminato o di un contratto comprendente un abbonamento, il prezzo totale include i costi totali per periodo di fatturazione; quando tali contratti prevedono l'addebitamento di una tariffa fissa, il prezzo totale equivale anche ai costi mensili totali; se i costi totali non possono essere ragionevolmente calcolati in anticipo, devono essere fornite le modalità di calcolo del prezzo;</a:t>
            </a:r>
          </a:p>
        </p:txBody>
      </p:sp>
      <p:sp>
        <p:nvSpPr>
          <p:cNvPr id="6" name="Text Box 1">
            <a:extLst>
              <a:ext uri="{FF2B5EF4-FFF2-40B4-BE49-F238E27FC236}">
                <a16:creationId xmlns:a16="http://schemas.microsoft.com/office/drawing/2014/main" id="{D133E75F-2A5E-9947-AD31-D671361FA13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999623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numero diapositiva 5">
            <a:extLst>
              <a:ext uri="{FF2B5EF4-FFF2-40B4-BE49-F238E27FC236}">
                <a16:creationId xmlns:a16="http://schemas.microsoft.com/office/drawing/2014/main" id="{D9345B66-B187-7546-9003-22BECF7660C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706B4A9B-265E-3F49-9CFE-456E1B907743}" type="slidenum">
              <a:rPr lang="it-IT" altLang="it-IT" sz="1000">
                <a:latin typeface="Arial" panose="020B0604020202020204" pitchFamily="34" charset="0"/>
              </a:rPr>
              <a:pPr>
                <a:spcBef>
                  <a:spcPct val="0"/>
                </a:spcBef>
                <a:buClrTx/>
                <a:buSzTx/>
                <a:buFontTx/>
                <a:buNone/>
              </a:pPr>
              <a:t>44</a:t>
            </a:fld>
            <a:endParaRPr lang="it-IT" altLang="it-IT" sz="1000">
              <a:latin typeface="Arial" panose="020B0604020202020204" pitchFamily="34" charset="0"/>
            </a:endParaRPr>
          </a:p>
        </p:txBody>
      </p:sp>
      <p:sp>
        <p:nvSpPr>
          <p:cNvPr id="80899" name="Rectangle 2">
            <a:extLst>
              <a:ext uri="{FF2B5EF4-FFF2-40B4-BE49-F238E27FC236}">
                <a16:creationId xmlns:a16="http://schemas.microsoft.com/office/drawing/2014/main" id="{0A2065AC-6A4F-8B46-97A9-180C4DFC9378}"/>
              </a:ext>
            </a:extLst>
          </p:cNvPr>
          <p:cNvSpPr>
            <a:spLocks noGrp="1" noChangeArrowheads="1"/>
          </p:cNvSpPr>
          <p:nvPr>
            <p:ph type="title"/>
          </p:nvPr>
        </p:nvSpPr>
        <p:spPr>
          <a:xfrm>
            <a:off x="580768" y="556054"/>
            <a:ext cx="10923372" cy="1105899"/>
          </a:xfrm>
        </p:spPr>
        <p:txBody>
          <a:bodyPr/>
          <a:lstStyle/>
          <a:p>
            <a:pPr algn="ctr"/>
            <a:r>
              <a:rPr lang="it-IT" altLang="it-IT" sz="2400" b="1" dirty="0">
                <a:solidFill>
                  <a:srgbClr val="C00000"/>
                </a:solidFill>
                <a:cs typeface="Calibri" panose="020F0502020204030204" pitchFamily="34" charset="0"/>
              </a:rPr>
              <a:t>Informazioni precontrattuali per il consumatore e diritto di recesso nei contratti a distanza </a:t>
            </a:r>
            <a:r>
              <a:rPr lang="it-IT" altLang="it-IT" sz="2400" b="1" dirty="0">
                <a:solidFill>
                  <a:schemeClr val="tx1"/>
                </a:solidFill>
                <a:cs typeface="Calibri" panose="020F0502020204030204" pitchFamily="34" charset="0"/>
              </a:rPr>
              <a:t>[e nei contratti negoziati fuori dei locali commerciali] </a:t>
            </a:r>
            <a:r>
              <a:rPr lang="it-IT" altLang="it-IT" sz="2400" b="1" dirty="0">
                <a:solidFill>
                  <a:srgbClr val="C00000"/>
                </a:solidFill>
                <a:cs typeface="Calibri" panose="020F0502020204030204" pitchFamily="34" charset="0"/>
              </a:rPr>
              <a:t>(Art. 49 Cod. </a:t>
            </a:r>
            <a:r>
              <a:rPr lang="it-IT" altLang="it-IT" sz="2400" b="1" dirty="0" err="1">
                <a:solidFill>
                  <a:srgbClr val="C00000"/>
                </a:solidFill>
                <a:cs typeface="Calibri" panose="020F0502020204030204" pitchFamily="34" charset="0"/>
              </a:rPr>
              <a:t>Cons</a:t>
            </a:r>
            <a:r>
              <a:rPr lang="it-IT" altLang="it-IT" sz="2400" b="1" dirty="0">
                <a:solidFill>
                  <a:srgbClr val="C00000"/>
                </a:solidFill>
                <a:cs typeface="Calibri" panose="020F0502020204030204" pitchFamily="34" charset="0"/>
              </a:rPr>
              <a:t>). </a:t>
            </a:r>
            <a:endParaRPr lang="it-IT" altLang="it-IT" sz="2400" b="1" dirty="0">
              <a:latin typeface="Calibri" panose="020F0502020204030204" pitchFamily="34" charset="0"/>
              <a:cs typeface="Calibri" panose="020F0502020204030204" pitchFamily="34" charset="0"/>
            </a:endParaRPr>
          </a:p>
        </p:txBody>
      </p:sp>
      <p:sp>
        <p:nvSpPr>
          <p:cNvPr id="80900" name="Rectangle 3">
            <a:extLst>
              <a:ext uri="{FF2B5EF4-FFF2-40B4-BE49-F238E27FC236}">
                <a16:creationId xmlns:a16="http://schemas.microsoft.com/office/drawing/2014/main" id="{A58DD38A-E868-374B-A9E8-08EC5A0DF854}"/>
              </a:ext>
            </a:extLst>
          </p:cNvPr>
          <p:cNvSpPr>
            <a:spLocks noGrp="1" noChangeArrowheads="1"/>
          </p:cNvSpPr>
          <p:nvPr>
            <p:ph type="body" idx="1"/>
          </p:nvPr>
        </p:nvSpPr>
        <p:spPr>
          <a:xfrm>
            <a:off x="815546" y="1661953"/>
            <a:ext cx="10589740" cy="4373087"/>
          </a:xfrm>
        </p:spPr>
        <p:txBody>
          <a:bodyPr>
            <a:noAutofit/>
          </a:bodyPr>
          <a:lstStyle/>
          <a:p>
            <a:pPr marL="290513" indent="-290513" algn="just">
              <a:spcBef>
                <a:spcPts val="300"/>
              </a:spcBef>
              <a:buNone/>
            </a:pPr>
            <a:r>
              <a:rPr lang="it-IT" altLang="it-IT" sz="2400" i="1" dirty="0" err="1">
                <a:cs typeface="Calibri" panose="020F0502020204030204" pitchFamily="34" charset="0"/>
              </a:rPr>
              <a:t>f</a:t>
            </a:r>
            <a:r>
              <a:rPr lang="it-IT" altLang="it-IT" sz="2400" i="1" dirty="0">
                <a:cs typeface="Calibri" panose="020F0502020204030204" pitchFamily="34" charset="0"/>
              </a:rPr>
              <a:t>) il costo dell'utilizzo del mezzo di comunicazione a distanza per la conclusione del contratto quando tale costo </a:t>
            </a:r>
            <a:r>
              <a:rPr lang="it-IT" altLang="it-IT" sz="2400" i="1" dirty="0" err="1">
                <a:cs typeface="Calibri" panose="020F0502020204030204" pitchFamily="34" charset="0"/>
              </a:rPr>
              <a:t>e'</a:t>
            </a:r>
            <a:r>
              <a:rPr lang="it-IT" altLang="it-IT" sz="2400" i="1" dirty="0">
                <a:cs typeface="Calibri" panose="020F0502020204030204" pitchFamily="34" charset="0"/>
              </a:rPr>
              <a:t> calcolato su una base diversa dalla tariffa di base;</a:t>
            </a:r>
          </a:p>
          <a:p>
            <a:pPr marL="290513" indent="-290513" algn="just">
              <a:spcBef>
                <a:spcPts val="300"/>
              </a:spcBef>
              <a:buNone/>
            </a:pPr>
            <a:r>
              <a:rPr lang="it-IT" altLang="it-IT" sz="2400" i="1" dirty="0">
                <a:cs typeface="Calibri" panose="020F0502020204030204" pitchFamily="34" charset="0"/>
              </a:rPr>
              <a:t>g) le </a:t>
            </a:r>
            <a:r>
              <a:rPr lang="it-IT" altLang="it-IT" sz="2400" b="1" i="1" dirty="0">
                <a:solidFill>
                  <a:srgbClr val="C00000"/>
                </a:solidFill>
                <a:cs typeface="Calibri" panose="020F0502020204030204" pitchFamily="34" charset="0"/>
              </a:rPr>
              <a:t>modalità di pagamento, consegna ed esecuzione</a:t>
            </a:r>
            <a:r>
              <a:rPr lang="it-IT" altLang="it-IT" sz="2400" i="1" dirty="0">
                <a:cs typeface="Calibri" panose="020F0502020204030204" pitchFamily="34" charset="0"/>
              </a:rPr>
              <a:t>, la data entro la quale il professionista si impegna a consegnare i beni o a prestare i servizi e, se del caso, il trattamento dei reclami da parte del professionista;</a:t>
            </a:r>
          </a:p>
          <a:p>
            <a:pPr marL="290513" indent="-290513" algn="just">
              <a:spcBef>
                <a:spcPts val="300"/>
              </a:spcBef>
              <a:buNone/>
            </a:pPr>
            <a:r>
              <a:rPr lang="it-IT" altLang="it-IT" sz="2400" i="1" dirty="0">
                <a:cs typeface="Calibri" panose="020F0502020204030204" pitchFamily="34" charset="0"/>
              </a:rPr>
              <a:t>h) in caso di sussistenza di un </a:t>
            </a:r>
            <a:r>
              <a:rPr lang="it-IT" altLang="it-IT" sz="2400" b="1" i="1" dirty="0">
                <a:solidFill>
                  <a:srgbClr val="C00000"/>
                </a:solidFill>
                <a:cs typeface="Calibri" panose="020F0502020204030204" pitchFamily="34" charset="0"/>
              </a:rPr>
              <a:t>diritto</a:t>
            </a:r>
            <a:r>
              <a:rPr lang="it-IT" altLang="it-IT" sz="2400" b="1" i="1" dirty="0">
                <a:cs typeface="Calibri" panose="020F0502020204030204" pitchFamily="34" charset="0"/>
              </a:rPr>
              <a:t> </a:t>
            </a:r>
            <a:r>
              <a:rPr lang="it-IT" altLang="it-IT" sz="2400" b="1" i="1" dirty="0">
                <a:solidFill>
                  <a:srgbClr val="C00000"/>
                </a:solidFill>
                <a:cs typeface="Calibri" panose="020F0502020204030204" pitchFamily="34" charset="0"/>
              </a:rPr>
              <a:t>di recesso</a:t>
            </a:r>
            <a:r>
              <a:rPr lang="it-IT" altLang="it-IT" sz="2400" i="1" dirty="0">
                <a:cs typeface="Calibri" panose="020F0502020204030204" pitchFamily="34" charset="0"/>
              </a:rPr>
              <a:t>, le condizioni, i termini e le procedure per esercitare tale diritto conformemente all'articolo 54, co. 1, </a:t>
            </a:r>
            <a:r>
              <a:rPr lang="it-IT" altLang="it-IT" sz="2400" i="1" dirty="0" err="1">
                <a:cs typeface="Calibri" panose="020F0502020204030204" pitchFamily="34" charset="0"/>
              </a:rPr>
              <a:t>nonchè</a:t>
            </a:r>
            <a:r>
              <a:rPr lang="it-IT" altLang="it-IT" sz="2400" i="1" dirty="0">
                <a:cs typeface="Calibri" panose="020F0502020204030204" pitchFamily="34" charset="0"/>
              </a:rPr>
              <a:t> il </a:t>
            </a:r>
            <a:r>
              <a:rPr lang="it-IT" altLang="it-IT" sz="2400" b="1" i="1" dirty="0">
                <a:cs typeface="Calibri" panose="020F0502020204030204" pitchFamily="34" charset="0"/>
              </a:rPr>
              <a:t>modulo tipo di recesso </a:t>
            </a:r>
            <a:r>
              <a:rPr lang="it-IT" altLang="it-IT" sz="2400" i="1" dirty="0">
                <a:cs typeface="Calibri" panose="020F0502020204030204" pitchFamily="34" charset="0"/>
              </a:rPr>
              <a:t>di cui all'allegato I, parte B;</a:t>
            </a:r>
          </a:p>
          <a:p>
            <a:pPr marL="290513" indent="-290513" algn="just">
              <a:spcBef>
                <a:spcPts val="300"/>
              </a:spcBef>
              <a:buNone/>
            </a:pPr>
            <a:r>
              <a:rPr lang="it-IT" altLang="it-IT" sz="2400" i="1" dirty="0">
                <a:cs typeface="Calibri" panose="020F0502020204030204" pitchFamily="34" charset="0"/>
              </a:rPr>
              <a:t>i) 	se applicabile, l'informazione che il consumatore dovrà sostenere il </a:t>
            </a:r>
            <a:r>
              <a:rPr lang="it-IT" altLang="it-IT" sz="2400" b="1" i="1" dirty="0">
                <a:solidFill>
                  <a:srgbClr val="C00000"/>
                </a:solidFill>
                <a:cs typeface="Calibri" panose="020F0502020204030204" pitchFamily="34" charset="0"/>
              </a:rPr>
              <a:t>costo della restituzione dei beni in caso di recesso </a:t>
            </a:r>
            <a:r>
              <a:rPr lang="it-IT" altLang="it-IT" sz="2400" i="1" dirty="0">
                <a:cs typeface="Calibri" panose="020F0502020204030204" pitchFamily="34" charset="0"/>
              </a:rPr>
              <a:t>e in caso di contratti a distanza qualora i beni per loro natura non possano essere normalmente restituiti a mezzo posta;</a:t>
            </a:r>
          </a:p>
        </p:txBody>
      </p:sp>
      <p:sp>
        <p:nvSpPr>
          <p:cNvPr id="6" name="Text Box 1">
            <a:extLst>
              <a:ext uri="{FF2B5EF4-FFF2-40B4-BE49-F238E27FC236}">
                <a16:creationId xmlns:a16="http://schemas.microsoft.com/office/drawing/2014/main" id="{26BF1E15-69F0-9C40-BF3E-54B8B9F74397}"/>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369768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numero diapositiva 5">
            <a:extLst>
              <a:ext uri="{FF2B5EF4-FFF2-40B4-BE49-F238E27FC236}">
                <a16:creationId xmlns:a16="http://schemas.microsoft.com/office/drawing/2014/main" id="{4966F5CA-9D40-154B-8594-75B2F930895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5B4B4688-4681-E740-A68C-21507315CCF1}" type="slidenum">
              <a:rPr lang="it-IT" altLang="it-IT" sz="1000">
                <a:latin typeface="Arial" panose="020B0604020202020204" pitchFamily="34" charset="0"/>
              </a:rPr>
              <a:pPr>
                <a:spcBef>
                  <a:spcPct val="0"/>
                </a:spcBef>
                <a:buClrTx/>
                <a:buSzTx/>
                <a:buFontTx/>
                <a:buNone/>
              </a:pPr>
              <a:t>45</a:t>
            </a:fld>
            <a:endParaRPr lang="it-IT" altLang="it-IT" sz="1000">
              <a:latin typeface="Arial" panose="020B0604020202020204" pitchFamily="34" charset="0"/>
            </a:endParaRPr>
          </a:p>
        </p:txBody>
      </p:sp>
      <p:sp>
        <p:nvSpPr>
          <p:cNvPr id="81923" name="Rectangle 2">
            <a:extLst>
              <a:ext uri="{FF2B5EF4-FFF2-40B4-BE49-F238E27FC236}">
                <a16:creationId xmlns:a16="http://schemas.microsoft.com/office/drawing/2014/main" id="{96A3325F-7DC5-AF41-8ABC-6027F2E43E7E}"/>
              </a:ext>
            </a:extLst>
          </p:cNvPr>
          <p:cNvSpPr>
            <a:spLocks noGrp="1" noChangeArrowheads="1"/>
          </p:cNvSpPr>
          <p:nvPr>
            <p:ph type="title"/>
          </p:nvPr>
        </p:nvSpPr>
        <p:spPr>
          <a:xfrm>
            <a:off x="691979" y="642594"/>
            <a:ext cx="10676238" cy="914357"/>
          </a:xfrm>
        </p:spPr>
        <p:txBody>
          <a:bodyPr>
            <a:normAutofit fontScale="90000"/>
          </a:bodyPr>
          <a:lstStyle/>
          <a:p>
            <a:pPr algn="ctr"/>
            <a:r>
              <a:rPr lang="it-IT" altLang="it-IT" sz="2400" b="1" dirty="0">
                <a:solidFill>
                  <a:srgbClr val="C00000"/>
                </a:solidFill>
                <a:cs typeface="Calibri" panose="020F0502020204030204" pitchFamily="34" charset="0"/>
              </a:rPr>
              <a:t>Informazioni precontrattuali per il consumatore e diritto di recesso nei contratti a distanza </a:t>
            </a:r>
            <a:r>
              <a:rPr lang="it-IT" altLang="it-IT" sz="2400" b="1" dirty="0">
                <a:solidFill>
                  <a:schemeClr val="tx1"/>
                </a:solidFill>
                <a:cs typeface="Calibri" panose="020F0502020204030204" pitchFamily="34" charset="0"/>
              </a:rPr>
              <a:t>[e nei contratti negoziati fuori dei locali commerciali] </a:t>
            </a:r>
            <a:r>
              <a:rPr lang="it-IT" altLang="it-IT" sz="2400" b="1" dirty="0">
                <a:solidFill>
                  <a:srgbClr val="C00000"/>
                </a:solidFill>
                <a:cs typeface="Calibri" panose="020F0502020204030204" pitchFamily="34" charset="0"/>
              </a:rPr>
              <a:t>(Art. 49 Cod. </a:t>
            </a:r>
            <a:r>
              <a:rPr lang="it-IT" altLang="it-IT" sz="2400" b="1" dirty="0" err="1">
                <a:solidFill>
                  <a:srgbClr val="C00000"/>
                </a:solidFill>
                <a:cs typeface="Calibri" panose="020F0502020204030204" pitchFamily="34" charset="0"/>
              </a:rPr>
              <a:t>Cons</a:t>
            </a:r>
            <a:r>
              <a:rPr lang="it-IT" altLang="it-IT" sz="2400" b="1" dirty="0">
                <a:solidFill>
                  <a:srgbClr val="C00000"/>
                </a:solidFill>
                <a:cs typeface="Calibri" panose="020F0502020204030204" pitchFamily="34" charset="0"/>
              </a:rPr>
              <a:t>). </a:t>
            </a:r>
            <a:endParaRPr lang="it-IT" altLang="it-IT" sz="2400" b="1" dirty="0">
              <a:latin typeface="Calibri" panose="020F0502020204030204" pitchFamily="34" charset="0"/>
              <a:cs typeface="Calibri" panose="020F0502020204030204" pitchFamily="34" charset="0"/>
            </a:endParaRPr>
          </a:p>
        </p:txBody>
      </p:sp>
      <p:sp>
        <p:nvSpPr>
          <p:cNvPr id="81924" name="Rectangle 3">
            <a:extLst>
              <a:ext uri="{FF2B5EF4-FFF2-40B4-BE49-F238E27FC236}">
                <a16:creationId xmlns:a16="http://schemas.microsoft.com/office/drawing/2014/main" id="{6AFDEB55-0AC5-AD4B-AE84-920E584B7CCD}"/>
              </a:ext>
            </a:extLst>
          </p:cNvPr>
          <p:cNvSpPr>
            <a:spLocks noGrp="1" noChangeArrowheads="1"/>
          </p:cNvSpPr>
          <p:nvPr>
            <p:ph type="body" idx="1"/>
          </p:nvPr>
        </p:nvSpPr>
        <p:spPr>
          <a:xfrm>
            <a:off x="691979" y="1692877"/>
            <a:ext cx="10433220" cy="4102442"/>
          </a:xfrm>
        </p:spPr>
        <p:txBody>
          <a:bodyPr>
            <a:noAutofit/>
          </a:bodyPr>
          <a:lstStyle/>
          <a:p>
            <a:pPr marL="290513" indent="-290513">
              <a:lnSpc>
                <a:spcPct val="90000"/>
              </a:lnSpc>
              <a:buNone/>
            </a:pPr>
            <a:r>
              <a:rPr lang="it-IT" altLang="it-IT" sz="2400" i="1" dirty="0">
                <a:cs typeface="Calibri" panose="020F0502020204030204" pitchFamily="34" charset="0"/>
              </a:rPr>
              <a:t>l)	che, se il consumatore esercita il diritto di recesso dopo aver presentato una richiesta ai sensi dell'articolo 50, comma 3, o dell'articolo 51, comma 8, egli è responsabile del pagamento al professionista di costi ragionevoli, ai sensi dell'articolo 57, comma 3;</a:t>
            </a:r>
          </a:p>
          <a:p>
            <a:pPr marL="290513" indent="-290513">
              <a:lnSpc>
                <a:spcPct val="90000"/>
              </a:lnSpc>
              <a:buNone/>
            </a:pPr>
            <a:r>
              <a:rPr lang="it-IT" altLang="it-IT" sz="2400" i="1" dirty="0">
                <a:cs typeface="Calibri" panose="020F0502020204030204" pitchFamily="34" charset="0"/>
              </a:rPr>
              <a:t>m) se non è previsto un diritto di recesso ai sensi dell'articolo 59, l'informazione che il consumatore non beneficerà di un diritto di recesso o, se del caso, le circostanze in cui il consumatore perde il diritto di recesso;</a:t>
            </a:r>
          </a:p>
          <a:p>
            <a:pPr marL="290513" indent="-290513">
              <a:lnSpc>
                <a:spcPct val="90000"/>
              </a:lnSpc>
              <a:buNone/>
            </a:pPr>
            <a:r>
              <a:rPr lang="it-IT" altLang="it-IT" sz="2400" i="1" dirty="0" err="1">
                <a:cs typeface="Calibri" panose="020F0502020204030204" pitchFamily="34" charset="0"/>
              </a:rPr>
              <a:t>n</a:t>
            </a:r>
            <a:r>
              <a:rPr lang="it-IT" altLang="it-IT" sz="2400" i="1" dirty="0">
                <a:cs typeface="Calibri" panose="020F0502020204030204" pitchFamily="34" charset="0"/>
              </a:rPr>
              <a:t>) un</a:t>
            </a:r>
            <a:r>
              <a:rPr lang="it-IT" altLang="it-IT" sz="2400" b="1" i="1" dirty="0">
                <a:cs typeface="Calibri" panose="020F0502020204030204" pitchFamily="34" charset="0"/>
              </a:rPr>
              <a:t> </a:t>
            </a:r>
            <a:r>
              <a:rPr lang="it-IT" altLang="it-IT" sz="2400" i="1" dirty="0">
                <a:cs typeface="Calibri" panose="020F0502020204030204" pitchFamily="34" charset="0"/>
              </a:rPr>
              <a:t>promemoria dell'esistenza della </a:t>
            </a:r>
            <a:r>
              <a:rPr lang="it-IT" altLang="it-IT" sz="2400" b="1" i="1" dirty="0">
                <a:solidFill>
                  <a:srgbClr val="C00000"/>
                </a:solidFill>
                <a:cs typeface="Calibri" panose="020F0502020204030204" pitchFamily="34" charset="0"/>
              </a:rPr>
              <a:t>garanzia legale di conformità per i beni</a:t>
            </a:r>
            <a:r>
              <a:rPr lang="it-IT" altLang="it-IT" sz="2400" i="1" dirty="0">
                <a:cs typeface="Calibri" panose="020F0502020204030204" pitchFamily="34" charset="0"/>
              </a:rPr>
              <a:t>;</a:t>
            </a:r>
          </a:p>
          <a:p>
            <a:pPr marL="290513" indent="-290513">
              <a:lnSpc>
                <a:spcPct val="90000"/>
              </a:lnSpc>
              <a:buNone/>
            </a:pPr>
            <a:r>
              <a:rPr lang="it-IT" altLang="it-IT" sz="2400" i="1" dirty="0">
                <a:cs typeface="Calibri" panose="020F0502020204030204" pitchFamily="34" charset="0"/>
              </a:rPr>
              <a:t>o) se applicabili, l'esistenza e le condizioni dell'</a:t>
            </a:r>
            <a:r>
              <a:rPr lang="it-IT" altLang="it-IT" sz="2400" b="1" i="1" dirty="0">
                <a:solidFill>
                  <a:srgbClr val="C00000"/>
                </a:solidFill>
                <a:cs typeface="Calibri" panose="020F0502020204030204" pitchFamily="34" charset="0"/>
              </a:rPr>
              <a:t>assistenza postvendita </a:t>
            </a:r>
            <a:r>
              <a:rPr lang="it-IT" altLang="it-IT" sz="2400" i="1" dirty="0">
                <a:cs typeface="Calibri" panose="020F0502020204030204" pitchFamily="34" charset="0"/>
              </a:rPr>
              <a:t>al consumatore, dei servizi postvendita e delle garanzie commerciali;</a:t>
            </a:r>
          </a:p>
          <a:p>
            <a:pPr marL="290513" indent="-290513">
              <a:lnSpc>
                <a:spcPct val="90000"/>
              </a:lnSpc>
              <a:buNone/>
            </a:pPr>
            <a:r>
              <a:rPr lang="it-IT" altLang="it-IT" sz="2400" i="1" dirty="0" err="1">
                <a:cs typeface="Calibri" panose="020F0502020204030204" pitchFamily="34" charset="0"/>
              </a:rPr>
              <a:t>p</a:t>
            </a:r>
            <a:r>
              <a:rPr lang="it-IT" altLang="it-IT" sz="2400" i="1" dirty="0">
                <a:cs typeface="Calibri" panose="020F0502020204030204" pitchFamily="34" charset="0"/>
              </a:rPr>
              <a:t>) l'esistenza di </a:t>
            </a:r>
            <a:r>
              <a:rPr lang="it-IT" altLang="it-IT" sz="2400" b="1" i="1" dirty="0">
                <a:solidFill>
                  <a:srgbClr val="C00000"/>
                </a:solidFill>
                <a:cs typeface="Calibri" panose="020F0502020204030204" pitchFamily="34" charset="0"/>
              </a:rPr>
              <a:t>codici di condotta </a:t>
            </a:r>
            <a:r>
              <a:rPr lang="it-IT" altLang="it-IT" sz="2400" i="1" dirty="0">
                <a:cs typeface="Calibri" panose="020F0502020204030204" pitchFamily="34" charset="0"/>
              </a:rPr>
              <a:t>pertinenti, come definiti all'articolo 18, comma 1, lettera </a:t>
            </a:r>
            <a:r>
              <a:rPr lang="it-IT" altLang="it-IT" sz="2400" i="1" dirty="0" err="1">
                <a:cs typeface="Calibri" panose="020F0502020204030204" pitchFamily="34" charset="0"/>
              </a:rPr>
              <a:t>f</a:t>
            </a:r>
            <a:r>
              <a:rPr lang="it-IT" altLang="it-IT" sz="2400" i="1" dirty="0">
                <a:cs typeface="Calibri" panose="020F0502020204030204" pitchFamily="34" charset="0"/>
              </a:rPr>
              <a:t>), del presente Codice, e come possa esserne ottenuta copia, se del caso;</a:t>
            </a:r>
          </a:p>
        </p:txBody>
      </p:sp>
      <p:sp>
        <p:nvSpPr>
          <p:cNvPr id="6" name="Text Box 1">
            <a:extLst>
              <a:ext uri="{FF2B5EF4-FFF2-40B4-BE49-F238E27FC236}">
                <a16:creationId xmlns:a16="http://schemas.microsoft.com/office/drawing/2014/main" id="{04162F63-2CE7-6B45-BE34-C3B90781918D}"/>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576864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numero diapositiva 5">
            <a:extLst>
              <a:ext uri="{FF2B5EF4-FFF2-40B4-BE49-F238E27FC236}">
                <a16:creationId xmlns:a16="http://schemas.microsoft.com/office/drawing/2014/main" id="{9D8F96F1-9ABC-9E4C-BC4D-3A062C11A3C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E5DA586-769F-9A45-99AA-EF3C006315CE}" type="slidenum">
              <a:rPr lang="it-IT" altLang="it-IT" sz="1000">
                <a:latin typeface="Arial" panose="020B0604020202020204" pitchFamily="34" charset="0"/>
              </a:rPr>
              <a:pPr>
                <a:spcBef>
                  <a:spcPct val="0"/>
                </a:spcBef>
                <a:buClrTx/>
                <a:buSzTx/>
                <a:buFontTx/>
                <a:buNone/>
              </a:pPr>
              <a:t>46</a:t>
            </a:fld>
            <a:endParaRPr lang="it-IT" altLang="it-IT" sz="1000">
              <a:latin typeface="Arial" panose="020B0604020202020204" pitchFamily="34" charset="0"/>
            </a:endParaRPr>
          </a:p>
        </p:txBody>
      </p:sp>
      <p:sp>
        <p:nvSpPr>
          <p:cNvPr id="82947" name="Rectangle 2">
            <a:extLst>
              <a:ext uri="{FF2B5EF4-FFF2-40B4-BE49-F238E27FC236}">
                <a16:creationId xmlns:a16="http://schemas.microsoft.com/office/drawing/2014/main" id="{0E19DE36-94FA-464F-AB86-AE14D43C4178}"/>
              </a:ext>
            </a:extLst>
          </p:cNvPr>
          <p:cNvSpPr>
            <a:spLocks noGrp="1" noChangeArrowheads="1"/>
          </p:cNvSpPr>
          <p:nvPr>
            <p:ph type="title"/>
          </p:nvPr>
        </p:nvSpPr>
        <p:spPr>
          <a:xfrm>
            <a:off x="605480" y="587254"/>
            <a:ext cx="10985157" cy="1371600"/>
          </a:xfrm>
        </p:spPr>
        <p:txBody>
          <a:bodyPr/>
          <a:lstStyle/>
          <a:p>
            <a:pPr algn="ctr"/>
            <a:r>
              <a:rPr lang="it-IT" altLang="it-IT" sz="2400" b="1" dirty="0">
                <a:solidFill>
                  <a:srgbClr val="C00000"/>
                </a:solidFill>
                <a:cs typeface="Calibri" panose="020F0502020204030204" pitchFamily="34" charset="0"/>
              </a:rPr>
              <a:t>Informazioni precontrattuali per il consumatore e diritto di recesso nei contratti a distanza </a:t>
            </a:r>
            <a:r>
              <a:rPr lang="it-IT" altLang="it-IT" sz="2400" b="1" dirty="0">
                <a:solidFill>
                  <a:schemeClr val="tx1"/>
                </a:solidFill>
                <a:cs typeface="Calibri" panose="020F0502020204030204" pitchFamily="34" charset="0"/>
              </a:rPr>
              <a:t>[e nei contratti negoziati fuori dei locali commerciali] </a:t>
            </a:r>
            <a:r>
              <a:rPr lang="it-IT" altLang="it-IT" sz="2400" b="1" dirty="0">
                <a:solidFill>
                  <a:srgbClr val="C00000"/>
                </a:solidFill>
                <a:cs typeface="Calibri" panose="020F0502020204030204" pitchFamily="34" charset="0"/>
              </a:rPr>
              <a:t>(Art. 49 Cod. </a:t>
            </a:r>
            <a:r>
              <a:rPr lang="it-IT" altLang="it-IT" sz="2400" b="1" dirty="0" err="1">
                <a:solidFill>
                  <a:srgbClr val="C00000"/>
                </a:solidFill>
                <a:cs typeface="Calibri" panose="020F0502020204030204" pitchFamily="34" charset="0"/>
              </a:rPr>
              <a:t>Cons</a:t>
            </a:r>
            <a:r>
              <a:rPr lang="it-IT" altLang="it-IT" sz="2400" b="1" dirty="0">
                <a:solidFill>
                  <a:srgbClr val="C00000"/>
                </a:solidFill>
                <a:cs typeface="Calibri" panose="020F0502020204030204" pitchFamily="34" charset="0"/>
              </a:rPr>
              <a:t>). </a:t>
            </a:r>
            <a:endParaRPr lang="it-IT" altLang="it-IT" sz="2400" b="1" dirty="0">
              <a:latin typeface="Calibri" panose="020F0502020204030204" pitchFamily="34" charset="0"/>
              <a:cs typeface="Calibri" panose="020F0502020204030204" pitchFamily="34" charset="0"/>
            </a:endParaRPr>
          </a:p>
        </p:txBody>
      </p:sp>
      <p:sp>
        <p:nvSpPr>
          <p:cNvPr id="82948" name="Rectangle 3">
            <a:extLst>
              <a:ext uri="{FF2B5EF4-FFF2-40B4-BE49-F238E27FC236}">
                <a16:creationId xmlns:a16="http://schemas.microsoft.com/office/drawing/2014/main" id="{944B72FC-5FA9-1E43-AFE7-752ECA384373}"/>
              </a:ext>
            </a:extLst>
          </p:cNvPr>
          <p:cNvSpPr>
            <a:spLocks noGrp="1" noChangeArrowheads="1"/>
          </p:cNvSpPr>
          <p:nvPr>
            <p:ph type="body" idx="1"/>
          </p:nvPr>
        </p:nvSpPr>
        <p:spPr>
          <a:xfrm>
            <a:off x="778476" y="1841157"/>
            <a:ext cx="10513541" cy="4053016"/>
          </a:xfrm>
        </p:spPr>
        <p:txBody>
          <a:bodyPr>
            <a:normAutofit/>
          </a:bodyPr>
          <a:lstStyle/>
          <a:p>
            <a:pPr marL="182563" indent="-182563" eaLnBrk="1" hangingPunct="1">
              <a:lnSpc>
                <a:spcPct val="90000"/>
              </a:lnSpc>
              <a:buFont typeface="Wingdings" pitchFamily="2" charset="2"/>
              <a:buNone/>
            </a:pPr>
            <a:r>
              <a:rPr lang="it-IT" altLang="it-IT" sz="2300" i="1" dirty="0">
                <a:cs typeface="Calibri" panose="020F0502020204030204" pitchFamily="34" charset="0"/>
              </a:rPr>
              <a:t>(….) 4. 	Le informazioni di cui al comma 1, lettere h), i) e l), possono essere fornite mediante le</a:t>
            </a:r>
            <a:r>
              <a:rPr lang="it-IT" altLang="it-IT" sz="2300" b="1" i="1" dirty="0">
                <a:solidFill>
                  <a:srgbClr val="C00000"/>
                </a:solidFill>
                <a:cs typeface="Calibri" panose="020F0502020204030204" pitchFamily="34" charset="0"/>
              </a:rPr>
              <a:t> istruzioni tipo sul recesso di cui all'allegato I, parte A.</a:t>
            </a:r>
            <a:r>
              <a:rPr lang="it-IT" altLang="it-IT" sz="2300" b="1" i="1" dirty="0">
                <a:cs typeface="Calibri" panose="020F0502020204030204" pitchFamily="34" charset="0"/>
              </a:rPr>
              <a:t> Il professionista ha adempiuto agli obblighi di informazione di cui al comma 1, lettere h), i) e l), se ha presentato dette istruzioni al consumatore, debitamente compilate</a:t>
            </a:r>
            <a:r>
              <a:rPr lang="it-IT" altLang="it-IT" sz="2300" i="1" dirty="0">
                <a:cs typeface="Calibri" panose="020F0502020204030204" pitchFamily="34" charset="0"/>
              </a:rPr>
              <a:t>. </a:t>
            </a:r>
          </a:p>
          <a:p>
            <a:pPr marL="182563" indent="-182563" eaLnBrk="1" hangingPunct="1">
              <a:lnSpc>
                <a:spcPct val="90000"/>
              </a:lnSpc>
              <a:buFont typeface="Wingdings" pitchFamily="2" charset="2"/>
              <a:buNone/>
            </a:pPr>
            <a:r>
              <a:rPr lang="it-IT" altLang="it-IT" sz="2300" i="1" dirty="0">
                <a:cs typeface="Calibri" panose="020F0502020204030204" pitchFamily="34" charset="0"/>
              </a:rPr>
              <a:t>5.  </a:t>
            </a:r>
            <a:r>
              <a:rPr lang="it-IT" altLang="it-IT" sz="2300" b="1" i="1" dirty="0">
                <a:cs typeface="Calibri" panose="020F0502020204030204" pitchFamily="34" charset="0"/>
              </a:rPr>
              <a:t>Le informazioni di cui al comma 1 formano parte integrante del contratto a distanza </a:t>
            </a:r>
            <a:r>
              <a:rPr lang="it-IT" altLang="it-IT" sz="2300" i="1" dirty="0">
                <a:cs typeface="Calibri" panose="020F0502020204030204" pitchFamily="34" charset="0"/>
              </a:rPr>
              <a:t>[o del contratto negoziato fuori dei locali commerciali] </a:t>
            </a:r>
            <a:r>
              <a:rPr lang="it-IT" altLang="it-IT" sz="2300" b="1" i="1" dirty="0">
                <a:cs typeface="Calibri" panose="020F0502020204030204" pitchFamily="34" charset="0"/>
              </a:rPr>
              <a:t>e non possono essere modificate se non con accordo espresso delle parti.</a:t>
            </a:r>
          </a:p>
          <a:p>
            <a:pPr marL="182563" indent="-182563" eaLnBrk="1" hangingPunct="1">
              <a:lnSpc>
                <a:spcPct val="90000"/>
              </a:lnSpc>
              <a:buFont typeface="Wingdings" pitchFamily="2" charset="2"/>
              <a:buNone/>
            </a:pPr>
            <a:r>
              <a:rPr lang="it-IT" altLang="it-IT" sz="2300" i="1" dirty="0">
                <a:cs typeface="Calibri" panose="020F0502020204030204" pitchFamily="34" charset="0"/>
              </a:rPr>
              <a:t>6. Se il professionista non adempie agli obblighi di informazione sulle spese aggiuntive o gli altri costi di cui al comma 1, lettera e), o sui costi della restituzione dei beni di cui al comma 1, lettera i), il consumatore non deve sostenere tali spese o costi aggiuntivi</a:t>
            </a:r>
            <a:r>
              <a:rPr lang="it-IT" altLang="it-IT" sz="2300" dirty="0">
                <a:cs typeface="Calibri" panose="020F0502020204030204" pitchFamily="34" charset="0"/>
              </a:rPr>
              <a:t>.»</a:t>
            </a:r>
          </a:p>
        </p:txBody>
      </p:sp>
      <p:sp>
        <p:nvSpPr>
          <p:cNvPr id="6" name="Text Box 1">
            <a:extLst>
              <a:ext uri="{FF2B5EF4-FFF2-40B4-BE49-F238E27FC236}">
                <a16:creationId xmlns:a16="http://schemas.microsoft.com/office/drawing/2014/main" id="{23C2A5AD-4A19-7C43-ACB9-9B18A193F23D}"/>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430736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egnaposto numero diapositiva 5">
            <a:extLst>
              <a:ext uri="{FF2B5EF4-FFF2-40B4-BE49-F238E27FC236}">
                <a16:creationId xmlns:a16="http://schemas.microsoft.com/office/drawing/2014/main" id="{C1E505B5-9C99-B648-B3B5-4BF4768F7DF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9C7DB88-2E57-4941-B9E9-D675D62B9CC6}" type="slidenum">
              <a:rPr lang="it-IT" altLang="it-IT" sz="1000">
                <a:latin typeface="Arial" panose="020B0604020202020204" pitchFamily="34" charset="0"/>
              </a:rPr>
              <a:pPr>
                <a:spcBef>
                  <a:spcPct val="0"/>
                </a:spcBef>
                <a:buClrTx/>
                <a:buSzTx/>
                <a:buFontTx/>
                <a:buNone/>
              </a:pPr>
              <a:t>47</a:t>
            </a:fld>
            <a:endParaRPr lang="it-IT" altLang="it-IT" sz="1000">
              <a:latin typeface="Arial" panose="020B0604020202020204" pitchFamily="34" charset="0"/>
            </a:endParaRPr>
          </a:p>
        </p:txBody>
      </p:sp>
      <p:sp>
        <p:nvSpPr>
          <p:cNvPr id="83971" name="Rectangle 2">
            <a:extLst>
              <a:ext uri="{FF2B5EF4-FFF2-40B4-BE49-F238E27FC236}">
                <a16:creationId xmlns:a16="http://schemas.microsoft.com/office/drawing/2014/main" id="{4CD3C445-C492-7B4E-89DC-C21977C8DC62}"/>
              </a:ext>
            </a:extLst>
          </p:cNvPr>
          <p:cNvSpPr>
            <a:spLocks noGrp="1" noChangeArrowheads="1"/>
          </p:cNvSpPr>
          <p:nvPr>
            <p:ph type="title"/>
          </p:nvPr>
        </p:nvSpPr>
        <p:spPr>
          <a:xfrm>
            <a:off x="1981200" y="533400"/>
            <a:ext cx="8229600" cy="990600"/>
          </a:xfrm>
        </p:spPr>
        <p:txBody>
          <a:bodyPr>
            <a:normAutofit/>
          </a:bodyPr>
          <a:lstStyle/>
          <a:p>
            <a:pPr algn="ctr" eaLnBrk="1" hangingPunct="1"/>
            <a:r>
              <a:rPr lang="it-IT" altLang="it-IT" sz="2800" b="1" dirty="0">
                <a:solidFill>
                  <a:srgbClr val="C00000"/>
                </a:solidFill>
                <a:cs typeface="Calibri" panose="020F0502020204030204" pitchFamily="34" charset="0"/>
              </a:rPr>
              <a:t>Diritto di recesso (art. 52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a:t>
            </a:r>
          </a:p>
        </p:txBody>
      </p:sp>
      <p:sp>
        <p:nvSpPr>
          <p:cNvPr id="83972" name="Rectangle 3">
            <a:extLst>
              <a:ext uri="{FF2B5EF4-FFF2-40B4-BE49-F238E27FC236}">
                <a16:creationId xmlns:a16="http://schemas.microsoft.com/office/drawing/2014/main" id="{54FD1B86-8526-8C4C-B928-B216E3BC3DF1}"/>
              </a:ext>
            </a:extLst>
          </p:cNvPr>
          <p:cNvSpPr>
            <a:spLocks noGrp="1" noChangeArrowheads="1"/>
          </p:cNvSpPr>
          <p:nvPr>
            <p:ph type="body" idx="1"/>
          </p:nvPr>
        </p:nvSpPr>
        <p:spPr>
          <a:xfrm>
            <a:off x="926757" y="1408671"/>
            <a:ext cx="10157254" cy="4114800"/>
          </a:xfrm>
        </p:spPr>
        <p:txBody>
          <a:bodyPr>
            <a:normAutofit/>
          </a:bodyPr>
          <a:lstStyle/>
          <a:p>
            <a:pPr marL="385763" indent="-385763" algn="just">
              <a:lnSpc>
                <a:spcPct val="90000"/>
              </a:lnSpc>
              <a:buNone/>
            </a:pPr>
            <a:r>
              <a:rPr lang="it-IT" altLang="it-IT" sz="2400" i="1" dirty="0">
                <a:cs typeface="Times New Roman" panose="02020603050405020304" pitchFamily="18" charset="0"/>
              </a:rPr>
              <a:t>«1</a:t>
            </a:r>
            <a:r>
              <a:rPr lang="it-IT" altLang="it-IT" sz="2400" i="1" dirty="0">
                <a:cs typeface="Calibri" panose="020F0502020204030204" pitchFamily="34" charset="0"/>
              </a:rPr>
              <a:t>.  Fatte salve le eccezioni di cui all'articolo 59, il consumatore dispone di un periodo di </a:t>
            </a:r>
            <a:r>
              <a:rPr lang="it-IT" altLang="it-IT" sz="2400" b="1" i="1" dirty="0">
                <a:solidFill>
                  <a:srgbClr val="C00000"/>
                </a:solidFill>
                <a:cs typeface="Calibri" panose="020F0502020204030204" pitchFamily="34" charset="0"/>
              </a:rPr>
              <a:t>quattordici giorni </a:t>
            </a:r>
            <a:r>
              <a:rPr lang="it-IT" altLang="it-IT" sz="2400" i="1" dirty="0">
                <a:cs typeface="Calibri" panose="020F0502020204030204" pitchFamily="34" charset="0"/>
              </a:rPr>
              <a:t>per recedere da un contratto a distanza [o negoziato fuori dei locali commerciali</a:t>
            </a:r>
            <a:r>
              <a:rPr lang="it-IT" altLang="it-IT" sz="2400" i="1" dirty="0">
                <a:solidFill>
                  <a:srgbClr val="C00000"/>
                </a:solidFill>
                <a:cs typeface="Calibri" panose="020F0502020204030204" pitchFamily="34" charset="0"/>
              </a:rPr>
              <a:t>] senza dover fornire alcuna motivazione</a:t>
            </a:r>
            <a:r>
              <a:rPr lang="it-IT" altLang="it-IT" sz="2400" i="1" dirty="0">
                <a:cs typeface="Calibri" panose="020F0502020204030204" pitchFamily="34" charset="0"/>
              </a:rPr>
              <a:t> e senza dover sostenere costi diversi da quelli previsti all'articolo 56, comma 2, e all'articolo 57 (…).</a:t>
            </a:r>
          </a:p>
          <a:p>
            <a:pPr marL="385763" indent="-385763" algn="just">
              <a:lnSpc>
                <a:spcPct val="90000"/>
              </a:lnSpc>
              <a:buNone/>
            </a:pPr>
            <a:r>
              <a:rPr lang="it-IT" altLang="it-IT" sz="2400" i="1" dirty="0">
                <a:cs typeface="Calibri" panose="020F0502020204030204" pitchFamily="34" charset="0"/>
              </a:rPr>
              <a:t>2.  Fatto salvo l'articolo 53, il periodo di recesso di cui al comma 1 termina dopo quattordici giorni </a:t>
            </a:r>
            <a:r>
              <a:rPr lang="it-IT" altLang="it-IT" sz="2400" i="1" dirty="0">
                <a:solidFill>
                  <a:srgbClr val="C00000"/>
                </a:solidFill>
                <a:cs typeface="Calibri" panose="020F0502020204030204" pitchFamily="34" charset="0"/>
              </a:rPr>
              <a:t>a partire</a:t>
            </a:r>
            <a:r>
              <a:rPr lang="it-IT" altLang="it-IT" sz="2400" i="1" dirty="0">
                <a:cs typeface="Calibri" panose="020F0502020204030204" pitchFamily="34" charset="0"/>
              </a:rPr>
              <a:t>:</a:t>
            </a:r>
          </a:p>
          <a:p>
            <a:pPr marL="385763" indent="-385763" algn="just">
              <a:lnSpc>
                <a:spcPct val="90000"/>
              </a:lnSpc>
              <a:buNone/>
            </a:pPr>
            <a:r>
              <a:rPr lang="it-IT" altLang="it-IT" sz="2400" i="1" dirty="0">
                <a:cs typeface="Calibri" panose="020F0502020204030204" pitchFamily="34" charset="0"/>
              </a:rPr>
              <a:t> 	a) nel caso dei </a:t>
            </a:r>
            <a:r>
              <a:rPr lang="it-IT" altLang="it-IT" sz="2400" b="1" i="1" dirty="0">
                <a:cs typeface="Calibri" panose="020F0502020204030204" pitchFamily="34" charset="0"/>
              </a:rPr>
              <a:t>contratti di servizi</a:t>
            </a:r>
            <a:r>
              <a:rPr lang="it-IT" altLang="it-IT" sz="2400" i="1" dirty="0">
                <a:cs typeface="Calibri" panose="020F0502020204030204" pitchFamily="34" charset="0"/>
              </a:rPr>
              <a:t>, dal giorno della conclusione del contratto;</a:t>
            </a:r>
          </a:p>
          <a:p>
            <a:pPr marL="385763" indent="-385763" algn="just">
              <a:lnSpc>
                <a:spcPct val="90000"/>
              </a:lnSpc>
              <a:buNone/>
            </a:pPr>
            <a:r>
              <a:rPr lang="it-IT" altLang="it-IT" sz="2400" i="1" dirty="0">
                <a:cs typeface="Calibri" panose="020F0502020204030204" pitchFamily="34" charset="0"/>
              </a:rPr>
              <a:t> 	b) nel caso di </a:t>
            </a:r>
            <a:r>
              <a:rPr lang="it-IT" altLang="it-IT" sz="2400" b="1" i="1" dirty="0">
                <a:cs typeface="Calibri" panose="020F0502020204030204" pitchFamily="34" charset="0"/>
              </a:rPr>
              <a:t>contratti di vendita, </a:t>
            </a:r>
            <a:r>
              <a:rPr lang="it-IT" altLang="it-IT" sz="2400" i="1" dirty="0">
                <a:cs typeface="Calibri" panose="020F0502020204030204" pitchFamily="34" charset="0"/>
              </a:rPr>
              <a:t>dal giorno in cui </a:t>
            </a:r>
            <a:r>
              <a:rPr lang="it-IT" altLang="it-IT" sz="2400" b="1" i="1" dirty="0">
                <a:cs typeface="Calibri" panose="020F0502020204030204" pitchFamily="34" charset="0"/>
              </a:rPr>
              <a:t>il consumatore o un terzo, diverso dal vettore e designato dal consumatore, acquisisce il possesso fisico dei beni </a:t>
            </a:r>
            <a:r>
              <a:rPr lang="it-IT" altLang="it-IT" sz="2400" i="1" dirty="0">
                <a:cs typeface="Calibri" panose="020F0502020204030204" pitchFamily="34" charset="0"/>
              </a:rPr>
              <a:t>o: (….) </a:t>
            </a:r>
          </a:p>
        </p:txBody>
      </p:sp>
      <p:sp>
        <p:nvSpPr>
          <p:cNvPr id="6" name="Text Box 1">
            <a:extLst>
              <a:ext uri="{FF2B5EF4-FFF2-40B4-BE49-F238E27FC236}">
                <a16:creationId xmlns:a16="http://schemas.microsoft.com/office/drawing/2014/main" id="{7F82341A-C693-5C48-85E3-28422B2D6059}"/>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4859611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numero diapositiva 5">
            <a:extLst>
              <a:ext uri="{FF2B5EF4-FFF2-40B4-BE49-F238E27FC236}">
                <a16:creationId xmlns:a16="http://schemas.microsoft.com/office/drawing/2014/main" id="{F1589C28-E272-5449-B5D7-962D53F0E8A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E248901-17FF-1047-92C9-06C5DFC602E1}" type="slidenum">
              <a:rPr lang="it-IT" altLang="it-IT" sz="1000">
                <a:latin typeface="Arial" panose="020B0604020202020204" pitchFamily="34" charset="0"/>
              </a:rPr>
              <a:pPr>
                <a:spcBef>
                  <a:spcPct val="0"/>
                </a:spcBef>
                <a:buClrTx/>
                <a:buSzTx/>
                <a:buFontTx/>
                <a:buNone/>
              </a:pPr>
              <a:t>48</a:t>
            </a:fld>
            <a:endParaRPr lang="it-IT" altLang="it-IT" sz="1000">
              <a:latin typeface="Arial" panose="020B0604020202020204" pitchFamily="34" charset="0"/>
            </a:endParaRPr>
          </a:p>
        </p:txBody>
      </p:sp>
      <p:sp>
        <p:nvSpPr>
          <p:cNvPr id="84995" name="Rectangle 2">
            <a:extLst>
              <a:ext uri="{FF2B5EF4-FFF2-40B4-BE49-F238E27FC236}">
                <a16:creationId xmlns:a16="http://schemas.microsoft.com/office/drawing/2014/main" id="{C8657E21-9DD5-DE4A-B4C7-2EB4FFDB2BF3}"/>
              </a:ext>
            </a:extLst>
          </p:cNvPr>
          <p:cNvSpPr>
            <a:spLocks noGrp="1" noChangeArrowheads="1"/>
          </p:cNvSpPr>
          <p:nvPr>
            <p:ph type="title"/>
          </p:nvPr>
        </p:nvSpPr>
        <p:spPr/>
        <p:txBody>
          <a:bodyPr/>
          <a:lstStyle/>
          <a:p>
            <a:pPr algn="ctr" eaLnBrk="1" hangingPunct="1"/>
            <a:r>
              <a:rPr lang="it-IT" altLang="it-IT" sz="2600" b="1" dirty="0">
                <a:solidFill>
                  <a:srgbClr val="C00000"/>
                </a:solidFill>
                <a:cs typeface="Calibri" panose="020F0502020204030204" pitchFamily="34" charset="0"/>
              </a:rPr>
              <a:t>Non adempimento dell'obbligo d'informazione sul diritto di recesso (art. 53 Cod. </a:t>
            </a:r>
            <a:r>
              <a:rPr lang="it-IT" altLang="it-IT" sz="2600" b="1" dirty="0" err="1">
                <a:solidFill>
                  <a:srgbClr val="C00000"/>
                </a:solidFill>
                <a:cs typeface="Calibri" panose="020F0502020204030204" pitchFamily="34" charset="0"/>
              </a:rPr>
              <a:t>Cons</a:t>
            </a:r>
            <a:r>
              <a:rPr lang="it-IT" altLang="it-IT" sz="2600" b="1" dirty="0">
                <a:solidFill>
                  <a:srgbClr val="C00000"/>
                </a:solidFill>
                <a:cs typeface="Calibri" panose="020F0502020204030204" pitchFamily="34" charset="0"/>
              </a:rPr>
              <a:t>)</a:t>
            </a:r>
          </a:p>
        </p:txBody>
      </p:sp>
      <p:sp>
        <p:nvSpPr>
          <p:cNvPr id="84996" name="Rectangle 3">
            <a:extLst>
              <a:ext uri="{FF2B5EF4-FFF2-40B4-BE49-F238E27FC236}">
                <a16:creationId xmlns:a16="http://schemas.microsoft.com/office/drawing/2014/main" id="{EE438074-1037-2042-A709-138BDE39FD8E}"/>
              </a:ext>
            </a:extLst>
          </p:cNvPr>
          <p:cNvSpPr>
            <a:spLocks noGrp="1" noChangeArrowheads="1"/>
          </p:cNvSpPr>
          <p:nvPr>
            <p:ph type="body" idx="1"/>
          </p:nvPr>
        </p:nvSpPr>
        <p:spPr>
          <a:xfrm>
            <a:off x="729049" y="2014194"/>
            <a:ext cx="10396151" cy="3410422"/>
          </a:xfrm>
        </p:spPr>
        <p:txBody>
          <a:bodyPr/>
          <a:lstStyle/>
          <a:p>
            <a:pPr algn="just" eaLnBrk="1" hangingPunct="1">
              <a:buFont typeface="Wingdings" pitchFamily="2" charset="2"/>
              <a:buNone/>
            </a:pPr>
            <a:r>
              <a:rPr lang="it-IT" altLang="it-IT" sz="2400" i="1" dirty="0">
                <a:cs typeface="Calibri" panose="020F0502020204030204" pitchFamily="34" charset="0"/>
              </a:rPr>
              <a:t>«</a:t>
            </a:r>
            <a:r>
              <a:rPr lang="it-IT" altLang="it-IT" sz="2800" i="1" dirty="0">
                <a:cs typeface="Calibri" panose="020F0502020204030204" pitchFamily="34" charset="0"/>
              </a:rPr>
              <a:t>1. Se in violazione dell'articolo 49, comma 1, lettera h), il professionista non fornisce al consumatore le informazioni sul diritto di recesso, </a:t>
            </a:r>
            <a:r>
              <a:rPr lang="it-IT" altLang="it-IT" sz="2800" b="1" i="1" dirty="0">
                <a:cs typeface="Calibri" panose="020F0502020204030204" pitchFamily="34" charset="0"/>
              </a:rPr>
              <a:t>il periodo di recesso termina dodici mesi dopo la fine del periodo di recesso iniziale</a:t>
            </a:r>
            <a:r>
              <a:rPr lang="it-IT" altLang="it-IT" sz="2800" i="1" dirty="0">
                <a:cs typeface="Calibri" panose="020F0502020204030204" pitchFamily="34" charset="0"/>
              </a:rPr>
              <a:t>, come determinato a norma dell'articolo 52, comma 2. </a:t>
            </a:r>
          </a:p>
          <a:p>
            <a:pPr algn="just" eaLnBrk="1" hangingPunct="1">
              <a:buFont typeface="Wingdings" pitchFamily="2" charset="2"/>
              <a:buNone/>
            </a:pPr>
            <a:r>
              <a:rPr lang="it-IT" altLang="it-IT" sz="2800" i="1" dirty="0">
                <a:cs typeface="Calibri" panose="020F0502020204030204" pitchFamily="34" charset="0"/>
              </a:rPr>
              <a:t>2. Se il professionista fornisce al consumatore le informazioni di cui al comma 1 entro dodici mesi dalla data di cui all'articolo 52, comma 2, il periodo di recesso termina quattordici giorni dopo il giorno in cui il consumatore riceve le informazioni.»</a:t>
            </a:r>
          </a:p>
          <a:p>
            <a:pPr eaLnBrk="1" hangingPunct="1"/>
            <a:endParaRPr lang="it-IT" altLang="it-IT" sz="2400" i="1" dirty="0"/>
          </a:p>
        </p:txBody>
      </p:sp>
      <p:sp>
        <p:nvSpPr>
          <p:cNvPr id="6" name="Text Box 1">
            <a:extLst>
              <a:ext uri="{FF2B5EF4-FFF2-40B4-BE49-F238E27FC236}">
                <a16:creationId xmlns:a16="http://schemas.microsoft.com/office/drawing/2014/main" id="{D78C13A6-52A9-7040-853A-4C334ADE7B49}"/>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7687086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numero diapositiva 5">
            <a:extLst>
              <a:ext uri="{FF2B5EF4-FFF2-40B4-BE49-F238E27FC236}">
                <a16:creationId xmlns:a16="http://schemas.microsoft.com/office/drawing/2014/main" id="{B78AB14D-5F28-884A-8346-94FB963C66A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984331B-BC1F-5749-940C-2676FF95691C}" type="slidenum">
              <a:rPr lang="it-IT" altLang="it-IT" sz="1000">
                <a:latin typeface="Arial" panose="020B0604020202020204" pitchFamily="34" charset="0"/>
              </a:rPr>
              <a:pPr>
                <a:spcBef>
                  <a:spcPct val="0"/>
                </a:spcBef>
                <a:buClrTx/>
                <a:buSzTx/>
                <a:buFontTx/>
                <a:buNone/>
              </a:pPr>
              <a:t>49</a:t>
            </a:fld>
            <a:endParaRPr lang="it-IT" altLang="it-IT" sz="1000">
              <a:latin typeface="Arial" panose="020B0604020202020204" pitchFamily="34" charset="0"/>
            </a:endParaRPr>
          </a:p>
        </p:txBody>
      </p:sp>
      <p:sp>
        <p:nvSpPr>
          <p:cNvPr id="86019" name="Rectangle 2">
            <a:extLst>
              <a:ext uri="{FF2B5EF4-FFF2-40B4-BE49-F238E27FC236}">
                <a16:creationId xmlns:a16="http://schemas.microsoft.com/office/drawing/2014/main" id="{0EA5DB8D-9349-9149-B9C3-B1C50DDE6274}"/>
              </a:ext>
            </a:extLst>
          </p:cNvPr>
          <p:cNvSpPr>
            <a:spLocks noGrp="1" noChangeArrowheads="1"/>
          </p:cNvSpPr>
          <p:nvPr>
            <p:ph type="title"/>
          </p:nvPr>
        </p:nvSpPr>
        <p:spPr>
          <a:xfrm>
            <a:off x="1981200" y="533401"/>
            <a:ext cx="8229600" cy="879475"/>
          </a:xfrm>
        </p:spPr>
        <p:txBody>
          <a:bodyPr>
            <a:normAutofit/>
          </a:bodyPr>
          <a:lstStyle/>
          <a:p>
            <a:pPr algn="ctr"/>
            <a:r>
              <a:rPr lang="it-IT" altLang="it-IT" sz="2800" b="1" dirty="0">
                <a:solidFill>
                  <a:srgbClr val="C00000"/>
                </a:solidFill>
                <a:cs typeface="Calibri" panose="020F0502020204030204" pitchFamily="34" charset="0"/>
              </a:rPr>
              <a:t>Art. 54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 Esercizio del diritto di recesso</a:t>
            </a:r>
          </a:p>
        </p:txBody>
      </p:sp>
      <p:sp>
        <p:nvSpPr>
          <p:cNvPr id="86020" name="Rectangle 3">
            <a:extLst>
              <a:ext uri="{FF2B5EF4-FFF2-40B4-BE49-F238E27FC236}">
                <a16:creationId xmlns:a16="http://schemas.microsoft.com/office/drawing/2014/main" id="{C10E8DA7-8EEC-5A4C-9A05-F2F059A99B3E}"/>
              </a:ext>
            </a:extLst>
          </p:cNvPr>
          <p:cNvSpPr>
            <a:spLocks noGrp="1" noChangeArrowheads="1"/>
          </p:cNvSpPr>
          <p:nvPr>
            <p:ph type="body" idx="1"/>
          </p:nvPr>
        </p:nvSpPr>
        <p:spPr>
          <a:xfrm>
            <a:off x="605482" y="1412876"/>
            <a:ext cx="11046940" cy="4607717"/>
          </a:xfrm>
        </p:spPr>
        <p:txBody>
          <a:bodyPr>
            <a:normAutofit fontScale="25000" lnSpcReduction="20000"/>
          </a:bodyPr>
          <a:lstStyle/>
          <a:p>
            <a:pPr marL="0" indent="0">
              <a:buNone/>
            </a:pPr>
            <a:r>
              <a:rPr lang="it-IT" altLang="it-IT" sz="9600" i="1" dirty="0">
                <a:cs typeface="Calibri" panose="020F0502020204030204" pitchFamily="34" charset="0"/>
              </a:rPr>
              <a:t>«1. Prima della scadenza del periodo di recesso, il consumatore informa il professionista della sua decisione di esercitare il diritto di recesso dal contratto. A tal fine il consumatore può:</a:t>
            </a:r>
          </a:p>
          <a:p>
            <a:pPr marL="0" indent="0">
              <a:buNone/>
            </a:pPr>
            <a:r>
              <a:rPr lang="it-IT" altLang="it-IT" sz="9600" i="1" dirty="0">
                <a:cs typeface="Calibri" panose="020F0502020204030204" pitchFamily="34" charset="0"/>
              </a:rPr>
              <a:t>a) utilizzare il modulo tipo di recesso di cui all'allegato I, parte B; oppure</a:t>
            </a:r>
          </a:p>
          <a:p>
            <a:pPr marL="0" indent="0">
              <a:buNone/>
            </a:pPr>
            <a:r>
              <a:rPr lang="it-IT" altLang="it-IT" sz="9600" i="1" dirty="0">
                <a:cs typeface="Calibri" panose="020F0502020204030204" pitchFamily="34" charset="0"/>
              </a:rPr>
              <a:t>b) presentare una qualsiasi altra dichiarazione esplicita della sua decisione di recedere dal contratto.</a:t>
            </a:r>
          </a:p>
          <a:p>
            <a:pPr marL="0" indent="0">
              <a:buNone/>
            </a:pPr>
            <a:r>
              <a:rPr lang="it-IT" altLang="it-IT" sz="9600" i="1" dirty="0">
                <a:cs typeface="Calibri" panose="020F0502020204030204" pitchFamily="34" charset="0"/>
              </a:rPr>
              <a:t>2. Il consumatore ha esercitato il proprio diritto di recesso entro il periodo di recesso di cui all'articolo 52, comma 2, e all'articolo 53 se la comunicazione relativa all'esercizio del diritto di recesso </a:t>
            </a:r>
            <a:r>
              <a:rPr lang="it-IT" altLang="it-IT" sz="9600" i="1" dirty="0">
                <a:solidFill>
                  <a:srgbClr val="C00000"/>
                </a:solidFill>
                <a:cs typeface="Calibri" panose="020F0502020204030204" pitchFamily="34" charset="0"/>
              </a:rPr>
              <a:t>è inviata dal consumatore prima della scadenza del periodo di recesso.</a:t>
            </a:r>
          </a:p>
          <a:p>
            <a:pPr marL="0" indent="0">
              <a:buNone/>
            </a:pPr>
            <a:r>
              <a:rPr lang="it-IT" altLang="it-IT" sz="9600" i="1" dirty="0">
                <a:cs typeface="Calibri" panose="020F0502020204030204" pitchFamily="34" charset="0"/>
              </a:rPr>
              <a:t>3. Il professionista, oltre alle possibilità di cui al comma 1, può offrire al consumatore l'opzione di compilare e inviare elettronicamente il modulo di recesso tipo riportato all'allegato I, parte B, o una qualsiasi altra </a:t>
            </a:r>
            <a:r>
              <a:rPr lang="it-IT" altLang="it-IT" sz="9600" i="1" dirty="0">
                <a:solidFill>
                  <a:srgbClr val="C00000"/>
                </a:solidFill>
                <a:cs typeface="Calibri" panose="020F0502020204030204" pitchFamily="34" charset="0"/>
              </a:rPr>
              <a:t>dichiarazione esplicita sul sito web del professionista</a:t>
            </a:r>
            <a:r>
              <a:rPr lang="it-IT" altLang="it-IT" sz="9600" i="1" dirty="0">
                <a:cs typeface="Calibri" panose="020F0502020204030204" pitchFamily="34" charset="0"/>
              </a:rPr>
              <a:t>. </a:t>
            </a:r>
            <a:r>
              <a:rPr lang="it-IT" altLang="it-IT" sz="9600" i="1" dirty="0">
                <a:solidFill>
                  <a:srgbClr val="C00000"/>
                </a:solidFill>
                <a:cs typeface="Calibri" panose="020F0502020204030204" pitchFamily="34" charset="0"/>
              </a:rPr>
              <a:t>In tali casi il professionista comunica senza indugio al consumatore una conferma di ricevimento, su un supporto durevole, del recesso esercitato.</a:t>
            </a:r>
          </a:p>
          <a:p>
            <a:pPr marL="0" indent="0">
              <a:buNone/>
            </a:pPr>
            <a:r>
              <a:rPr lang="it-IT" altLang="it-IT" sz="9600" i="1" dirty="0">
                <a:cs typeface="Calibri" panose="020F0502020204030204" pitchFamily="34" charset="0"/>
              </a:rPr>
              <a:t>4. L'onere della prova relativa all'esercizio del diritto di recesso conformemente al presente articolo incombe sul consumatore.»</a:t>
            </a:r>
          </a:p>
          <a:p>
            <a:pPr marL="0" indent="0">
              <a:buNone/>
            </a:pPr>
            <a:endParaRPr lang="it-IT" altLang="it-IT" sz="2800" i="1" dirty="0">
              <a:cs typeface="Calibri" panose="020F0502020204030204" pitchFamily="34" charset="0"/>
            </a:endParaRPr>
          </a:p>
          <a:p>
            <a:pPr marL="0" indent="0" eaLnBrk="1" hangingPunct="1">
              <a:buNone/>
            </a:pPr>
            <a:endParaRPr lang="it-IT" altLang="it-IT" sz="2800" i="1" dirty="0">
              <a:cs typeface="Calibri" panose="020F0502020204030204" pitchFamily="34" charset="0"/>
            </a:endParaRPr>
          </a:p>
        </p:txBody>
      </p:sp>
      <p:sp>
        <p:nvSpPr>
          <p:cNvPr id="6" name="Text Box 1">
            <a:extLst>
              <a:ext uri="{FF2B5EF4-FFF2-40B4-BE49-F238E27FC236}">
                <a16:creationId xmlns:a16="http://schemas.microsoft.com/office/drawing/2014/main" id="{126EBAA9-AEE3-374D-8594-48F1EC6342B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47886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5">
            <a:extLst>
              <a:ext uri="{FF2B5EF4-FFF2-40B4-BE49-F238E27FC236}">
                <a16:creationId xmlns:a16="http://schemas.microsoft.com/office/drawing/2014/main" id="{251B9597-C530-A647-94DF-0DF5240CFF2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0355CC7C-ED58-2244-BA4E-B21E2D91677F}" type="slidenum">
              <a:rPr lang="it-IT" altLang="it-IT" sz="1000">
                <a:latin typeface="Arial" panose="020B0604020202020204" pitchFamily="34" charset="0"/>
              </a:rPr>
              <a:pPr>
                <a:spcBef>
                  <a:spcPct val="0"/>
                </a:spcBef>
                <a:buClrTx/>
                <a:buSzTx/>
                <a:buFontTx/>
                <a:buNone/>
              </a:pPr>
              <a:t>5</a:t>
            </a:fld>
            <a:endParaRPr lang="it-IT" altLang="it-IT" sz="1000">
              <a:latin typeface="Arial" panose="020B0604020202020204" pitchFamily="34" charset="0"/>
            </a:endParaRPr>
          </a:p>
        </p:txBody>
      </p:sp>
      <p:sp>
        <p:nvSpPr>
          <p:cNvPr id="19459" name="Rectangle 1026">
            <a:extLst>
              <a:ext uri="{FF2B5EF4-FFF2-40B4-BE49-F238E27FC236}">
                <a16:creationId xmlns:a16="http://schemas.microsoft.com/office/drawing/2014/main" id="{7F505392-20B8-624E-93C3-BC80AF37E2B8}"/>
              </a:ext>
            </a:extLst>
          </p:cNvPr>
          <p:cNvSpPr>
            <a:spLocks noGrp="1" noChangeArrowheads="1"/>
          </p:cNvSpPr>
          <p:nvPr>
            <p:ph type="title"/>
          </p:nvPr>
        </p:nvSpPr>
        <p:spPr>
          <a:xfrm>
            <a:off x="1905000" y="605480"/>
            <a:ext cx="8294688" cy="918519"/>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Progetto</a:t>
            </a:r>
            <a:r>
              <a:rPr lang="it-IT" altLang="it-IT" sz="2800" b="1" dirty="0">
                <a:solidFill>
                  <a:schemeClr val="folHlink"/>
                </a:solidFill>
              </a:rPr>
              <a:t> </a:t>
            </a:r>
            <a:r>
              <a:rPr lang="it-IT" altLang="it-IT" sz="2800" b="1" dirty="0">
                <a:solidFill>
                  <a:srgbClr val="9E2912"/>
                </a:solidFill>
                <a:ea typeface="Microsoft YaHei" panose="020B0503020204020204" pitchFamily="34" charset="-122"/>
                <a:cs typeface="Calibri" panose="020F0502020204030204" pitchFamily="34" charset="0"/>
              </a:rPr>
              <a:t>imprenditoriale – Sito web</a:t>
            </a:r>
          </a:p>
        </p:txBody>
      </p:sp>
      <p:sp>
        <p:nvSpPr>
          <p:cNvPr id="11269" name="Rectangle 1027">
            <a:extLst>
              <a:ext uri="{FF2B5EF4-FFF2-40B4-BE49-F238E27FC236}">
                <a16:creationId xmlns:a16="http://schemas.microsoft.com/office/drawing/2014/main" id="{42C9B034-80BB-8E4E-B57C-8AD3EED1D4FB}"/>
              </a:ext>
            </a:extLst>
          </p:cNvPr>
          <p:cNvSpPr>
            <a:spLocks noGrp="1" noChangeArrowheads="1"/>
          </p:cNvSpPr>
          <p:nvPr>
            <p:ph type="body" idx="1"/>
          </p:nvPr>
        </p:nvSpPr>
        <p:spPr>
          <a:xfrm>
            <a:off x="815546" y="1705231"/>
            <a:ext cx="10317893" cy="4065373"/>
          </a:xfrm>
        </p:spPr>
        <p:txBody>
          <a:bodyPr>
            <a:normAutofit/>
          </a:bodyPr>
          <a:lstStyle/>
          <a:p>
            <a:pPr marL="406400" indent="-406400">
              <a:lnSpc>
                <a:spcPct val="80000"/>
              </a:lnSpc>
              <a:spcBef>
                <a:spcPts val="800"/>
              </a:spcBef>
              <a:buClr>
                <a:srgbClr val="000000"/>
              </a:buClr>
              <a:buSzPct val="100000"/>
              <a:buFont typeface="Wingdings" pitchFamily="2" charset="2"/>
              <a:buChar char="q"/>
              <a:tabLst>
                <a:tab pos="785813" algn="l"/>
                <a:tab pos="1700213" algn="l"/>
                <a:tab pos="2614613" algn="l"/>
                <a:tab pos="3529013" algn="l"/>
                <a:tab pos="4443413" algn="l"/>
                <a:tab pos="5357813" algn="l"/>
                <a:tab pos="6272213" algn="l"/>
                <a:tab pos="7186613" algn="l"/>
                <a:tab pos="8101013" algn="l"/>
                <a:tab pos="9015413" algn="l"/>
                <a:tab pos="9929813" algn="l"/>
              </a:tabLst>
              <a:defRPr/>
            </a:pPr>
            <a:r>
              <a:rPr lang="it-IT" sz="2400" dirty="0">
                <a:solidFill>
                  <a:srgbClr val="000000"/>
                </a:solidFill>
                <a:ea typeface="Microsoft YaHei" charset="0"/>
                <a:cs typeface="Calibri" panose="020F0502020204030204" pitchFamily="34" charset="0"/>
              </a:rPr>
              <a:t>A quale scopo l’impresa realizza il sito web? </a:t>
            </a:r>
          </a:p>
          <a:p>
            <a:pPr marL="357188" indent="-357188">
              <a:lnSpc>
                <a:spcPct val="80000"/>
              </a:lnSpc>
              <a:spcBef>
                <a:spcPts val="800"/>
              </a:spcBef>
              <a:buClr>
                <a:srgbClr val="000000"/>
              </a:buClr>
              <a:buSzPct val="100000"/>
              <a:buFont typeface="Wingdings" pitchFamily="2" charset="2"/>
              <a:buChar char="ü"/>
              <a:tabLst>
                <a:tab pos="785813" algn="l"/>
                <a:tab pos="1700213" algn="l"/>
                <a:tab pos="2614613" algn="l"/>
                <a:tab pos="3529013" algn="l"/>
                <a:tab pos="4443413" algn="l"/>
                <a:tab pos="5357813" algn="l"/>
                <a:tab pos="6272213" algn="l"/>
                <a:tab pos="7186613" algn="l"/>
                <a:tab pos="8101013" algn="l"/>
                <a:tab pos="9015413" algn="l"/>
                <a:tab pos="9929813" algn="l"/>
              </a:tabLst>
              <a:defRPr/>
            </a:pPr>
            <a:r>
              <a:rPr lang="it-IT" sz="2400" dirty="0">
                <a:solidFill>
                  <a:srgbClr val="000000"/>
                </a:solidFill>
                <a:ea typeface="Microsoft YaHei" charset="0"/>
                <a:cs typeface="Calibri" panose="020F0502020204030204" pitchFamily="34" charset="0"/>
              </a:rPr>
              <a:t>A scopo di semplice vetrina, per l’impresa e/o i relativi prodotti/servizi, e di  strumento di contatto con i clienti con cui l’impresa concluderà contratti tramite gli ordinari strumenti di comunicazione o via mail.</a:t>
            </a:r>
          </a:p>
          <a:p>
            <a:pPr marL="357188" indent="-357188">
              <a:lnSpc>
                <a:spcPct val="80000"/>
              </a:lnSpc>
              <a:spcBef>
                <a:spcPts val="800"/>
              </a:spcBef>
              <a:buClr>
                <a:srgbClr val="000000"/>
              </a:buClr>
              <a:buSzPct val="100000"/>
              <a:buFont typeface="Wingdings" pitchFamily="2" charset="2"/>
              <a:buChar char="ü"/>
              <a:tabLst>
                <a:tab pos="785813" algn="l"/>
                <a:tab pos="1700213" algn="l"/>
                <a:tab pos="2614613" algn="l"/>
                <a:tab pos="3529013" algn="l"/>
                <a:tab pos="4443413" algn="l"/>
                <a:tab pos="5357813" algn="l"/>
                <a:tab pos="6272213" algn="l"/>
                <a:tab pos="7186613" algn="l"/>
                <a:tab pos="8101013" algn="l"/>
                <a:tab pos="9015413" algn="l"/>
                <a:tab pos="9929813" algn="l"/>
              </a:tabLst>
              <a:defRPr/>
            </a:pPr>
            <a:r>
              <a:rPr lang="it-IT" sz="2400" dirty="0">
                <a:solidFill>
                  <a:srgbClr val="000000"/>
                </a:solidFill>
                <a:ea typeface="Microsoft YaHei" charset="0"/>
                <a:cs typeface="Calibri" panose="020F0502020204030204" pitchFamily="34" charset="0"/>
              </a:rPr>
              <a:t>Oltre che a fungere da vetrina, tramite il proprio sito web l’impresa concluderà i contratti di fornitura di prodotti/servizi (es. </a:t>
            </a:r>
            <a:r>
              <a:rPr lang="it-IT" sz="2400" i="1" dirty="0" err="1">
                <a:solidFill>
                  <a:srgbClr val="000000"/>
                </a:solidFill>
                <a:ea typeface="Microsoft YaHei" charset="0"/>
                <a:cs typeface="Calibri" panose="020F0502020204030204" pitchFamily="34" charset="0"/>
              </a:rPr>
              <a:t>point</a:t>
            </a:r>
            <a:r>
              <a:rPr lang="it-IT" sz="2400" i="1" dirty="0">
                <a:solidFill>
                  <a:srgbClr val="000000"/>
                </a:solidFill>
                <a:ea typeface="Microsoft YaHei" charset="0"/>
                <a:cs typeface="Calibri" panose="020F0502020204030204" pitchFamily="34" charset="0"/>
              </a:rPr>
              <a:t> &amp; click</a:t>
            </a:r>
            <a:r>
              <a:rPr lang="it-IT" sz="2400" dirty="0">
                <a:solidFill>
                  <a:srgbClr val="000000"/>
                </a:solidFill>
                <a:ea typeface="Microsoft YaHei" charset="0"/>
                <a:cs typeface="Calibri" panose="020F0502020204030204" pitchFamily="34" charset="0"/>
              </a:rPr>
              <a:t>)</a:t>
            </a:r>
          </a:p>
          <a:p>
            <a:pPr marL="406400" indent="-406400">
              <a:lnSpc>
                <a:spcPct val="80000"/>
              </a:lnSpc>
              <a:spcBef>
                <a:spcPts val="800"/>
              </a:spcBef>
              <a:buClr>
                <a:srgbClr val="000000"/>
              </a:buClr>
              <a:buSzPct val="100000"/>
              <a:buFont typeface="Wingdings" pitchFamily="2" charset="2"/>
              <a:buChar char="q"/>
              <a:tabLst>
                <a:tab pos="785813" algn="l"/>
                <a:tab pos="1700213" algn="l"/>
                <a:tab pos="2614613" algn="l"/>
                <a:tab pos="3529013" algn="l"/>
                <a:tab pos="4443413" algn="l"/>
                <a:tab pos="5357813" algn="l"/>
                <a:tab pos="6272213" algn="l"/>
                <a:tab pos="7186613" algn="l"/>
                <a:tab pos="8101013" algn="l"/>
                <a:tab pos="9015413" algn="l"/>
                <a:tab pos="9929813" algn="l"/>
              </a:tabLst>
              <a:defRPr/>
            </a:pPr>
            <a:endParaRPr lang="it-IT" sz="2400" dirty="0">
              <a:solidFill>
                <a:srgbClr val="000000"/>
              </a:solidFill>
              <a:ea typeface="Microsoft YaHei" charset="0"/>
              <a:cs typeface="Calibri" panose="020F0502020204030204" pitchFamily="34" charset="0"/>
            </a:endParaRPr>
          </a:p>
          <a:p>
            <a:pPr marL="406400" indent="-406400">
              <a:lnSpc>
                <a:spcPct val="80000"/>
              </a:lnSpc>
              <a:spcBef>
                <a:spcPts val="800"/>
              </a:spcBef>
              <a:buClr>
                <a:srgbClr val="000000"/>
              </a:buClr>
              <a:buSzPct val="100000"/>
              <a:buFont typeface="Wingdings" pitchFamily="2" charset="2"/>
              <a:buChar char="q"/>
              <a:tabLst>
                <a:tab pos="785813" algn="l"/>
                <a:tab pos="1700213" algn="l"/>
                <a:tab pos="2614613" algn="l"/>
                <a:tab pos="3529013" algn="l"/>
                <a:tab pos="4443413" algn="l"/>
                <a:tab pos="5357813" algn="l"/>
                <a:tab pos="6272213" algn="l"/>
                <a:tab pos="7186613" algn="l"/>
                <a:tab pos="8101013" algn="l"/>
                <a:tab pos="9015413" algn="l"/>
                <a:tab pos="9929813" algn="l"/>
              </a:tabLst>
              <a:defRPr/>
            </a:pPr>
            <a:r>
              <a:rPr lang="it-IT" sz="2400" dirty="0">
                <a:solidFill>
                  <a:srgbClr val="000000"/>
                </a:solidFill>
                <a:ea typeface="Microsoft YaHei" charset="0"/>
                <a:cs typeface="Calibri" panose="020F0502020204030204" pitchFamily="34" charset="0"/>
              </a:rPr>
              <a:t>A quale tipo di clientela l’impresa intende rivolgersi? B2B, B2C o entrambi?</a:t>
            </a:r>
          </a:p>
          <a:p>
            <a:pPr marL="0" indent="0">
              <a:lnSpc>
                <a:spcPct val="80000"/>
              </a:lnSpc>
              <a:spcBef>
                <a:spcPts val="800"/>
              </a:spcBef>
              <a:buClr>
                <a:srgbClr val="000000"/>
              </a:buClr>
              <a:buSzPct val="100000"/>
              <a:buNone/>
              <a:tabLst>
                <a:tab pos="785813" algn="l"/>
                <a:tab pos="1700213" algn="l"/>
                <a:tab pos="2614613" algn="l"/>
                <a:tab pos="3529013" algn="l"/>
                <a:tab pos="4443413" algn="l"/>
                <a:tab pos="5357813" algn="l"/>
                <a:tab pos="6272213" algn="l"/>
                <a:tab pos="7186613" algn="l"/>
                <a:tab pos="8101013" algn="l"/>
                <a:tab pos="9015413" algn="l"/>
                <a:tab pos="9929813" algn="l"/>
              </a:tabLst>
              <a:defRPr/>
            </a:pPr>
            <a:endParaRPr lang="it-IT" sz="2400" dirty="0">
              <a:solidFill>
                <a:srgbClr val="000000"/>
              </a:solidFill>
              <a:ea typeface="Microsoft YaHei" charset="0"/>
              <a:cs typeface="Calibri" panose="020F0502020204030204" pitchFamily="34" charset="0"/>
            </a:endParaRPr>
          </a:p>
          <a:p>
            <a:pPr marL="406400" indent="-406400">
              <a:lnSpc>
                <a:spcPct val="80000"/>
              </a:lnSpc>
              <a:spcBef>
                <a:spcPts val="800"/>
              </a:spcBef>
              <a:buClr>
                <a:srgbClr val="000000"/>
              </a:buClr>
              <a:buSzPct val="100000"/>
              <a:buFont typeface="Wingdings" pitchFamily="2" charset="2"/>
              <a:buChar char="q"/>
              <a:tabLst>
                <a:tab pos="785813" algn="l"/>
                <a:tab pos="1700213" algn="l"/>
                <a:tab pos="2614613" algn="l"/>
                <a:tab pos="3529013" algn="l"/>
                <a:tab pos="4443413" algn="l"/>
                <a:tab pos="5357813" algn="l"/>
                <a:tab pos="6272213" algn="l"/>
                <a:tab pos="7186613" algn="l"/>
                <a:tab pos="8101013" algn="l"/>
                <a:tab pos="9015413" algn="l"/>
                <a:tab pos="9929813" algn="l"/>
              </a:tabLst>
              <a:defRPr/>
            </a:pPr>
            <a:r>
              <a:rPr lang="it-IT" sz="2400" dirty="0">
                <a:solidFill>
                  <a:srgbClr val="000000"/>
                </a:solidFill>
                <a:ea typeface="Microsoft YaHei" charset="0"/>
                <a:cs typeface="Calibri" panose="020F0502020204030204" pitchFamily="34" charset="0"/>
              </a:rPr>
              <a:t>L’impresa intende rivolgersi a clienti situati solo in Italia o anche all’estero? Nel secondo caso in quali Paesi? Paesi UE, Paesi extra UE?</a:t>
            </a:r>
          </a:p>
          <a:p>
            <a:pPr marL="193675" indent="-193675" algn="just">
              <a:lnSpc>
                <a:spcPct val="80000"/>
              </a:lnSpc>
              <a:buNone/>
              <a:defRPr/>
            </a:pPr>
            <a:endParaRPr lang="it-IT" sz="2400" dirty="0"/>
          </a:p>
          <a:p>
            <a:pPr marL="193675" indent="-193675" algn="just">
              <a:lnSpc>
                <a:spcPct val="80000"/>
              </a:lnSpc>
              <a:buNone/>
              <a:defRPr/>
            </a:pPr>
            <a:endParaRPr lang="it-IT" sz="2400" b="1" dirty="0"/>
          </a:p>
        </p:txBody>
      </p:sp>
      <p:sp>
        <p:nvSpPr>
          <p:cNvPr id="6" name="Text Box 1">
            <a:extLst>
              <a:ext uri="{FF2B5EF4-FFF2-40B4-BE49-F238E27FC236}">
                <a16:creationId xmlns:a16="http://schemas.microsoft.com/office/drawing/2014/main" id="{9D21A1D4-CBBC-4E46-AC90-F1C05AEAA11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6787844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numero diapositiva 5">
            <a:extLst>
              <a:ext uri="{FF2B5EF4-FFF2-40B4-BE49-F238E27FC236}">
                <a16:creationId xmlns:a16="http://schemas.microsoft.com/office/drawing/2014/main" id="{B78AB14D-5F28-884A-8346-94FB963C66A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984331B-BC1F-5749-940C-2676FF95691C}" type="slidenum">
              <a:rPr lang="it-IT" altLang="it-IT" sz="1000">
                <a:latin typeface="Arial" panose="020B0604020202020204" pitchFamily="34" charset="0"/>
              </a:rPr>
              <a:pPr>
                <a:spcBef>
                  <a:spcPct val="0"/>
                </a:spcBef>
                <a:buClrTx/>
                <a:buSzTx/>
                <a:buFontTx/>
                <a:buNone/>
              </a:pPr>
              <a:t>50</a:t>
            </a:fld>
            <a:endParaRPr lang="it-IT" altLang="it-IT" sz="1000">
              <a:latin typeface="Arial" panose="020B0604020202020204" pitchFamily="34" charset="0"/>
            </a:endParaRPr>
          </a:p>
        </p:txBody>
      </p:sp>
      <p:sp>
        <p:nvSpPr>
          <p:cNvPr id="86019" name="Rectangle 2">
            <a:extLst>
              <a:ext uri="{FF2B5EF4-FFF2-40B4-BE49-F238E27FC236}">
                <a16:creationId xmlns:a16="http://schemas.microsoft.com/office/drawing/2014/main" id="{0EA5DB8D-9349-9149-B9C3-B1C50DDE6274}"/>
              </a:ext>
            </a:extLst>
          </p:cNvPr>
          <p:cNvSpPr>
            <a:spLocks noGrp="1" noChangeArrowheads="1"/>
          </p:cNvSpPr>
          <p:nvPr>
            <p:ph type="title"/>
          </p:nvPr>
        </p:nvSpPr>
        <p:spPr>
          <a:xfrm>
            <a:off x="667266" y="533401"/>
            <a:ext cx="10676237" cy="879475"/>
          </a:xfrm>
        </p:spPr>
        <p:txBody>
          <a:bodyPr>
            <a:normAutofit/>
          </a:bodyPr>
          <a:lstStyle/>
          <a:p>
            <a:pPr algn="ctr"/>
            <a:r>
              <a:rPr lang="it-IT" altLang="it-IT" sz="2800" b="1" dirty="0">
                <a:solidFill>
                  <a:srgbClr val="C00000"/>
                </a:solidFill>
                <a:cs typeface="Calibri" panose="020F0502020204030204" pitchFamily="34" charset="0"/>
              </a:rPr>
              <a:t>Art. 56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 Obblighi del professionista nel caso di recesso</a:t>
            </a:r>
          </a:p>
        </p:txBody>
      </p:sp>
      <p:sp>
        <p:nvSpPr>
          <p:cNvPr id="86020" name="Rectangle 3">
            <a:extLst>
              <a:ext uri="{FF2B5EF4-FFF2-40B4-BE49-F238E27FC236}">
                <a16:creationId xmlns:a16="http://schemas.microsoft.com/office/drawing/2014/main" id="{C10E8DA7-8EEC-5A4C-9A05-F2F059A99B3E}"/>
              </a:ext>
            </a:extLst>
          </p:cNvPr>
          <p:cNvSpPr>
            <a:spLocks noGrp="1" noChangeArrowheads="1"/>
          </p:cNvSpPr>
          <p:nvPr>
            <p:ph type="body" idx="1"/>
          </p:nvPr>
        </p:nvSpPr>
        <p:spPr>
          <a:xfrm>
            <a:off x="667266" y="1412876"/>
            <a:ext cx="10457936" cy="4607718"/>
          </a:xfrm>
        </p:spPr>
        <p:txBody>
          <a:bodyPr>
            <a:normAutofit fontScale="70000" lnSpcReduction="20000"/>
          </a:bodyPr>
          <a:lstStyle/>
          <a:p>
            <a:pPr marL="0" indent="0">
              <a:buNone/>
            </a:pPr>
            <a:r>
              <a:rPr lang="it-IT" altLang="it-IT" sz="3100" i="1" dirty="0">
                <a:cs typeface="Calibri" panose="020F0502020204030204" pitchFamily="34" charset="0"/>
              </a:rPr>
              <a:t>«1. 1. Il professionista </a:t>
            </a:r>
            <a:r>
              <a:rPr lang="it-IT" altLang="it-IT" sz="3100" i="1" dirty="0">
                <a:solidFill>
                  <a:srgbClr val="C00000"/>
                </a:solidFill>
                <a:cs typeface="Calibri" panose="020F0502020204030204" pitchFamily="34" charset="0"/>
              </a:rPr>
              <a:t>rimborsa tutti i pagamenti ricevuti dal consumatore</a:t>
            </a:r>
            <a:r>
              <a:rPr lang="it-IT" altLang="it-IT" sz="3100" i="1" dirty="0">
                <a:cs typeface="Calibri" panose="020F0502020204030204" pitchFamily="34" charset="0"/>
              </a:rPr>
              <a:t>, </a:t>
            </a:r>
            <a:r>
              <a:rPr lang="it-IT" altLang="it-IT" sz="3100" i="1" dirty="0">
                <a:solidFill>
                  <a:srgbClr val="C00000"/>
                </a:solidFill>
                <a:cs typeface="Calibri" panose="020F0502020204030204" pitchFamily="34" charset="0"/>
              </a:rPr>
              <a:t>eventualmente comprensivi delle spese di consegna, senza indebito ritardo e comunque entro quattordici giorni dal giorno in cui è informato della decisione del consumatore di recedere dal contratto ai sensi dell'articolo 54. </a:t>
            </a:r>
            <a:r>
              <a:rPr lang="it-IT" altLang="it-IT" sz="3100" i="1" dirty="0">
                <a:cs typeface="Calibri" panose="020F0502020204030204" pitchFamily="34" charset="0"/>
              </a:rPr>
              <a:t>Il professionista esegue il rimborso di cui al primo periodo utilizzando lo stesso mezzo di pagamento usato dal consumatore per la transazione iniziale, salvo che il consumatore abbia espressamente convenuto altrimenti e a condizione che questi non debba sostenere alcun costo quale conseguenza del rimborso. Nell'ipotesi in cui il pagamento sia stato effettuato per mezzo di effetti cambiari, qualora questi non siano stati ancora presentati all'incasso, deve procedersi alla loro restituzione. È nulla qualsiasi clausola che preveda limitazioni al rimborso nei confronti del consumatore delle somme versate in conseguenza dell'esercizio del diritto di recesso.</a:t>
            </a:r>
          </a:p>
          <a:p>
            <a:pPr marL="0" indent="0">
              <a:buNone/>
            </a:pPr>
            <a:r>
              <a:rPr lang="it-IT" altLang="it-IT" sz="3100" i="1" dirty="0">
                <a:cs typeface="Calibri" panose="020F0502020204030204" pitchFamily="34" charset="0"/>
              </a:rPr>
              <a:t>2. Fatto salvo il comma 1, il professionista </a:t>
            </a:r>
            <a:r>
              <a:rPr lang="it-IT" altLang="it-IT" sz="3100" i="1" dirty="0">
                <a:solidFill>
                  <a:srgbClr val="C00000"/>
                </a:solidFill>
                <a:cs typeface="Calibri" panose="020F0502020204030204" pitchFamily="34" charset="0"/>
              </a:rPr>
              <a:t>non è tenuto a rimborsare i costi supplementari</a:t>
            </a:r>
            <a:r>
              <a:rPr lang="it-IT" altLang="it-IT" sz="3100" i="1" dirty="0">
                <a:cs typeface="Calibri" panose="020F0502020204030204" pitchFamily="34" charset="0"/>
              </a:rPr>
              <a:t>, qualora il consumatore abbia scelto espressamente un tipo di consegna diversa dal tipo meno costoso di consegna offerto dal professionista.</a:t>
            </a:r>
          </a:p>
          <a:p>
            <a:pPr marL="0" indent="0">
              <a:buNone/>
            </a:pPr>
            <a:r>
              <a:rPr lang="it-IT" altLang="it-IT" sz="3100" i="1" dirty="0">
                <a:cs typeface="Calibri" panose="020F0502020204030204" pitchFamily="34" charset="0"/>
              </a:rPr>
              <a:t>3. </a:t>
            </a:r>
            <a:r>
              <a:rPr lang="it-IT" altLang="it-IT" sz="3100" i="1" dirty="0">
                <a:solidFill>
                  <a:srgbClr val="C00000"/>
                </a:solidFill>
                <a:cs typeface="Calibri" panose="020F0502020204030204" pitchFamily="34" charset="0"/>
              </a:rPr>
              <a:t>Salvo che il professionista abbia offerto di ritirare egli stesso i beni, con riguardo ai contratti di vendita, il professionista può trattenere il rimborso finché non abbia ricevuto i beni oppure finché il consumatore non abbia dimostrato di aver rispedito i beni, a seconda di quale situazione si verifichi per prima.</a:t>
            </a:r>
          </a:p>
          <a:p>
            <a:pPr marL="0" indent="0">
              <a:buNone/>
            </a:pPr>
            <a:endParaRPr lang="it-IT" altLang="it-IT" sz="2800" i="1" dirty="0">
              <a:cs typeface="Calibri" panose="020F0502020204030204" pitchFamily="34" charset="0"/>
            </a:endParaRPr>
          </a:p>
          <a:p>
            <a:pPr marL="0" indent="0">
              <a:buNone/>
            </a:pPr>
            <a:endParaRPr lang="it-IT" altLang="it-IT" sz="2800" i="1" dirty="0">
              <a:cs typeface="Calibri" panose="020F0502020204030204" pitchFamily="34" charset="0"/>
            </a:endParaRPr>
          </a:p>
          <a:p>
            <a:pPr marL="0" indent="0" eaLnBrk="1" hangingPunct="1">
              <a:buNone/>
            </a:pPr>
            <a:endParaRPr lang="it-IT" altLang="it-IT" sz="2800" i="1" dirty="0">
              <a:cs typeface="Calibri" panose="020F0502020204030204" pitchFamily="34" charset="0"/>
            </a:endParaRPr>
          </a:p>
        </p:txBody>
      </p:sp>
      <p:sp>
        <p:nvSpPr>
          <p:cNvPr id="6" name="Text Box 1">
            <a:extLst>
              <a:ext uri="{FF2B5EF4-FFF2-40B4-BE49-F238E27FC236}">
                <a16:creationId xmlns:a16="http://schemas.microsoft.com/office/drawing/2014/main" id="{126EBAA9-AEE3-374D-8594-48F1EC6342B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521056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numero diapositiva 5">
            <a:extLst>
              <a:ext uri="{FF2B5EF4-FFF2-40B4-BE49-F238E27FC236}">
                <a16:creationId xmlns:a16="http://schemas.microsoft.com/office/drawing/2014/main" id="{B78AB14D-5F28-884A-8346-94FB963C66A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984331B-BC1F-5749-940C-2676FF95691C}" type="slidenum">
              <a:rPr lang="it-IT" altLang="it-IT" sz="1000">
                <a:latin typeface="Arial" panose="020B0604020202020204" pitchFamily="34" charset="0"/>
              </a:rPr>
              <a:pPr>
                <a:spcBef>
                  <a:spcPct val="0"/>
                </a:spcBef>
                <a:buClrTx/>
                <a:buSzTx/>
                <a:buFontTx/>
                <a:buNone/>
              </a:pPr>
              <a:t>51</a:t>
            </a:fld>
            <a:endParaRPr lang="it-IT" altLang="it-IT" sz="1000">
              <a:latin typeface="Arial" panose="020B0604020202020204" pitchFamily="34" charset="0"/>
            </a:endParaRPr>
          </a:p>
        </p:txBody>
      </p:sp>
      <p:sp>
        <p:nvSpPr>
          <p:cNvPr id="86019" name="Rectangle 2">
            <a:extLst>
              <a:ext uri="{FF2B5EF4-FFF2-40B4-BE49-F238E27FC236}">
                <a16:creationId xmlns:a16="http://schemas.microsoft.com/office/drawing/2014/main" id="{0EA5DB8D-9349-9149-B9C3-B1C50DDE6274}"/>
              </a:ext>
            </a:extLst>
          </p:cNvPr>
          <p:cNvSpPr>
            <a:spLocks noGrp="1" noChangeArrowheads="1"/>
          </p:cNvSpPr>
          <p:nvPr>
            <p:ph type="title"/>
          </p:nvPr>
        </p:nvSpPr>
        <p:spPr>
          <a:xfrm>
            <a:off x="1981200" y="533401"/>
            <a:ext cx="8229600" cy="879475"/>
          </a:xfrm>
        </p:spPr>
        <p:txBody>
          <a:bodyPr>
            <a:normAutofit/>
          </a:bodyPr>
          <a:lstStyle/>
          <a:p>
            <a:pPr algn="ctr" eaLnBrk="1" hangingPunct="1"/>
            <a:r>
              <a:rPr lang="it-IT" altLang="it-IT" sz="2800" b="1" dirty="0">
                <a:solidFill>
                  <a:srgbClr val="C00000"/>
                </a:solidFill>
                <a:cs typeface="Calibri" panose="020F0502020204030204" pitchFamily="34" charset="0"/>
              </a:rPr>
              <a:t>Disciplina del recesso</a:t>
            </a:r>
          </a:p>
        </p:txBody>
      </p:sp>
      <p:sp>
        <p:nvSpPr>
          <p:cNvPr id="86020" name="Rectangle 3">
            <a:extLst>
              <a:ext uri="{FF2B5EF4-FFF2-40B4-BE49-F238E27FC236}">
                <a16:creationId xmlns:a16="http://schemas.microsoft.com/office/drawing/2014/main" id="{C10E8DA7-8EEC-5A4C-9A05-F2F059A99B3E}"/>
              </a:ext>
            </a:extLst>
          </p:cNvPr>
          <p:cNvSpPr>
            <a:spLocks noGrp="1" noChangeArrowheads="1"/>
          </p:cNvSpPr>
          <p:nvPr>
            <p:ph type="body" idx="1"/>
          </p:nvPr>
        </p:nvSpPr>
        <p:spPr>
          <a:xfrm>
            <a:off x="902043" y="1655805"/>
            <a:ext cx="10223157" cy="3867665"/>
          </a:xfrm>
        </p:spPr>
        <p:txBody>
          <a:bodyPr>
            <a:normAutofit lnSpcReduction="10000"/>
          </a:bodyPr>
          <a:lstStyle/>
          <a:p>
            <a:pPr eaLnBrk="1" hangingPunct="1"/>
            <a:endParaRPr lang="it-IT" altLang="it-IT" sz="2800" i="1" dirty="0">
              <a:cs typeface="Calibri" panose="020F0502020204030204" pitchFamily="34" charset="0"/>
            </a:endParaRPr>
          </a:p>
          <a:p>
            <a:pPr eaLnBrk="1" hangingPunct="1"/>
            <a:r>
              <a:rPr lang="it-IT" altLang="it-IT" sz="2800" i="1" dirty="0">
                <a:cs typeface="Calibri" panose="020F0502020204030204" pitchFamily="34" charset="0"/>
              </a:rPr>
              <a:t>Art. 55 Effetti del recesso</a:t>
            </a:r>
          </a:p>
          <a:p>
            <a:pPr eaLnBrk="1" hangingPunct="1"/>
            <a:r>
              <a:rPr lang="it-IT" altLang="it-IT" sz="2800" i="1" dirty="0">
                <a:cs typeface="Calibri" panose="020F0502020204030204" pitchFamily="34" charset="0"/>
              </a:rPr>
              <a:t>Art. 56 Obblighi del professionista nel caso di recesso</a:t>
            </a:r>
          </a:p>
          <a:p>
            <a:pPr eaLnBrk="1" hangingPunct="1"/>
            <a:r>
              <a:rPr lang="it-IT" altLang="it-IT" sz="2800" i="1" dirty="0">
                <a:cs typeface="Calibri" panose="020F0502020204030204" pitchFamily="34" charset="0"/>
              </a:rPr>
              <a:t>Art. 57 Obblighi del consumatore nel caso di recesso </a:t>
            </a:r>
          </a:p>
          <a:p>
            <a:pPr eaLnBrk="1" hangingPunct="1"/>
            <a:r>
              <a:rPr lang="it-IT" altLang="it-IT" sz="2800" i="1" dirty="0">
                <a:cs typeface="Calibri" panose="020F0502020204030204" pitchFamily="34" charset="0"/>
              </a:rPr>
              <a:t>Art. 58 Effetti dell'esercizio del diritto di recesso sui contratti accessori</a:t>
            </a:r>
          </a:p>
          <a:p>
            <a:pPr eaLnBrk="1" hangingPunct="1"/>
            <a:r>
              <a:rPr lang="it-IT" altLang="it-IT" sz="2800" i="1" dirty="0">
                <a:cs typeface="Calibri" panose="020F0502020204030204" pitchFamily="34" charset="0"/>
              </a:rPr>
              <a:t>Art. 59 Eccezioni al diritto di recesso (es. fornitura beni confezionati su misura o personalizzati, beni con scadenza breve o a rischio deterioramento, per motivi igienico sanitari non restituibili dopo l’apertura, </a:t>
            </a:r>
            <a:r>
              <a:rPr lang="it-IT" altLang="it-IT" sz="2800" i="1" dirty="0" err="1">
                <a:cs typeface="Calibri" panose="020F0502020204030204" pitchFamily="34" charset="0"/>
              </a:rPr>
              <a:t>etc</a:t>
            </a:r>
            <a:r>
              <a:rPr lang="it-IT" altLang="it-IT" sz="2800" i="1" dirty="0">
                <a:cs typeface="Calibri" panose="020F0502020204030204" pitchFamily="34" charset="0"/>
              </a:rPr>
              <a:t>…) </a:t>
            </a:r>
          </a:p>
        </p:txBody>
      </p:sp>
      <p:sp>
        <p:nvSpPr>
          <p:cNvPr id="6" name="Text Box 1">
            <a:extLst>
              <a:ext uri="{FF2B5EF4-FFF2-40B4-BE49-F238E27FC236}">
                <a16:creationId xmlns:a16="http://schemas.microsoft.com/office/drawing/2014/main" id="{126EBAA9-AEE3-374D-8594-48F1EC6342B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4039329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numero diapositiva 5">
            <a:extLst>
              <a:ext uri="{FF2B5EF4-FFF2-40B4-BE49-F238E27FC236}">
                <a16:creationId xmlns:a16="http://schemas.microsoft.com/office/drawing/2014/main" id="{2095F19A-D63D-EE42-B706-7E91630F344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7B8A0CF-DF7F-2F4A-B364-2500AAD89DC2}" type="slidenum">
              <a:rPr lang="it-IT" altLang="it-IT" sz="1000">
                <a:latin typeface="Arial" panose="020B0604020202020204" pitchFamily="34" charset="0"/>
              </a:rPr>
              <a:pPr>
                <a:spcBef>
                  <a:spcPct val="0"/>
                </a:spcBef>
                <a:buClrTx/>
                <a:buSzTx/>
                <a:buFontTx/>
                <a:buNone/>
              </a:pPr>
              <a:t>52</a:t>
            </a:fld>
            <a:endParaRPr lang="it-IT" altLang="it-IT" sz="1000">
              <a:latin typeface="Arial" panose="020B0604020202020204" pitchFamily="34" charset="0"/>
            </a:endParaRPr>
          </a:p>
        </p:txBody>
      </p:sp>
      <p:sp>
        <p:nvSpPr>
          <p:cNvPr id="87043" name="Rectangle 2">
            <a:extLst>
              <a:ext uri="{FF2B5EF4-FFF2-40B4-BE49-F238E27FC236}">
                <a16:creationId xmlns:a16="http://schemas.microsoft.com/office/drawing/2014/main" id="{666C7690-0526-F74D-BCF0-04C99462E1ED}"/>
              </a:ext>
            </a:extLst>
          </p:cNvPr>
          <p:cNvSpPr>
            <a:spLocks noGrp="1" noChangeArrowheads="1"/>
          </p:cNvSpPr>
          <p:nvPr>
            <p:ph type="title"/>
          </p:nvPr>
        </p:nvSpPr>
        <p:spPr>
          <a:xfrm>
            <a:off x="1981200" y="765175"/>
            <a:ext cx="8229600" cy="719138"/>
          </a:xfrm>
        </p:spPr>
        <p:txBody>
          <a:bodyPr/>
          <a:lstStyle/>
          <a:p>
            <a:pPr algn="ctr" eaLnBrk="1" hangingPunct="1"/>
            <a:r>
              <a:rPr lang="it-IT" altLang="it-IT" sz="2800" b="1" dirty="0">
                <a:solidFill>
                  <a:srgbClr val="C00000"/>
                </a:solidFill>
                <a:cs typeface="Calibri" panose="020F0502020204030204" pitchFamily="34" charset="0"/>
              </a:rPr>
              <a:t>Consegna dei beni (Art. 61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 Logistica</a:t>
            </a:r>
          </a:p>
        </p:txBody>
      </p:sp>
      <p:sp>
        <p:nvSpPr>
          <p:cNvPr id="87044" name="Rectangle 3">
            <a:extLst>
              <a:ext uri="{FF2B5EF4-FFF2-40B4-BE49-F238E27FC236}">
                <a16:creationId xmlns:a16="http://schemas.microsoft.com/office/drawing/2014/main" id="{2C1DC61B-7E0A-E040-A03B-3968FF78A378}"/>
              </a:ext>
            </a:extLst>
          </p:cNvPr>
          <p:cNvSpPr>
            <a:spLocks noGrp="1" noChangeArrowheads="1"/>
          </p:cNvSpPr>
          <p:nvPr>
            <p:ph type="body" idx="1"/>
          </p:nvPr>
        </p:nvSpPr>
        <p:spPr>
          <a:xfrm>
            <a:off x="734291" y="1484313"/>
            <a:ext cx="10399147" cy="4320741"/>
          </a:xfrm>
        </p:spPr>
        <p:txBody>
          <a:bodyPr>
            <a:normAutofit lnSpcReduction="10000"/>
          </a:bodyPr>
          <a:lstStyle/>
          <a:p>
            <a:pPr marL="193675" indent="-193675">
              <a:lnSpc>
                <a:spcPct val="90000"/>
              </a:lnSpc>
              <a:buNone/>
            </a:pPr>
            <a:r>
              <a:rPr lang="it-IT" altLang="it-IT" sz="2300" i="1" dirty="0">
                <a:cs typeface="Calibri" panose="020F0502020204030204" pitchFamily="34" charset="0"/>
              </a:rPr>
              <a:t>«1. Salva diversa pattuizione delle parti del contratto di vendita, il </a:t>
            </a:r>
            <a:r>
              <a:rPr lang="it-IT" altLang="it-IT" sz="2300" b="1" i="1" dirty="0">
                <a:cs typeface="Calibri" panose="020F0502020204030204" pitchFamily="34" charset="0"/>
              </a:rPr>
              <a:t>professionista è obbligato a consegnare i beni al consumatore senza ritardo ingiustificato e al </a:t>
            </a:r>
            <a:r>
              <a:rPr lang="it-IT" altLang="it-IT" sz="2300" b="1" i="1" dirty="0" err="1">
                <a:cs typeface="Calibri" panose="020F0502020204030204" pitchFamily="34" charset="0"/>
              </a:rPr>
              <a:t>piu'</a:t>
            </a:r>
            <a:r>
              <a:rPr lang="it-IT" altLang="it-IT" sz="2300" b="1" i="1" dirty="0">
                <a:cs typeface="Calibri" panose="020F0502020204030204" pitchFamily="34" charset="0"/>
              </a:rPr>
              <a:t> tardi entro </a:t>
            </a:r>
            <a:r>
              <a:rPr lang="it-IT" altLang="it-IT" sz="2300" b="1" i="1" dirty="0">
                <a:solidFill>
                  <a:srgbClr val="C00000"/>
                </a:solidFill>
                <a:cs typeface="Calibri" panose="020F0502020204030204" pitchFamily="34" charset="0"/>
              </a:rPr>
              <a:t>trenta giorni dalla data di conclusione del contratto.</a:t>
            </a:r>
          </a:p>
          <a:p>
            <a:pPr marL="193675" indent="-193675">
              <a:lnSpc>
                <a:spcPct val="90000"/>
              </a:lnSpc>
              <a:buNone/>
            </a:pPr>
            <a:r>
              <a:rPr lang="it-IT" altLang="it-IT" sz="2300" i="1" dirty="0">
                <a:cs typeface="Calibri" panose="020F0502020204030204" pitchFamily="34" charset="0"/>
              </a:rPr>
              <a:t>2. L'obbligazione di consegna è adempiuta mediante il trasferimento della disponibilità materiale o comunque del controllo dei beni al consumatore.</a:t>
            </a:r>
          </a:p>
          <a:p>
            <a:pPr marL="193675" indent="-193675">
              <a:lnSpc>
                <a:spcPct val="90000"/>
              </a:lnSpc>
              <a:buNone/>
            </a:pPr>
            <a:r>
              <a:rPr lang="it-IT" altLang="it-IT" sz="2300" i="1" dirty="0">
                <a:cs typeface="Calibri" panose="020F0502020204030204" pitchFamily="34" charset="0"/>
              </a:rPr>
              <a:t>3. Se il professionista non adempie all'obbligo di consegna dei beni entro il termine pattuito ovvero entro il termine di cui al comma 1, il consumatore lo invita ad effettuare la consegna entro un termine supplementare appropriato alle circostanze. </a:t>
            </a:r>
            <a:r>
              <a:rPr lang="it-IT" altLang="it-IT" sz="2300" b="1" i="1" dirty="0">
                <a:solidFill>
                  <a:srgbClr val="C00000"/>
                </a:solidFill>
                <a:cs typeface="Calibri" panose="020F0502020204030204" pitchFamily="34" charset="0"/>
              </a:rPr>
              <a:t>Se il termine supplementare così concesso scade senza che i beni gli siano stati consegnati, il consumatore è legittimato a risolvere il contratto, salvo il diritto al risarcimento dei danni. </a:t>
            </a:r>
            <a:r>
              <a:rPr lang="it-IT" altLang="it-IT" sz="2300" i="1" dirty="0">
                <a:cs typeface="Calibri" panose="020F0502020204030204" pitchFamily="34" charset="0"/>
              </a:rPr>
              <a:t>(….)</a:t>
            </a:r>
          </a:p>
          <a:p>
            <a:pPr marL="193675" indent="-193675">
              <a:lnSpc>
                <a:spcPct val="90000"/>
              </a:lnSpc>
              <a:buNone/>
            </a:pPr>
            <a:endParaRPr lang="it-IT" altLang="it-IT" sz="2300" i="1" dirty="0">
              <a:cs typeface="Calibri" panose="020F0502020204030204" pitchFamily="34" charset="0"/>
            </a:endParaRPr>
          </a:p>
          <a:p>
            <a:pPr marL="193675" indent="-193675">
              <a:lnSpc>
                <a:spcPct val="90000"/>
              </a:lnSpc>
              <a:buNone/>
            </a:pPr>
            <a:r>
              <a:rPr lang="it-IT" altLang="it-IT" sz="2300" dirty="0">
                <a:cs typeface="Calibri" panose="020F0502020204030204" pitchFamily="34" charset="0"/>
              </a:rPr>
              <a:t>- Una delle principali difficoltà nell’organizzazione della vendita on line è la logistica (es. caso «</a:t>
            </a:r>
            <a:r>
              <a:rPr lang="it-IT" altLang="it-IT" sz="2300" dirty="0" err="1">
                <a:cs typeface="Calibri" panose="020F0502020204030204" pitchFamily="34" charset="0"/>
              </a:rPr>
              <a:t>Dropshipping</a:t>
            </a:r>
            <a:r>
              <a:rPr lang="it-IT" altLang="it-IT" sz="2300" dirty="0">
                <a:cs typeface="Calibri" panose="020F0502020204030204" pitchFamily="34" charset="0"/>
              </a:rPr>
              <a:t>»)</a:t>
            </a:r>
          </a:p>
        </p:txBody>
      </p:sp>
      <p:sp>
        <p:nvSpPr>
          <p:cNvPr id="6" name="Text Box 1">
            <a:extLst>
              <a:ext uri="{FF2B5EF4-FFF2-40B4-BE49-F238E27FC236}">
                <a16:creationId xmlns:a16="http://schemas.microsoft.com/office/drawing/2014/main" id="{5A265F16-FFCF-9044-AAEB-EA73352459D1}"/>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0112713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9071F4DC-B0B2-094F-A171-13DB92325C07}"/>
              </a:ext>
            </a:extLst>
          </p:cNvPr>
          <p:cNvSpPr>
            <a:spLocks noGrp="1" noChangeArrowheads="1"/>
          </p:cNvSpPr>
          <p:nvPr>
            <p:ph type="title"/>
          </p:nvPr>
        </p:nvSpPr>
        <p:spPr>
          <a:xfrm>
            <a:off x="2063750" y="692151"/>
            <a:ext cx="8229600" cy="879475"/>
          </a:xfrm>
        </p:spPr>
        <p:txBody>
          <a:bodyPr/>
          <a:lstStyle/>
          <a:p>
            <a:pPr algn="ctr"/>
            <a:r>
              <a:rPr lang="it-IT" altLang="it-IT" sz="2800" b="1" dirty="0">
                <a:solidFill>
                  <a:srgbClr val="C00000"/>
                </a:solidFill>
                <a:cs typeface="Calibri" panose="020F0502020204030204" pitchFamily="34" charset="0"/>
              </a:rPr>
              <a:t>Pratiche commerciali scorrette (art. 20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a:t>
            </a:r>
          </a:p>
        </p:txBody>
      </p:sp>
      <p:sp>
        <p:nvSpPr>
          <p:cNvPr id="88066" name="Rectangle 3">
            <a:extLst>
              <a:ext uri="{FF2B5EF4-FFF2-40B4-BE49-F238E27FC236}">
                <a16:creationId xmlns:a16="http://schemas.microsoft.com/office/drawing/2014/main" id="{E69CC8D9-82C0-B04E-8BEF-1F583B7A6730}"/>
              </a:ext>
            </a:extLst>
          </p:cNvPr>
          <p:cNvSpPr>
            <a:spLocks noGrp="1" noChangeArrowheads="1"/>
          </p:cNvSpPr>
          <p:nvPr>
            <p:ph type="body" idx="1"/>
          </p:nvPr>
        </p:nvSpPr>
        <p:spPr>
          <a:xfrm>
            <a:off x="864973" y="2103120"/>
            <a:ext cx="10260227" cy="3432707"/>
          </a:xfrm>
        </p:spPr>
        <p:txBody>
          <a:bodyPr>
            <a:normAutofit/>
          </a:bodyPr>
          <a:lstStyle/>
          <a:p>
            <a:pPr marL="0" indent="0">
              <a:buNone/>
            </a:pPr>
            <a:r>
              <a:rPr lang="it-IT" altLang="it-IT" sz="2400" b="1" dirty="0">
                <a:cs typeface="Calibri" panose="020F0502020204030204" pitchFamily="34" charset="0"/>
              </a:rPr>
              <a:t>«Divieto delle pratiche commerciali scorrette</a:t>
            </a:r>
            <a:endParaRPr lang="it-IT" altLang="it-IT" sz="2400" dirty="0">
              <a:cs typeface="Calibri" panose="020F0502020204030204" pitchFamily="34" charset="0"/>
            </a:endParaRPr>
          </a:p>
          <a:p>
            <a:pPr marL="0" indent="0">
              <a:buNone/>
            </a:pPr>
            <a:r>
              <a:rPr lang="it-IT" altLang="it-IT" sz="2400" i="1" dirty="0">
                <a:cs typeface="Calibri" panose="020F0502020204030204" pitchFamily="34" charset="0"/>
              </a:rPr>
              <a:t>1. Le pratiche commerciali scorrette sono vietate.</a:t>
            </a:r>
          </a:p>
          <a:p>
            <a:pPr marL="0" indent="0" algn="just">
              <a:buNone/>
            </a:pPr>
            <a:r>
              <a:rPr lang="it-IT" altLang="it-IT" sz="2400" i="1" dirty="0">
                <a:cs typeface="Calibri" panose="020F0502020204030204" pitchFamily="34" charset="0"/>
              </a:rPr>
              <a:t>2. Una pratica commerciale è scorretta se è contraria alla diligenza professionale, ed è falsa o idonea a falsare in misura apprezzabile il comportamento economico, in relazione al prodotto, del consumatore medio che essa raggiunge o al quale è diretta o del membro medio di un gruppo qualora la pratica commerciale sia diretta a un determinato gruppo di consumatori.</a:t>
            </a:r>
          </a:p>
          <a:p>
            <a:pPr marL="0" indent="0">
              <a:buNone/>
            </a:pPr>
            <a:r>
              <a:rPr lang="it-IT" altLang="it-IT" sz="2400" i="1" dirty="0">
                <a:cs typeface="Calibri" panose="020F0502020204030204" pitchFamily="34" charset="0"/>
              </a:rPr>
              <a:t>(….).</a:t>
            </a:r>
          </a:p>
          <a:p>
            <a:pPr marL="0" indent="0">
              <a:buNone/>
            </a:pPr>
            <a:endParaRPr lang="it-IT" altLang="it-IT" sz="2400" dirty="0"/>
          </a:p>
        </p:txBody>
      </p:sp>
      <p:sp>
        <p:nvSpPr>
          <p:cNvPr id="4" name="Text Box 1">
            <a:extLst>
              <a:ext uri="{FF2B5EF4-FFF2-40B4-BE49-F238E27FC236}">
                <a16:creationId xmlns:a16="http://schemas.microsoft.com/office/drawing/2014/main" id="{CB07D2D3-6861-4C4C-8E6A-AF4817603AA9}"/>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7564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9E931E4-47AB-8743-B85A-3655539A9B3B}"/>
              </a:ext>
            </a:extLst>
          </p:cNvPr>
          <p:cNvSpPr>
            <a:spLocks noGrp="1" noChangeArrowheads="1"/>
          </p:cNvSpPr>
          <p:nvPr>
            <p:ph type="title" idx="4294967295"/>
          </p:nvPr>
        </p:nvSpPr>
        <p:spPr>
          <a:xfrm>
            <a:off x="1994179" y="505684"/>
            <a:ext cx="8280400" cy="915988"/>
          </a:xfrm>
        </p:spPr>
        <p:txBody>
          <a:bodyPr anchor="ctr"/>
          <a:lstStyle/>
          <a:p>
            <a:pPr algn="ctr"/>
            <a:r>
              <a:rPr lang="it-IT" altLang="it-IT" sz="2800" b="1" dirty="0">
                <a:solidFill>
                  <a:srgbClr val="C00000"/>
                </a:solidFill>
                <a:cs typeface="Calibri" panose="020F0502020204030204" pitchFamily="34" charset="0"/>
              </a:rPr>
              <a:t>Pratiche commerciali scorrette (art. 20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a:t>
            </a:r>
          </a:p>
        </p:txBody>
      </p:sp>
      <p:sp>
        <p:nvSpPr>
          <p:cNvPr id="89091" name="Rectangle 3">
            <a:extLst>
              <a:ext uri="{FF2B5EF4-FFF2-40B4-BE49-F238E27FC236}">
                <a16:creationId xmlns:a16="http://schemas.microsoft.com/office/drawing/2014/main" id="{32F6B822-EC2C-B141-A738-CCBD1042621D}"/>
              </a:ext>
            </a:extLst>
          </p:cNvPr>
          <p:cNvSpPr>
            <a:spLocks noGrp="1" noChangeArrowheads="1"/>
          </p:cNvSpPr>
          <p:nvPr>
            <p:ph type="body" idx="4294967295"/>
          </p:nvPr>
        </p:nvSpPr>
        <p:spPr>
          <a:xfrm>
            <a:off x="753762" y="1532238"/>
            <a:ext cx="10515600" cy="4560587"/>
          </a:xfrm>
        </p:spPr>
        <p:txBody>
          <a:bodyPr>
            <a:noAutofit/>
          </a:bodyPr>
          <a:lstStyle/>
          <a:p>
            <a:pPr marL="0" indent="0" algn="just">
              <a:buNone/>
            </a:pPr>
            <a:r>
              <a:rPr lang="it-IT" altLang="it-IT" sz="2400" i="1" dirty="0"/>
              <a:t> </a:t>
            </a:r>
            <a:r>
              <a:rPr lang="it-IT" altLang="it-IT" sz="2400" i="1" dirty="0">
                <a:cs typeface="Calibri" panose="020F0502020204030204" pitchFamily="34" charset="0"/>
              </a:rPr>
              <a:t>(…) 3. Le pratiche commerciali che, pur raggiungendo gruppi più ampi di consumatori, sono idonee a falsare in misura apprezzabile il comportamento economico solo di un gruppo di consumatori chiaramente individuabile, particolarmente vulnerabili alla pratica o al prodotto cui essa si riferisce a motivo della loro infermità mentale o fisica, della loro età o ingenuità, in un modo che il professionista poteva ragionevolmente prevedere, sono valutate nell'ottica del membro medio di tale gruppo. È fatta salva la pratica pubblicitaria comune e legittima consistente in dichiarazioni esagerate o in dichiarazioni che non sono destinate ad essere prese alla lettera.</a:t>
            </a:r>
          </a:p>
          <a:p>
            <a:pPr marL="0" indent="0">
              <a:buNone/>
            </a:pPr>
            <a:r>
              <a:rPr lang="it-IT" altLang="it-IT" sz="2400" i="1" dirty="0">
                <a:cs typeface="Calibri" panose="020F0502020204030204" pitchFamily="34" charset="0"/>
              </a:rPr>
              <a:t>4. In particolare</a:t>
            </a:r>
            <a:r>
              <a:rPr lang="it-IT" altLang="it-IT" sz="2400" i="1" dirty="0">
                <a:solidFill>
                  <a:srgbClr val="C00000"/>
                </a:solidFill>
                <a:cs typeface="Calibri" panose="020F0502020204030204" pitchFamily="34" charset="0"/>
              </a:rPr>
              <a:t>, </a:t>
            </a:r>
            <a:r>
              <a:rPr lang="it-IT" altLang="it-IT" sz="2400" b="1" i="1" dirty="0">
                <a:solidFill>
                  <a:srgbClr val="C00000"/>
                </a:solidFill>
                <a:cs typeface="Calibri" panose="020F0502020204030204" pitchFamily="34" charset="0"/>
              </a:rPr>
              <a:t>sono scorrette le pratiche commerciali: a) ingannevoli di cui agli articoli 21, 22 e 23 o b) aggressive di cui agli articoli 24, 25 e 26</a:t>
            </a:r>
            <a:r>
              <a:rPr lang="it-IT" altLang="it-IT" sz="2400" i="1" dirty="0">
                <a:solidFill>
                  <a:srgbClr val="C00000"/>
                </a:solidFill>
                <a:cs typeface="Calibri" panose="020F0502020204030204" pitchFamily="34" charset="0"/>
              </a:rPr>
              <a:t>.</a:t>
            </a:r>
          </a:p>
          <a:p>
            <a:pPr marL="0" indent="0">
              <a:buNone/>
            </a:pPr>
            <a:r>
              <a:rPr lang="it-IT" altLang="it-IT" sz="2400" i="1" dirty="0">
                <a:cs typeface="Calibri" panose="020F0502020204030204" pitchFamily="34" charset="0"/>
              </a:rPr>
              <a:t>5. Gli articoli 23 e 26 riportano l'elenco delle pratiche commerciali, rispettivamente ingannevoli e aggressive, </a:t>
            </a:r>
            <a:r>
              <a:rPr lang="it-IT" altLang="it-IT" sz="2400" b="1" i="1" dirty="0">
                <a:solidFill>
                  <a:srgbClr val="C00000"/>
                </a:solidFill>
                <a:cs typeface="Calibri" panose="020F0502020204030204" pitchFamily="34" charset="0"/>
              </a:rPr>
              <a:t>considerate in ogni caso scorrette.»</a:t>
            </a:r>
          </a:p>
        </p:txBody>
      </p:sp>
      <p:sp>
        <p:nvSpPr>
          <p:cNvPr id="4" name="Text Box 1">
            <a:extLst>
              <a:ext uri="{FF2B5EF4-FFF2-40B4-BE49-F238E27FC236}">
                <a16:creationId xmlns:a16="http://schemas.microsoft.com/office/drawing/2014/main" id="{1F6CFB6C-4034-CD41-879D-E7732F5443EF}"/>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570516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2000" fill="hold"/>
                                        <p:tgtEl>
                                          <p:spTgt spid="89090"/>
                                        </p:tgtEl>
                                        <p:attrNameLst>
                                          <p:attrName>ppt_w</p:attrName>
                                        </p:attrNameLst>
                                      </p:cBhvr>
                                      <p:tavLst>
                                        <p:tav tm="0">
                                          <p:val>
                                            <p:strVal val="#ppt_w*2.5"/>
                                          </p:val>
                                        </p:tav>
                                        <p:tav tm="100000">
                                          <p:val>
                                            <p:strVal val="#ppt_w"/>
                                          </p:val>
                                        </p:tav>
                                      </p:tavLst>
                                    </p:anim>
                                    <p:anim calcmode="lin" valueType="num">
                                      <p:cBhvr>
                                        <p:cTn id="8" dur="2000" fill="hold"/>
                                        <p:tgtEl>
                                          <p:spTgt spid="89090"/>
                                        </p:tgtEl>
                                        <p:attrNameLst>
                                          <p:attrName>ppt_h</p:attrName>
                                        </p:attrNameLst>
                                      </p:cBhvr>
                                      <p:tavLst>
                                        <p:tav tm="0">
                                          <p:val>
                                            <p:strVal val="#ppt_h"/>
                                          </p:val>
                                        </p:tav>
                                        <p:tav tm="100000">
                                          <p:val>
                                            <p:strVal val="#ppt_h"/>
                                          </p:val>
                                        </p:tav>
                                      </p:tavLst>
                                    </p:anim>
                                    <p:anim calcmode="lin" valueType="num">
                                      <p:cBhvr>
                                        <p:cTn id="9" dur="2000" fill="hold"/>
                                        <p:tgtEl>
                                          <p:spTgt spid="8909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909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90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9091">
                                            <p:txEl>
                                              <p:pRg st="0" end="0"/>
                                            </p:txEl>
                                          </p:spTgt>
                                        </p:tgtEl>
                                        <p:attrNameLst>
                                          <p:attrName>style.visibility</p:attrName>
                                        </p:attrNameLst>
                                      </p:cBhvr>
                                      <p:to>
                                        <p:strVal val="visible"/>
                                      </p:to>
                                    </p:set>
                                    <p:animEffect transition="in" filter="wipe(left)">
                                      <p:cBhvr>
                                        <p:cTn id="16" dur="500"/>
                                        <p:tgtEl>
                                          <p:spTgt spid="890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9091">
                                            <p:txEl>
                                              <p:pRg st="1" end="1"/>
                                            </p:txEl>
                                          </p:spTgt>
                                        </p:tgtEl>
                                        <p:attrNameLst>
                                          <p:attrName>style.visibility</p:attrName>
                                        </p:attrNameLst>
                                      </p:cBhvr>
                                      <p:to>
                                        <p:strVal val="visible"/>
                                      </p:to>
                                    </p:set>
                                    <p:animEffect transition="in" filter="wipe(left)">
                                      <p:cBhvr>
                                        <p:cTn id="21" dur="500"/>
                                        <p:tgtEl>
                                          <p:spTgt spid="8909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9091">
                                            <p:txEl>
                                              <p:pRg st="2" end="2"/>
                                            </p:txEl>
                                          </p:spTgt>
                                        </p:tgtEl>
                                        <p:attrNameLst>
                                          <p:attrName>style.visibility</p:attrName>
                                        </p:attrNameLst>
                                      </p:cBhvr>
                                      <p:to>
                                        <p:strVal val="visible"/>
                                      </p:to>
                                    </p:set>
                                    <p:animEffect transition="in" filter="wipe(left)">
                                      <p:cBhvr>
                                        <p:cTn id="26"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Segnaposto numero diapositiva 3">
            <a:extLst>
              <a:ext uri="{FF2B5EF4-FFF2-40B4-BE49-F238E27FC236}">
                <a16:creationId xmlns:a16="http://schemas.microsoft.com/office/drawing/2014/main" id="{7200243C-46F2-934A-B1A9-44EA604090A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7972A384-91AC-8A4A-B127-153938C26C3B}" type="slidenum">
              <a:rPr lang="it-IT" altLang="it-IT" sz="1000">
                <a:latin typeface="Arial" panose="020B0604020202020204" pitchFamily="34" charset="0"/>
              </a:rPr>
              <a:pPr>
                <a:spcBef>
                  <a:spcPct val="0"/>
                </a:spcBef>
                <a:buClrTx/>
                <a:buSzTx/>
                <a:buFontTx/>
                <a:buNone/>
              </a:pPr>
              <a:t>55</a:t>
            </a:fld>
            <a:endParaRPr lang="it-IT" altLang="it-IT" sz="1000">
              <a:latin typeface="Arial" panose="020B0604020202020204" pitchFamily="34" charset="0"/>
            </a:endParaRPr>
          </a:p>
        </p:txBody>
      </p:sp>
      <p:sp>
        <p:nvSpPr>
          <p:cNvPr id="61444" name="Rectangle 2">
            <a:extLst>
              <a:ext uri="{FF2B5EF4-FFF2-40B4-BE49-F238E27FC236}">
                <a16:creationId xmlns:a16="http://schemas.microsoft.com/office/drawing/2014/main" id="{BCDB2C6F-42F8-B64E-8132-515C8BE6F198}"/>
              </a:ext>
            </a:extLst>
          </p:cNvPr>
          <p:cNvSpPr>
            <a:spLocks noGrp="1" noChangeArrowheads="1"/>
          </p:cNvSpPr>
          <p:nvPr>
            <p:ph type="title" idx="4294967295"/>
          </p:nvPr>
        </p:nvSpPr>
        <p:spPr>
          <a:xfrm>
            <a:off x="1847850" y="620713"/>
            <a:ext cx="8229600" cy="1143000"/>
          </a:xfrm>
        </p:spPr>
        <p:txBody>
          <a:bodyPr vert="horz" lIns="92075" tIns="46038" rIns="92075" bIns="46038" rtlCol="0" anchor="ctr">
            <a:normAutofit/>
          </a:bodyPr>
          <a:lstStyle/>
          <a:p>
            <a:pPr algn="ctr" eaLnBrk="1" hangingPunct="1"/>
            <a:r>
              <a:rPr lang="it-IT" altLang="it-IT" sz="2800" b="1" dirty="0">
                <a:solidFill>
                  <a:srgbClr val="C00000"/>
                </a:solidFill>
                <a:cs typeface="Calibri" panose="020F0502020204030204" pitchFamily="34" charset="0"/>
              </a:rPr>
              <a:t>Problematiche sulla conclusione </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dei contratti “</a:t>
            </a:r>
            <a:r>
              <a:rPr lang="it-IT" altLang="it-IT" sz="2800" b="1" dirty="0" err="1">
                <a:solidFill>
                  <a:srgbClr val="C00000"/>
                </a:solidFill>
                <a:cs typeface="Calibri" panose="020F0502020204030204" pitchFamily="34" charset="0"/>
              </a:rPr>
              <a:t>point</a:t>
            </a:r>
            <a:r>
              <a:rPr lang="it-IT" altLang="it-IT" sz="2800" b="1" dirty="0">
                <a:solidFill>
                  <a:srgbClr val="C00000"/>
                </a:solidFill>
                <a:cs typeface="Calibri" panose="020F0502020204030204" pitchFamily="34" charset="0"/>
              </a:rPr>
              <a:t> and click” </a:t>
            </a:r>
          </a:p>
        </p:txBody>
      </p:sp>
      <p:sp>
        <p:nvSpPr>
          <p:cNvPr id="61445" name="Rectangle 3">
            <a:extLst>
              <a:ext uri="{FF2B5EF4-FFF2-40B4-BE49-F238E27FC236}">
                <a16:creationId xmlns:a16="http://schemas.microsoft.com/office/drawing/2014/main" id="{A454DB75-3427-5D4B-BFDA-A8874384509A}"/>
              </a:ext>
            </a:extLst>
          </p:cNvPr>
          <p:cNvSpPr>
            <a:spLocks noGrp="1" noChangeArrowheads="1"/>
          </p:cNvSpPr>
          <p:nvPr>
            <p:ph type="body" idx="4294967295"/>
          </p:nvPr>
        </p:nvSpPr>
        <p:spPr>
          <a:xfrm>
            <a:off x="1285103" y="1916113"/>
            <a:ext cx="9613556" cy="3960812"/>
          </a:xfrm>
        </p:spPr>
        <p:txBody>
          <a:bodyPr/>
          <a:lstStyle/>
          <a:p>
            <a:pPr algn="ctr" eaLnBrk="1" hangingPunct="1">
              <a:lnSpc>
                <a:spcPct val="90000"/>
              </a:lnSpc>
              <a:buFont typeface="Wingdings" pitchFamily="2" charset="2"/>
              <a:buChar char="ü"/>
            </a:pPr>
            <a:r>
              <a:rPr lang="it-IT" altLang="it-IT" sz="2800" b="1" dirty="0">
                <a:cs typeface="Times New Roman" panose="02020603050405020304" pitchFamily="18" charset="0"/>
              </a:rPr>
              <a:t>Validità dei contratti </a:t>
            </a:r>
            <a:r>
              <a:rPr lang="it-IT" altLang="it-IT" sz="2800" dirty="0">
                <a:cs typeface="Times New Roman" panose="02020603050405020304" pitchFamily="18" charset="0"/>
              </a:rPr>
              <a:t>(modalità di manifestazione delle volontà) - art. 1326 e 1350 c.c. </a:t>
            </a:r>
          </a:p>
          <a:p>
            <a:pPr algn="ctr" eaLnBrk="1" hangingPunct="1">
              <a:lnSpc>
                <a:spcPct val="90000"/>
              </a:lnSpc>
              <a:buFont typeface="Wingdings" pitchFamily="2" charset="2"/>
              <a:buNone/>
            </a:pPr>
            <a:endParaRPr lang="it-IT" altLang="it-IT" sz="2800" dirty="0">
              <a:cs typeface="Times New Roman" panose="02020603050405020304" pitchFamily="18" charset="0"/>
            </a:endParaRPr>
          </a:p>
          <a:p>
            <a:pPr algn="ctr" eaLnBrk="1" hangingPunct="1">
              <a:lnSpc>
                <a:spcPct val="90000"/>
              </a:lnSpc>
              <a:buFont typeface="Wingdings" pitchFamily="2" charset="2"/>
              <a:buChar char="ü"/>
            </a:pPr>
            <a:r>
              <a:rPr lang="it-IT" altLang="it-IT" sz="2800" b="1" dirty="0">
                <a:cs typeface="Times New Roman" panose="02020603050405020304" pitchFamily="18" charset="0"/>
              </a:rPr>
              <a:t>Identità dei contraenti </a:t>
            </a:r>
          </a:p>
          <a:p>
            <a:pPr algn="ctr" eaLnBrk="1" hangingPunct="1">
              <a:lnSpc>
                <a:spcPct val="90000"/>
              </a:lnSpc>
              <a:buFont typeface="Wingdings" pitchFamily="2" charset="2"/>
              <a:buNone/>
            </a:pPr>
            <a:endParaRPr lang="it-IT" altLang="it-IT" sz="2800" dirty="0">
              <a:cs typeface="Times New Roman" panose="02020603050405020304" pitchFamily="18" charset="0"/>
            </a:endParaRPr>
          </a:p>
          <a:p>
            <a:pPr algn="ctr" eaLnBrk="1" hangingPunct="1">
              <a:lnSpc>
                <a:spcPct val="90000"/>
              </a:lnSpc>
              <a:buFont typeface="Wingdings" pitchFamily="2" charset="2"/>
              <a:buChar char="ü"/>
            </a:pPr>
            <a:r>
              <a:rPr lang="it-IT" altLang="it-IT" sz="2800" dirty="0">
                <a:cs typeface="Times New Roman" panose="02020603050405020304" pitchFamily="18" charset="0"/>
              </a:rPr>
              <a:t>Rispetto delle </a:t>
            </a:r>
            <a:r>
              <a:rPr lang="it-IT" altLang="it-IT" sz="2800" b="1" dirty="0">
                <a:cs typeface="Times New Roman" panose="02020603050405020304" pitchFamily="18" charset="0"/>
              </a:rPr>
              <a:t>disposizioni normative a tutela del consumatore (</a:t>
            </a:r>
            <a:r>
              <a:rPr lang="it-IT" altLang="it-IT" sz="2800" b="1" dirty="0" err="1">
                <a:cs typeface="Times New Roman" panose="02020603050405020304" pitchFamily="18" charset="0"/>
              </a:rPr>
              <a:t>BtoC</a:t>
            </a:r>
            <a:r>
              <a:rPr lang="it-IT" altLang="it-IT" sz="2800" b="1" dirty="0">
                <a:cs typeface="Times New Roman" panose="02020603050405020304" pitchFamily="18" charset="0"/>
              </a:rPr>
              <a:t>)</a:t>
            </a:r>
          </a:p>
        </p:txBody>
      </p:sp>
      <p:sp>
        <p:nvSpPr>
          <p:cNvPr id="6" name="Text Box 1">
            <a:extLst>
              <a:ext uri="{FF2B5EF4-FFF2-40B4-BE49-F238E27FC236}">
                <a16:creationId xmlns:a16="http://schemas.microsoft.com/office/drawing/2014/main" id="{7DA9E4CD-79D7-8F4B-828B-705504EF2FE5}"/>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344188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2000" fill="hold"/>
                                        <p:tgtEl>
                                          <p:spTgt spid="61444"/>
                                        </p:tgtEl>
                                        <p:attrNameLst>
                                          <p:attrName>ppt_w</p:attrName>
                                        </p:attrNameLst>
                                      </p:cBhvr>
                                      <p:tavLst>
                                        <p:tav tm="0">
                                          <p:val>
                                            <p:strVal val="#ppt_w*2.5"/>
                                          </p:val>
                                        </p:tav>
                                        <p:tav tm="100000">
                                          <p:val>
                                            <p:strVal val="#ppt_w"/>
                                          </p:val>
                                        </p:tav>
                                      </p:tavLst>
                                    </p:anim>
                                    <p:anim calcmode="lin" valueType="num">
                                      <p:cBhvr>
                                        <p:cTn id="8" dur="2000" fill="hold"/>
                                        <p:tgtEl>
                                          <p:spTgt spid="61444"/>
                                        </p:tgtEl>
                                        <p:attrNameLst>
                                          <p:attrName>ppt_h</p:attrName>
                                        </p:attrNameLst>
                                      </p:cBhvr>
                                      <p:tavLst>
                                        <p:tav tm="0">
                                          <p:val>
                                            <p:strVal val="#ppt_h"/>
                                          </p:val>
                                        </p:tav>
                                        <p:tav tm="100000">
                                          <p:val>
                                            <p:strVal val="#ppt_h"/>
                                          </p:val>
                                        </p:tav>
                                      </p:tavLst>
                                    </p:anim>
                                    <p:anim calcmode="lin" valueType="num">
                                      <p:cBhvr>
                                        <p:cTn id="9" dur="2000" fill="hold"/>
                                        <p:tgtEl>
                                          <p:spTgt spid="6144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144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14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1445">
                                            <p:txEl>
                                              <p:pRg st="0" end="0"/>
                                            </p:txEl>
                                          </p:spTgt>
                                        </p:tgtEl>
                                        <p:attrNameLst>
                                          <p:attrName>style.visibility</p:attrName>
                                        </p:attrNameLst>
                                      </p:cBhvr>
                                      <p:to>
                                        <p:strVal val="visible"/>
                                      </p:to>
                                    </p:set>
                                    <p:animEffect transition="in" filter="wipe(left)">
                                      <p:cBhvr>
                                        <p:cTn id="16" dur="500"/>
                                        <p:tgtEl>
                                          <p:spTgt spid="6144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1445">
                                            <p:txEl>
                                              <p:pRg st="2" end="2"/>
                                            </p:txEl>
                                          </p:spTgt>
                                        </p:tgtEl>
                                        <p:attrNameLst>
                                          <p:attrName>style.visibility</p:attrName>
                                        </p:attrNameLst>
                                      </p:cBhvr>
                                      <p:to>
                                        <p:strVal val="visible"/>
                                      </p:to>
                                    </p:set>
                                    <p:animEffect transition="in" filter="wipe(left)">
                                      <p:cBhvr>
                                        <p:cTn id="21" dur="500"/>
                                        <p:tgtEl>
                                          <p:spTgt spid="6144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1445">
                                            <p:txEl>
                                              <p:pRg st="4" end="4"/>
                                            </p:txEl>
                                          </p:spTgt>
                                        </p:tgtEl>
                                        <p:attrNameLst>
                                          <p:attrName>style.visibility</p:attrName>
                                        </p:attrNameLst>
                                      </p:cBhvr>
                                      <p:to>
                                        <p:strVal val="visible"/>
                                      </p:to>
                                    </p:set>
                                    <p:animEffect transition="in" filter="wipe(left)">
                                      <p:cBhvr>
                                        <p:cTn id="26" dur="500"/>
                                        <p:tgtEl>
                                          <p:spTgt spid="614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Segnaposto numero diapositiva 3">
            <a:extLst>
              <a:ext uri="{FF2B5EF4-FFF2-40B4-BE49-F238E27FC236}">
                <a16:creationId xmlns:a16="http://schemas.microsoft.com/office/drawing/2014/main" id="{8966ABF0-51CB-8446-932C-FF7C54230ED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4B6733C2-178E-5044-AF4C-A4E67BBE2BF5}" type="slidenum">
              <a:rPr lang="it-IT" altLang="it-IT" sz="1000">
                <a:latin typeface="Arial" panose="020B0604020202020204" pitchFamily="34" charset="0"/>
              </a:rPr>
              <a:pPr>
                <a:spcBef>
                  <a:spcPct val="0"/>
                </a:spcBef>
                <a:buClrTx/>
                <a:buSzTx/>
                <a:buFontTx/>
                <a:buNone/>
              </a:pPr>
              <a:t>56</a:t>
            </a:fld>
            <a:endParaRPr lang="it-IT" altLang="it-IT" sz="1000">
              <a:latin typeface="Arial" panose="020B0604020202020204" pitchFamily="34" charset="0"/>
            </a:endParaRPr>
          </a:p>
        </p:txBody>
      </p:sp>
      <p:sp>
        <p:nvSpPr>
          <p:cNvPr id="52228" name="Rectangle 2">
            <a:extLst>
              <a:ext uri="{FF2B5EF4-FFF2-40B4-BE49-F238E27FC236}">
                <a16:creationId xmlns:a16="http://schemas.microsoft.com/office/drawing/2014/main" id="{843805C7-52DA-9540-B566-FD1F61CFCF0B}"/>
              </a:ext>
            </a:extLst>
          </p:cNvPr>
          <p:cNvSpPr>
            <a:spLocks noGrp="1" noChangeArrowheads="1"/>
          </p:cNvSpPr>
          <p:nvPr>
            <p:ph type="title" idx="4294967295"/>
          </p:nvPr>
        </p:nvSpPr>
        <p:spPr>
          <a:xfrm>
            <a:off x="1524001" y="457200"/>
            <a:ext cx="8736013" cy="1263650"/>
          </a:xfrm>
        </p:spPr>
        <p:txBody>
          <a:bodyPr vert="horz" lIns="92075" tIns="46038" rIns="92075" bIns="46038" rtlCol="0" anchor="ctr">
            <a:normAutofit/>
          </a:bodyPr>
          <a:lstStyle/>
          <a:p>
            <a:pPr algn="ctr"/>
            <a:r>
              <a:rPr lang="it-IT" altLang="it-IT" sz="2800" b="1" dirty="0">
                <a:solidFill>
                  <a:srgbClr val="C00000"/>
                </a:solidFill>
                <a:cs typeface="Calibri" panose="020F0502020204030204" pitchFamily="34" charset="0"/>
              </a:rPr>
              <a:t>Formazione del contratto tramite </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condizioni generali</a:t>
            </a:r>
          </a:p>
        </p:txBody>
      </p:sp>
      <p:sp>
        <p:nvSpPr>
          <p:cNvPr id="52229" name="Rectangle 3">
            <a:extLst>
              <a:ext uri="{FF2B5EF4-FFF2-40B4-BE49-F238E27FC236}">
                <a16:creationId xmlns:a16="http://schemas.microsoft.com/office/drawing/2014/main" id="{0B8D81E1-1A18-7846-84CD-67E6948928F6}"/>
              </a:ext>
            </a:extLst>
          </p:cNvPr>
          <p:cNvSpPr>
            <a:spLocks noGrp="1" noChangeArrowheads="1"/>
          </p:cNvSpPr>
          <p:nvPr>
            <p:ph type="body" idx="4294967295"/>
          </p:nvPr>
        </p:nvSpPr>
        <p:spPr>
          <a:xfrm>
            <a:off x="1272746" y="1989138"/>
            <a:ext cx="8785655" cy="3816350"/>
          </a:xfrm>
        </p:spPr>
        <p:txBody>
          <a:bodyPr/>
          <a:lstStyle/>
          <a:p>
            <a:pPr marL="290513" indent="-290513" algn="just">
              <a:buNone/>
            </a:pPr>
            <a:endParaRPr lang="it-IT" altLang="it-IT" sz="2400" b="1" dirty="0">
              <a:cs typeface="Times New Roman" panose="02020603050405020304" pitchFamily="18" charset="0"/>
            </a:endParaRPr>
          </a:p>
          <a:p>
            <a:pPr marL="290513" indent="-290513" algn="just">
              <a:buNone/>
            </a:pPr>
            <a:r>
              <a:rPr lang="it-IT" altLang="it-IT" sz="2400" b="1" dirty="0">
                <a:cs typeface="Times New Roman" panose="02020603050405020304" pitchFamily="18" charset="0"/>
              </a:rPr>
              <a:t>Art. 12, 2° c., D. </a:t>
            </a:r>
            <a:r>
              <a:rPr lang="it-IT" altLang="it-IT" sz="2400" b="1" dirty="0" err="1">
                <a:cs typeface="Times New Roman" panose="02020603050405020304" pitchFamily="18" charset="0"/>
              </a:rPr>
              <a:t>Lgs</a:t>
            </a:r>
            <a:r>
              <a:rPr lang="it-IT" altLang="it-IT" sz="2400" b="1" dirty="0">
                <a:cs typeface="Times New Roman" panose="02020603050405020304" pitchFamily="18" charset="0"/>
              </a:rPr>
              <a:t>. n. 70/2003</a:t>
            </a:r>
            <a:r>
              <a:rPr lang="it-IT" altLang="it-IT" sz="2000" dirty="0"/>
              <a:t> </a:t>
            </a:r>
            <a:endParaRPr lang="it-IT" altLang="it-IT" sz="2400" i="1" dirty="0"/>
          </a:p>
          <a:p>
            <a:pPr marL="290513" indent="-290513" algn="just">
              <a:buNone/>
            </a:pPr>
            <a:r>
              <a:rPr lang="it-IT" altLang="it-IT" sz="2400" i="1" dirty="0"/>
              <a:t>	“2. (…) </a:t>
            </a:r>
            <a:r>
              <a:rPr lang="it-IT" altLang="it-IT" sz="2400" b="1" i="1" dirty="0"/>
              <a:t>Le clausole e le condizioni generali del contratto </a:t>
            </a:r>
            <a:r>
              <a:rPr lang="it-IT" altLang="it-IT" sz="2400" i="1" dirty="0"/>
              <a:t>proposte al destinatario devono essere messe a sua disposizione </a:t>
            </a:r>
            <a:r>
              <a:rPr lang="it-IT" altLang="it-IT" sz="2400" b="1" i="1" dirty="0"/>
              <a:t>in modo che gli sia consentita la memorizzazione e la riproduzione</a:t>
            </a:r>
            <a:r>
              <a:rPr lang="it-IT" altLang="it-IT" sz="2400" i="1" dirty="0"/>
              <a:t>.”</a:t>
            </a:r>
            <a:r>
              <a:rPr lang="it-IT" altLang="it-IT" sz="3400" dirty="0"/>
              <a:t>	</a:t>
            </a:r>
            <a:endParaRPr lang="it-IT" altLang="it-IT" dirty="0"/>
          </a:p>
        </p:txBody>
      </p:sp>
      <p:sp>
        <p:nvSpPr>
          <p:cNvPr id="6" name="Text Box 1">
            <a:extLst>
              <a:ext uri="{FF2B5EF4-FFF2-40B4-BE49-F238E27FC236}">
                <a16:creationId xmlns:a16="http://schemas.microsoft.com/office/drawing/2014/main" id="{FD6D7FD5-B8A3-7148-AE2A-F66D57E2C94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710715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2000" fill="hold"/>
                                        <p:tgtEl>
                                          <p:spTgt spid="52228"/>
                                        </p:tgtEl>
                                        <p:attrNameLst>
                                          <p:attrName>ppt_w</p:attrName>
                                        </p:attrNameLst>
                                      </p:cBhvr>
                                      <p:tavLst>
                                        <p:tav tm="0">
                                          <p:val>
                                            <p:strVal val="#ppt_w*2.5"/>
                                          </p:val>
                                        </p:tav>
                                        <p:tav tm="100000">
                                          <p:val>
                                            <p:strVal val="#ppt_w"/>
                                          </p:val>
                                        </p:tav>
                                      </p:tavLst>
                                    </p:anim>
                                    <p:anim calcmode="lin" valueType="num">
                                      <p:cBhvr>
                                        <p:cTn id="8" dur="2000" fill="hold"/>
                                        <p:tgtEl>
                                          <p:spTgt spid="52228"/>
                                        </p:tgtEl>
                                        <p:attrNameLst>
                                          <p:attrName>ppt_h</p:attrName>
                                        </p:attrNameLst>
                                      </p:cBhvr>
                                      <p:tavLst>
                                        <p:tav tm="0">
                                          <p:val>
                                            <p:strVal val="#ppt_h"/>
                                          </p:val>
                                        </p:tav>
                                        <p:tav tm="100000">
                                          <p:val>
                                            <p:strVal val="#ppt_h"/>
                                          </p:val>
                                        </p:tav>
                                      </p:tavLst>
                                    </p:anim>
                                    <p:anim calcmode="lin" valueType="num">
                                      <p:cBhvr>
                                        <p:cTn id="9" dur="2000" fill="hold"/>
                                        <p:tgtEl>
                                          <p:spTgt spid="5222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222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22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2229">
                                            <p:txEl>
                                              <p:pRg st="1" end="1"/>
                                            </p:txEl>
                                          </p:spTgt>
                                        </p:tgtEl>
                                        <p:attrNameLst>
                                          <p:attrName>style.visibility</p:attrName>
                                        </p:attrNameLst>
                                      </p:cBhvr>
                                      <p:to>
                                        <p:strVal val="visible"/>
                                      </p:to>
                                    </p:set>
                                    <p:animEffect transition="in" filter="wipe(left)">
                                      <p:cBhvr>
                                        <p:cTn id="16" dur="500"/>
                                        <p:tgtEl>
                                          <p:spTgt spid="5222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29">
                                            <p:txEl>
                                              <p:pRg st="2" end="2"/>
                                            </p:txEl>
                                          </p:spTgt>
                                        </p:tgtEl>
                                        <p:attrNameLst>
                                          <p:attrName>style.visibility</p:attrName>
                                        </p:attrNameLst>
                                      </p:cBhvr>
                                      <p:to>
                                        <p:strVal val="visible"/>
                                      </p:to>
                                    </p:set>
                                    <p:animEffect transition="in" filter="wipe(left)">
                                      <p:cBhvr>
                                        <p:cTn id="21" dur="500"/>
                                        <p:tgtEl>
                                          <p:spTgt spid="522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29"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Segnaposto numero diapositiva 3">
            <a:extLst>
              <a:ext uri="{FF2B5EF4-FFF2-40B4-BE49-F238E27FC236}">
                <a16:creationId xmlns:a16="http://schemas.microsoft.com/office/drawing/2014/main" id="{C99E5A02-0473-F642-856A-5C33E8A8082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EA404ECE-54EB-8243-B658-6CBB3F99B85E}" type="slidenum">
              <a:rPr lang="it-IT" altLang="it-IT" sz="1000">
                <a:latin typeface="Arial" panose="020B0604020202020204" pitchFamily="34" charset="0"/>
              </a:rPr>
              <a:pPr>
                <a:spcBef>
                  <a:spcPct val="0"/>
                </a:spcBef>
                <a:buClrTx/>
                <a:buSzTx/>
                <a:buFontTx/>
                <a:buNone/>
              </a:pPr>
              <a:t>57</a:t>
            </a:fld>
            <a:endParaRPr lang="it-IT" altLang="it-IT" sz="1000">
              <a:latin typeface="Arial" panose="020B0604020202020204" pitchFamily="34" charset="0"/>
            </a:endParaRPr>
          </a:p>
        </p:txBody>
      </p:sp>
      <p:sp>
        <p:nvSpPr>
          <p:cNvPr id="62468" name="Rectangle 2">
            <a:extLst>
              <a:ext uri="{FF2B5EF4-FFF2-40B4-BE49-F238E27FC236}">
                <a16:creationId xmlns:a16="http://schemas.microsoft.com/office/drawing/2014/main" id="{38CACC17-4F8E-1D43-A281-44393DD31E11}"/>
              </a:ext>
            </a:extLst>
          </p:cNvPr>
          <p:cNvSpPr>
            <a:spLocks noGrp="1" noChangeArrowheads="1"/>
          </p:cNvSpPr>
          <p:nvPr>
            <p:ph type="title" idx="4294967295"/>
          </p:nvPr>
        </p:nvSpPr>
        <p:spPr/>
        <p:txBody>
          <a:bodyPr vert="horz" lIns="92075" tIns="46038" rIns="92075" bIns="46038" rtlCol="0" anchor="ctr">
            <a:normAutofit/>
          </a:bodyPr>
          <a:lstStyle/>
          <a:p>
            <a:pPr algn="ctr" eaLnBrk="1" hangingPunct="1"/>
            <a:r>
              <a:rPr lang="it-IT" altLang="it-IT" sz="2800" b="1" dirty="0">
                <a:solidFill>
                  <a:srgbClr val="C00000"/>
                </a:solidFill>
                <a:cs typeface="Calibri" panose="020F0502020204030204" pitchFamily="34" charset="0"/>
              </a:rPr>
              <a:t>Condizioni generali di contratto e clausole vessatorie B2B</a:t>
            </a:r>
          </a:p>
        </p:txBody>
      </p:sp>
      <p:sp>
        <p:nvSpPr>
          <p:cNvPr id="62469" name="Rectangle 3">
            <a:extLst>
              <a:ext uri="{FF2B5EF4-FFF2-40B4-BE49-F238E27FC236}">
                <a16:creationId xmlns:a16="http://schemas.microsoft.com/office/drawing/2014/main" id="{6D970F26-B644-D741-A3E5-4E0900A419E7}"/>
              </a:ext>
            </a:extLst>
          </p:cNvPr>
          <p:cNvSpPr>
            <a:spLocks noGrp="1" noChangeArrowheads="1"/>
          </p:cNvSpPr>
          <p:nvPr>
            <p:ph type="body" idx="4294967295"/>
          </p:nvPr>
        </p:nvSpPr>
        <p:spPr>
          <a:xfrm>
            <a:off x="1066800" y="1828800"/>
            <a:ext cx="10264346" cy="4040659"/>
          </a:xfrm>
        </p:spPr>
        <p:txBody>
          <a:bodyPr>
            <a:normAutofit/>
          </a:bodyPr>
          <a:lstStyle/>
          <a:p>
            <a:pPr algn="just" eaLnBrk="1" hangingPunct="1">
              <a:buFont typeface="Wingdings" pitchFamily="2" charset="2"/>
              <a:buNone/>
            </a:pPr>
            <a:r>
              <a:rPr lang="it-IT" altLang="it-IT" sz="2000" b="1" i="1" dirty="0">
                <a:cs typeface="Calibri" panose="020F0502020204030204" pitchFamily="34" charset="0"/>
              </a:rPr>
              <a:t>	</a:t>
            </a:r>
            <a:r>
              <a:rPr lang="it-IT" altLang="it-IT" sz="2400" b="1" i="1" dirty="0">
                <a:cs typeface="Calibri" panose="020F0502020204030204" pitchFamily="34" charset="0"/>
              </a:rPr>
              <a:t>Art. 1341</a:t>
            </a:r>
            <a:r>
              <a:rPr lang="it-IT" altLang="it-IT" sz="2400" b="1" dirty="0">
                <a:cs typeface="Calibri" panose="020F0502020204030204" pitchFamily="34" charset="0"/>
              </a:rPr>
              <a:t> c.c. C</a:t>
            </a:r>
            <a:r>
              <a:rPr lang="it-IT" altLang="it-IT" sz="2400" b="1" i="1" dirty="0">
                <a:cs typeface="Calibri" panose="020F0502020204030204" pitchFamily="34" charset="0"/>
              </a:rPr>
              <a:t>ondizioni generali di contratto </a:t>
            </a:r>
          </a:p>
          <a:p>
            <a:pPr algn="just" eaLnBrk="1" hangingPunct="1">
              <a:buFont typeface="Wingdings" pitchFamily="2" charset="2"/>
              <a:buNone/>
            </a:pPr>
            <a:r>
              <a:rPr lang="it-IT" altLang="it-IT" sz="2400" b="1" i="1" dirty="0">
                <a:cs typeface="Calibri" panose="020F0502020204030204" pitchFamily="34" charset="0"/>
              </a:rPr>
              <a:t>	“1. </a:t>
            </a:r>
            <a:r>
              <a:rPr lang="it-IT" altLang="it-IT" sz="2400" i="1" dirty="0">
                <a:cs typeface="Calibri" panose="020F0502020204030204" pitchFamily="34" charset="0"/>
              </a:rPr>
              <a:t>Le condizioni generali di contratto predisposte da uno dei contraenti sono efficaci nei confronti dell'altro, se al momento della conclusione del contratto questi le ha conosciute o avrebbe dovuto conoscerle usando l'ordinaria diligenza [</a:t>
            </a:r>
            <a:r>
              <a:rPr lang="it-IT" altLang="it-IT" sz="2400" i="1" dirty="0">
                <a:cs typeface="Calibri" panose="020F0502020204030204" pitchFamily="34" charset="0"/>
                <a:hlinkClick r:id="rId2" action="ppaction://hlinkfile"/>
              </a:rPr>
              <a:t> 1370,</a:t>
            </a:r>
            <a:r>
              <a:rPr lang="it-IT" altLang="it-IT" sz="2400" i="1" dirty="0">
                <a:cs typeface="Calibri" panose="020F0502020204030204" pitchFamily="34" charset="0"/>
                <a:hlinkClick r:id="rId3" action="ppaction://hlinkfile"/>
              </a:rPr>
              <a:t> 1469-bis</a:t>
            </a:r>
            <a:r>
              <a:rPr lang="it-IT" altLang="it-IT" sz="2400" i="1" dirty="0">
                <a:cs typeface="Calibri" panose="020F0502020204030204" pitchFamily="34" charset="0"/>
              </a:rPr>
              <a:t>].</a:t>
            </a:r>
          </a:p>
          <a:p>
            <a:pPr algn="just" eaLnBrk="1" hangingPunct="1">
              <a:buFont typeface="Wingdings" pitchFamily="2" charset="2"/>
              <a:buNone/>
            </a:pPr>
            <a:r>
              <a:rPr lang="it-IT" altLang="it-IT" sz="2400" i="1" dirty="0">
                <a:cs typeface="Calibri" panose="020F0502020204030204" pitchFamily="34" charset="0"/>
              </a:rPr>
              <a:t>	2. </a:t>
            </a:r>
            <a:r>
              <a:rPr lang="it-IT" altLang="it-IT" sz="2400" b="1" i="1" dirty="0">
                <a:cs typeface="Calibri" panose="020F0502020204030204" pitchFamily="34" charset="0"/>
              </a:rPr>
              <a:t>In ogni caso non hanno effetto, se non sono specificamente approvate per iscritto</a:t>
            </a:r>
            <a:r>
              <a:rPr lang="it-IT" altLang="it-IT" sz="2400" i="1" dirty="0">
                <a:cs typeface="Calibri" panose="020F0502020204030204" pitchFamily="34" charset="0"/>
              </a:rPr>
              <a:t>, le condizioni che stabiliscono, a favore di colui che le ha predisposte, limitazioni di responsabilità, facoltà di recedere dal contratto o di sospenderne l'esecuzione, ovvero sanciscono a carico dell'altro contraente decadenze, limitazioni alla facoltà di opporre eccezioni, restrizioni alla libertà contrattuale nei rapporti coi terzi , tacita proroga o rinnovazione del contratto, clausole compromissorie o deroghe alla competenza dell'autorità giudiziaria.”</a:t>
            </a:r>
            <a:endParaRPr lang="it-IT" altLang="it-IT" sz="2400" dirty="0">
              <a:cs typeface="Calibri" panose="020F0502020204030204" pitchFamily="34" charset="0"/>
            </a:endParaRPr>
          </a:p>
        </p:txBody>
      </p:sp>
      <p:sp>
        <p:nvSpPr>
          <p:cNvPr id="6" name="Text Box 1">
            <a:extLst>
              <a:ext uri="{FF2B5EF4-FFF2-40B4-BE49-F238E27FC236}">
                <a16:creationId xmlns:a16="http://schemas.microsoft.com/office/drawing/2014/main" id="{4159F781-758D-5244-B38E-936D5BA5E16E}"/>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638269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p:cTn id="7" dur="2000" fill="hold"/>
                                        <p:tgtEl>
                                          <p:spTgt spid="62468"/>
                                        </p:tgtEl>
                                        <p:attrNameLst>
                                          <p:attrName>ppt_w</p:attrName>
                                        </p:attrNameLst>
                                      </p:cBhvr>
                                      <p:tavLst>
                                        <p:tav tm="0">
                                          <p:val>
                                            <p:strVal val="#ppt_w*2.5"/>
                                          </p:val>
                                        </p:tav>
                                        <p:tav tm="100000">
                                          <p:val>
                                            <p:strVal val="#ppt_w"/>
                                          </p:val>
                                        </p:tav>
                                      </p:tavLst>
                                    </p:anim>
                                    <p:anim calcmode="lin" valueType="num">
                                      <p:cBhvr>
                                        <p:cTn id="8" dur="2000" fill="hold"/>
                                        <p:tgtEl>
                                          <p:spTgt spid="62468"/>
                                        </p:tgtEl>
                                        <p:attrNameLst>
                                          <p:attrName>ppt_h</p:attrName>
                                        </p:attrNameLst>
                                      </p:cBhvr>
                                      <p:tavLst>
                                        <p:tav tm="0">
                                          <p:val>
                                            <p:strVal val="#ppt_h"/>
                                          </p:val>
                                        </p:tav>
                                        <p:tav tm="100000">
                                          <p:val>
                                            <p:strVal val="#ppt_h"/>
                                          </p:val>
                                        </p:tav>
                                      </p:tavLst>
                                    </p:anim>
                                    <p:anim calcmode="lin" valueType="num">
                                      <p:cBhvr>
                                        <p:cTn id="9" dur="2000" fill="hold"/>
                                        <p:tgtEl>
                                          <p:spTgt spid="6246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246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24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2469">
                                            <p:txEl>
                                              <p:pRg st="0" end="0"/>
                                            </p:txEl>
                                          </p:spTgt>
                                        </p:tgtEl>
                                        <p:attrNameLst>
                                          <p:attrName>style.visibility</p:attrName>
                                        </p:attrNameLst>
                                      </p:cBhvr>
                                      <p:to>
                                        <p:strVal val="visible"/>
                                      </p:to>
                                    </p:set>
                                    <p:animEffect transition="in" filter="wipe(left)">
                                      <p:cBhvr>
                                        <p:cTn id="16" dur="500"/>
                                        <p:tgtEl>
                                          <p:spTgt spid="6246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2469">
                                            <p:txEl>
                                              <p:pRg st="1" end="1"/>
                                            </p:txEl>
                                          </p:spTgt>
                                        </p:tgtEl>
                                        <p:attrNameLst>
                                          <p:attrName>style.visibility</p:attrName>
                                        </p:attrNameLst>
                                      </p:cBhvr>
                                      <p:to>
                                        <p:strVal val="visible"/>
                                      </p:to>
                                    </p:set>
                                    <p:animEffect transition="in" filter="wipe(left)">
                                      <p:cBhvr>
                                        <p:cTn id="21" dur="500"/>
                                        <p:tgtEl>
                                          <p:spTgt spid="6246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2469">
                                            <p:txEl>
                                              <p:pRg st="2" end="2"/>
                                            </p:txEl>
                                          </p:spTgt>
                                        </p:tgtEl>
                                        <p:attrNameLst>
                                          <p:attrName>style.visibility</p:attrName>
                                        </p:attrNameLst>
                                      </p:cBhvr>
                                      <p:to>
                                        <p:strVal val="visible"/>
                                      </p:to>
                                    </p:set>
                                    <p:animEffect transition="in" filter="wipe(left)">
                                      <p:cBhvr>
                                        <p:cTn id="26" dur="500"/>
                                        <p:tgtEl>
                                          <p:spTgt spid="62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numero diapositiva 5">
            <a:extLst>
              <a:ext uri="{FF2B5EF4-FFF2-40B4-BE49-F238E27FC236}">
                <a16:creationId xmlns:a16="http://schemas.microsoft.com/office/drawing/2014/main" id="{D3A4A33A-96A6-9443-A0AC-51F28629A54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6AB3E2B-2B3F-C047-AF4B-2848956E8146}" type="slidenum">
              <a:rPr lang="it-IT" altLang="it-IT" sz="1000">
                <a:latin typeface="Arial" panose="020B0604020202020204" pitchFamily="34" charset="0"/>
              </a:rPr>
              <a:pPr>
                <a:spcBef>
                  <a:spcPct val="0"/>
                </a:spcBef>
                <a:buClrTx/>
                <a:buSzTx/>
                <a:buFontTx/>
                <a:buNone/>
              </a:pPr>
              <a:t>58</a:t>
            </a:fld>
            <a:endParaRPr lang="it-IT" altLang="it-IT" sz="1000">
              <a:latin typeface="Arial" panose="020B0604020202020204" pitchFamily="34" charset="0"/>
            </a:endParaRPr>
          </a:p>
        </p:txBody>
      </p:sp>
      <p:sp>
        <p:nvSpPr>
          <p:cNvPr id="98307" name="Rectangle 2">
            <a:extLst>
              <a:ext uri="{FF2B5EF4-FFF2-40B4-BE49-F238E27FC236}">
                <a16:creationId xmlns:a16="http://schemas.microsoft.com/office/drawing/2014/main" id="{E2680997-ABB0-9546-ACF4-116E3F46FAA4}"/>
              </a:ext>
            </a:extLst>
          </p:cNvPr>
          <p:cNvSpPr>
            <a:spLocks noGrp="1" noChangeArrowheads="1"/>
          </p:cNvSpPr>
          <p:nvPr>
            <p:ph type="title"/>
          </p:nvPr>
        </p:nvSpPr>
        <p:spPr>
          <a:xfrm>
            <a:off x="955964" y="642594"/>
            <a:ext cx="10169236" cy="693575"/>
          </a:xfrm>
        </p:spPr>
        <p:txBody>
          <a:bodyPr>
            <a:normAutofit/>
          </a:bodyPr>
          <a:lstStyle/>
          <a:p>
            <a:pPr algn="ctr" eaLnBrk="1" hangingPunct="1"/>
            <a:r>
              <a:rPr lang="it-IT" altLang="it-IT" sz="2800" b="1" dirty="0">
                <a:solidFill>
                  <a:srgbClr val="C00000"/>
                </a:solidFill>
                <a:cs typeface="Calibri" panose="020F0502020204030204" pitchFamily="34" charset="0"/>
              </a:rPr>
              <a:t>Accettazione clausole vessatorie</a:t>
            </a:r>
          </a:p>
        </p:txBody>
      </p:sp>
      <p:sp>
        <p:nvSpPr>
          <p:cNvPr id="77829" name="Rectangle 3">
            <a:extLst>
              <a:ext uri="{FF2B5EF4-FFF2-40B4-BE49-F238E27FC236}">
                <a16:creationId xmlns:a16="http://schemas.microsoft.com/office/drawing/2014/main" id="{BD8A3788-EDF2-1945-B200-A4F6C502193A}"/>
              </a:ext>
            </a:extLst>
          </p:cNvPr>
          <p:cNvSpPr>
            <a:spLocks noGrp="1" noChangeArrowheads="1"/>
          </p:cNvSpPr>
          <p:nvPr>
            <p:ph type="body" idx="1"/>
          </p:nvPr>
        </p:nvSpPr>
        <p:spPr>
          <a:xfrm>
            <a:off x="720436" y="1336169"/>
            <a:ext cx="10404764" cy="4538158"/>
          </a:xfrm>
        </p:spPr>
        <p:txBody>
          <a:bodyPr>
            <a:normAutofit fontScale="92500" lnSpcReduction="20000"/>
          </a:bodyPr>
          <a:lstStyle/>
          <a:p>
            <a:pPr>
              <a:lnSpc>
                <a:spcPct val="90000"/>
              </a:lnSpc>
              <a:buNone/>
              <a:defRPr/>
            </a:pPr>
            <a:r>
              <a:rPr lang="it-IT" sz="2800" i="1" dirty="0">
                <a:cs typeface="Calibri" panose="020F0502020204030204" pitchFamily="34" charset="0"/>
              </a:rPr>
              <a:t>	«Con riguardo alle clausole vessatorie on line, l'opinione dottrinale prevalente - alla quale il Tribunale aderisce - ritiene che non sia sufficiente la sottoscrizione del testo contrattuale-, ma sia necessaria la specifica sottoscrizione delle singole clausole, </a:t>
            </a:r>
            <a:r>
              <a:rPr lang="it-IT" sz="2800" b="1" i="1" dirty="0">
                <a:cs typeface="Calibri" panose="020F0502020204030204" pitchFamily="34" charset="0"/>
              </a:rPr>
              <a:t>che deve essere assolta con la firma digitale</a:t>
            </a:r>
            <a:r>
              <a:rPr lang="it-IT" sz="2800" i="1" dirty="0">
                <a:cs typeface="Calibri" panose="020F0502020204030204" pitchFamily="34" charset="0"/>
              </a:rPr>
              <a:t>. Dunque, nei contratti telematici a forma libera il contratto si perfeziona mediante il tasto negoziale virtuale, ma le clausole vessatorie saranno efficaci e vincolanti solo se specificamente approvate con la firma digitale" (…)</a:t>
            </a:r>
          </a:p>
          <a:p>
            <a:pPr>
              <a:lnSpc>
                <a:spcPct val="90000"/>
              </a:lnSpc>
              <a:buNone/>
              <a:defRPr/>
            </a:pPr>
            <a:r>
              <a:rPr lang="it-IT" sz="2800" i="1" dirty="0">
                <a:cs typeface="Calibri" panose="020F0502020204030204" pitchFamily="34" charset="0"/>
              </a:rPr>
              <a:t>	«In ordine alla prima questione, è pacifico oramai che, vigendo nel nostro ordinamento il principio di libertà delle forme, la tecnica "del tasto virtuale" o "</a:t>
            </a:r>
            <a:r>
              <a:rPr lang="it-IT" sz="2800" i="1" dirty="0" err="1">
                <a:cs typeface="Calibri" panose="020F0502020204030204" pitchFamily="34" charset="0"/>
              </a:rPr>
              <a:t>point</a:t>
            </a:r>
            <a:r>
              <a:rPr lang="it-IT" sz="2800" i="1" dirty="0">
                <a:cs typeface="Calibri" panose="020F0502020204030204" pitchFamily="34" charset="0"/>
              </a:rPr>
              <a:t> and click", utilizzata normalmente nella contrattazione telematica, è sufficiente a manifestare il consenso contrattuale e ritenere perfezionato il contratto, laddove si tratti di contratto a forma libera</a:t>
            </a:r>
            <a:r>
              <a:rPr lang="it-IT" sz="2800" b="1" dirty="0">
                <a:cs typeface="Calibri" panose="020F0502020204030204" pitchFamily="34" charset="0"/>
              </a:rPr>
              <a:t>».</a:t>
            </a:r>
          </a:p>
          <a:p>
            <a:pPr>
              <a:lnSpc>
                <a:spcPct val="90000"/>
              </a:lnSpc>
              <a:buNone/>
              <a:defRPr/>
            </a:pPr>
            <a:r>
              <a:rPr lang="it-IT" sz="2800" b="1" i="1" dirty="0">
                <a:cs typeface="Calibri" panose="020F0502020204030204" pitchFamily="34" charset="0"/>
              </a:rPr>
              <a:t>	</a:t>
            </a:r>
            <a:r>
              <a:rPr lang="it-IT" sz="2800" dirty="0">
                <a:cs typeface="Calibri" panose="020F0502020204030204" pitchFamily="34" charset="0"/>
              </a:rPr>
              <a:t>Tribunale di Catanzaro, Sez. I, 30 aprile 2012 </a:t>
            </a:r>
            <a:r>
              <a:rPr lang="it-IT" sz="2800" i="1" dirty="0">
                <a:cs typeface="Calibri" panose="020F0502020204030204" pitchFamily="34" charset="0"/>
              </a:rPr>
              <a:t>(ud. 18/04/2012, dep.30/04/2012)) </a:t>
            </a:r>
            <a:r>
              <a:rPr lang="it-IT" sz="2800" dirty="0">
                <a:cs typeface="Calibri" panose="020F0502020204030204" pitchFamily="34" charset="0"/>
              </a:rPr>
              <a:t>- </a:t>
            </a:r>
            <a:r>
              <a:rPr lang="it-IT" sz="2800" dirty="0" err="1">
                <a:cs typeface="Calibri" panose="020F0502020204030204" pitchFamily="34" charset="0"/>
              </a:rPr>
              <a:t>Clotec</a:t>
            </a:r>
            <a:r>
              <a:rPr lang="it-IT" sz="2800" dirty="0">
                <a:cs typeface="Calibri" panose="020F0502020204030204" pitchFamily="34" charset="0"/>
              </a:rPr>
              <a:t> Elettronica e Tecnologia di D.C. c. </a:t>
            </a:r>
            <a:r>
              <a:rPr lang="it-IT" sz="2800" dirty="0" err="1">
                <a:cs typeface="Calibri" panose="020F0502020204030204" pitchFamily="34" charset="0"/>
              </a:rPr>
              <a:t>eBay</a:t>
            </a:r>
            <a:r>
              <a:rPr lang="it-IT" sz="2800" dirty="0">
                <a:cs typeface="Calibri" panose="020F0502020204030204" pitchFamily="34" charset="0"/>
              </a:rPr>
              <a:t> Europe </a:t>
            </a:r>
            <a:r>
              <a:rPr lang="it-IT" sz="2800" dirty="0" err="1">
                <a:cs typeface="Calibri" panose="020F0502020204030204" pitchFamily="34" charset="0"/>
              </a:rPr>
              <a:t>S.a.r.l</a:t>
            </a:r>
            <a:r>
              <a:rPr lang="it-IT" sz="2800" dirty="0">
                <a:cs typeface="Calibri" panose="020F0502020204030204" pitchFamily="34" charset="0"/>
              </a:rPr>
              <a:t>., </a:t>
            </a:r>
            <a:r>
              <a:rPr lang="it-IT" sz="2800" dirty="0" err="1">
                <a:cs typeface="Calibri" panose="020F0502020204030204" pitchFamily="34" charset="0"/>
              </a:rPr>
              <a:t>eBay</a:t>
            </a:r>
            <a:r>
              <a:rPr lang="it-IT" sz="2800" dirty="0">
                <a:cs typeface="Calibri" panose="020F0502020204030204" pitchFamily="34" charset="0"/>
              </a:rPr>
              <a:t> International AG ed </a:t>
            </a:r>
            <a:r>
              <a:rPr lang="it-IT" sz="2800" dirty="0" err="1">
                <a:cs typeface="Calibri" panose="020F0502020204030204" pitchFamily="34" charset="0"/>
              </a:rPr>
              <a:t>eBay</a:t>
            </a:r>
            <a:r>
              <a:rPr lang="it-IT" sz="2800" dirty="0">
                <a:cs typeface="Calibri" panose="020F0502020204030204" pitchFamily="34" charset="0"/>
              </a:rPr>
              <a:t> Italia s.r.l.</a:t>
            </a:r>
            <a:endParaRPr lang="it-IT" sz="2800" i="1" dirty="0">
              <a:cs typeface="Calibri" panose="020F0502020204030204" pitchFamily="34" charset="0"/>
            </a:endParaRPr>
          </a:p>
        </p:txBody>
      </p:sp>
      <p:sp>
        <p:nvSpPr>
          <p:cNvPr id="6" name="Text Box 1">
            <a:extLst>
              <a:ext uri="{FF2B5EF4-FFF2-40B4-BE49-F238E27FC236}">
                <a16:creationId xmlns:a16="http://schemas.microsoft.com/office/drawing/2014/main" id="{836773CD-8618-3647-BD84-5C9B46EBA716}"/>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91914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9C23373-3F09-1940-B213-559D2B036B0F}"/>
              </a:ext>
            </a:extLst>
          </p:cNvPr>
          <p:cNvSpPr>
            <a:spLocks noGrp="1" noChangeArrowheads="1"/>
          </p:cNvSpPr>
          <p:nvPr>
            <p:ph type="title" idx="4294967295"/>
          </p:nvPr>
        </p:nvSpPr>
        <p:spPr>
          <a:xfrm>
            <a:off x="1149179" y="765175"/>
            <a:ext cx="9774194" cy="915988"/>
          </a:xfrm>
        </p:spPr>
        <p:txBody>
          <a:bodyPr anchor="ctr">
            <a:normAutofit/>
          </a:bodyPr>
          <a:lstStyle/>
          <a:p>
            <a:pPr algn="ctr"/>
            <a:r>
              <a:rPr lang="it-IT" altLang="it-IT" sz="2800" b="1" dirty="0">
                <a:solidFill>
                  <a:srgbClr val="C00000"/>
                </a:solidFill>
                <a:cs typeface="Calibri" panose="020F0502020204030204" pitchFamily="34" charset="0"/>
              </a:rPr>
              <a:t>Compravendita internazionale e Convenzione di Vienna (B2B)</a:t>
            </a:r>
          </a:p>
        </p:txBody>
      </p:sp>
      <p:sp>
        <p:nvSpPr>
          <p:cNvPr id="89091" name="Rectangle 3">
            <a:extLst>
              <a:ext uri="{FF2B5EF4-FFF2-40B4-BE49-F238E27FC236}">
                <a16:creationId xmlns:a16="http://schemas.microsoft.com/office/drawing/2014/main" id="{B22F36D0-EB55-DA45-B873-747FD67638F5}"/>
              </a:ext>
            </a:extLst>
          </p:cNvPr>
          <p:cNvSpPr>
            <a:spLocks noGrp="1" noChangeArrowheads="1"/>
          </p:cNvSpPr>
          <p:nvPr>
            <p:ph type="body" idx="4294967295"/>
          </p:nvPr>
        </p:nvSpPr>
        <p:spPr>
          <a:xfrm>
            <a:off x="827903" y="2174789"/>
            <a:ext cx="10095470" cy="3702137"/>
          </a:xfrm>
        </p:spPr>
        <p:txBody>
          <a:bodyPr/>
          <a:lstStyle/>
          <a:p>
            <a:pPr>
              <a:lnSpc>
                <a:spcPct val="90000"/>
              </a:lnSpc>
              <a:buFont typeface="Wingdings" pitchFamily="2" charset="2"/>
              <a:buNone/>
            </a:pPr>
            <a:r>
              <a:rPr lang="it-IT" altLang="it-IT" sz="2400" dirty="0"/>
              <a:t>	La Convenzione di Vienna del 1980 sulla Vendita Internazionale di Beni Mobili (CV) è convenzione di “diritto materiale uniforme”, tesa a creare uno spazio giuridico comune a tutti gli Stati aderenti come superamento della frammentazione delle legislazioni nazionali</a:t>
            </a:r>
          </a:p>
          <a:p>
            <a:pPr>
              <a:lnSpc>
                <a:spcPct val="90000"/>
              </a:lnSpc>
              <a:buFont typeface="Wingdings" pitchFamily="2" charset="2"/>
              <a:buNone/>
            </a:pPr>
            <a:endParaRPr lang="it-IT" altLang="it-IT" sz="2400" dirty="0"/>
          </a:p>
          <a:p>
            <a:pPr>
              <a:lnSpc>
                <a:spcPct val="90000"/>
              </a:lnSpc>
              <a:buFont typeface="Wingdings" pitchFamily="2" charset="2"/>
              <a:buNone/>
            </a:pPr>
            <a:r>
              <a:rPr lang="it-IT" altLang="it-IT" sz="2400" dirty="0"/>
              <a:t>N.B. Nel maggio 2020, sono 93 gli Stati che hanno ratificato la Convenzione di Vienna (cfr. sito web http://</a:t>
            </a:r>
            <a:r>
              <a:rPr lang="it-IT" altLang="it-IT" sz="2400" dirty="0" err="1"/>
              <a:t>www.uncitral.org</a:t>
            </a:r>
            <a:r>
              <a:rPr lang="it-IT" altLang="it-IT" sz="2400" dirty="0"/>
              <a:t>)</a:t>
            </a:r>
          </a:p>
        </p:txBody>
      </p:sp>
      <p:sp>
        <p:nvSpPr>
          <p:cNvPr id="4" name="Text Box 1">
            <a:extLst>
              <a:ext uri="{FF2B5EF4-FFF2-40B4-BE49-F238E27FC236}">
                <a16:creationId xmlns:a16="http://schemas.microsoft.com/office/drawing/2014/main" id="{01E4D8CC-7B6C-EF40-8053-09EF798C6A40}"/>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02979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2000" fill="hold"/>
                                        <p:tgtEl>
                                          <p:spTgt spid="89090"/>
                                        </p:tgtEl>
                                        <p:attrNameLst>
                                          <p:attrName>ppt_w</p:attrName>
                                        </p:attrNameLst>
                                      </p:cBhvr>
                                      <p:tavLst>
                                        <p:tav tm="0">
                                          <p:val>
                                            <p:strVal val="#ppt_w*2.5"/>
                                          </p:val>
                                        </p:tav>
                                        <p:tav tm="100000">
                                          <p:val>
                                            <p:strVal val="#ppt_w"/>
                                          </p:val>
                                        </p:tav>
                                      </p:tavLst>
                                    </p:anim>
                                    <p:anim calcmode="lin" valueType="num">
                                      <p:cBhvr>
                                        <p:cTn id="8" dur="2000" fill="hold"/>
                                        <p:tgtEl>
                                          <p:spTgt spid="89090"/>
                                        </p:tgtEl>
                                        <p:attrNameLst>
                                          <p:attrName>ppt_h</p:attrName>
                                        </p:attrNameLst>
                                      </p:cBhvr>
                                      <p:tavLst>
                                        <p:tav tm="0">
                                          <p:val>
                                            <p:strVal val="#ppt_h"/>
                                          </p:val>
                                        </p:tav>
                                        <p:tav tm="100000">
                                          <p:val>
                                            <p:strVal val="#ppt_h"/>
                                          </p:val>
                                        </p:tav>
                                      </p:tavLst>
                                    </p:anim>
                                    <p:anim calcmode="lin" valueType="num">
                                      <p:cBhvr>
                                        <p:cTn id="9" dur="2000" fill="hold"/>
                                        <p:tgtEl>
                                          <p:spTgt spid="8909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8909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890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9091">
                                            <p:txEl>
                                              <p:pRg st="0" end="0"/>
                                            </p:txEl>
                                          </p:spTgt>
                                        </p:tgtEl>
                                        <p:attrNameLst>
                                          <p:attrName>style.visibility</p:attrName>
                                        </p:attrNameLst>
                                      </p:cBhvr>
                                      <p:to>
                                        <p:strVal val="visible"/>
                                      </p:to>
                                    </p:set>
                                    <p:animEffect transition="in" filter="wipe(left)">
                                      <p:cBhvr>
                                        <p:cTn id="16" dur="500"/>
                                        <p:tgtEl>
                                          <p:spTgt spid="890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9091">
                                            <p:txEl>
                                              <p:pRg st="2" end="2"/>
                                            </p:txEl>
                                          </p:spTgt>
                                        </p:tgtEl>
                                        <p:attrNameLst>
                                          <p:attrName>style.visibility</p:attrName>
                                        </p:attrNameLst>
                                      </p:cBhvr>
                                      <p:to>
                                        <p:strVal val="visible"/>
                                      </p:to>
                                    </p:set>
                                    <p:animEffect transition="in" filter="wipe(left)">
                                      <p:cBhvr>
                                        <p:cTn id="21"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5">
            <a:extLst>
              <a:ext uri="{FF2B5EF4-FFF2-40B4-BE49-F238E27FC236}">
                <a16:creationId xmlns:a16="http://schemas.microsoft.com/office/drawing/2014/main" id="{B02DEB8F-6A34-1A4B-B9ED-517918F35B5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78F55072-9D0B-514A-90D5-D8A037C987BF}" type="slidenum">
              <a:rPr lang="it-IT" altLang="it-IT" sz="1000">
                <a:latin typeface="Arial" panose="020B0604020202020204" pitchFamily="34" charset="0"/>
              </a:rPr>
              <a:pPr>
                <a:spcBef>
                  <a:spcPct val="0"/>
                </a:spcBef>
                <a:buClrTx/>
                <a:buSzTx/>
                <a:buFontTx/>
                <a:buNone/>
              </a:pPr>
              <a:t>6</a:t>
            </a:fld>
            <a:endParaRPr lang="it-IT" altLang="it-IT" sz="1000">
              <a:latin typeface="Arial" panose="020B0604020202020204" pitchFamily="34" charset="0"/>
            </a:endParaRPr>
          </a:p>
        </p:txBody>
      </p:sp>
      <p:sp>
        <p:nvSpPr>
          <p:cNvPr id="25603" name="Rectangle 1026">
            <a:extLst>
              <a:ext uri="{FF2B5EF4-FFF2-40B4-BE49-F238E27FC236}">
                <a16:creationId xmlns:a16="http://schemas.microsoft.com/office/drawing/2014/main" id="{748A80D8-53C7-2A41-8347-A60DA03821C5}"/>
              </a:ext>
            </a:extLst>
          </p:cNvPr>
          <p:cNvSpPr>
            <a:spLocks noGrp="1" noChangeArrowheads="1"/>
          </p:cNvSpPr>
          <p:nvPr>
            <p:ph type="title"/>
          </p:nvPr>
        </p:nvSpPr>
        <p:spPr>
          <a:xfrm>
            <a:off x="1905000" y="476250"/>
            <a:ext cx="8294688" cy="1047750"/>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Le tipologie di commercio elettronico</a:t>
            </a:r>
          </a:p>
        </p:txBody>
      </p:sp>
      <p:sp>
        <p:nvSpPr>
          <p:cNvPr id="25604" name="Rectangle 1027">
            <a:extLst>
              <a:ext uri="{FF2B5EF4-FFF2-40B4-BE49-F238E27FC236}">
                <a16:creationId xmlns:a16="http://schemas.microsoft.com/office/drawing/2014/main" id="{E716E935-2BF4-4742-BFAE-991EA1DB8699}"/>
              </a:ext>
            </a:extLst>
          </p:cNvPr>
          <p:cNvSpPr>
            <a:spLocks noGrp="1" noChangeArrowheads="1"/>
          </p:cNvSpPr>
          <p:nvPr>
            <p:ph type="body" idx="1"/>
          </p:nvPr>
        </p:nvSpPr>
        <p:spPr>
          <a:xfrm>
            <a:off x="1087395" y="1524000"/>
            <a:ext cx="9261519" cy="4073611"/>
          </a:xfrm>
        </p:spPr>
        <p:txBody>
          <a:bodyPr/>
          <a:lstStyle/>
          <a:p>
            <a:pPr marL="193675" indent="-193675" algn="just">
              <a:lnSpc>
                <a:spcPct val="80000"/>
              </a:lnSpc>
              <a:buNone/>
            </a:pPr>
            <a:r>
              <a:rPr lang="it-IT" altLang="it-IT" sz="2400" dirty="0"/>
              <a:t>   </a:t>
            </a:r>
          </a:p>
          <a:p>
            <a:pPr marL="193675" indent="-193675" algn="just">
              <a:lnSpc>
                <a:spcPct val="80000"/>
              </a:lnSpc>
              <a:buNone/>
            </a:pPr>
            <a:r>
              <a:rPr lang="it-IT" altLang="it-IT" sz="2400" dirty="0">
                <a:cs typeface="Calibri" panose="020F0502020204030204" pitchFamily="34" charset="0"/>
              </a:rPr>
              <a:t>L’e-commerce viene distinto </a:t>
            </a:r>
            <a:r>
              <a:rPr lang="it-IT" altLang="it-IT" sz="2400" u="sng" dirty="0">
                <a:cs typeface="Calibri" panose="020F0502020204030204" pitchFamily="34" charset="0"/>
              </a:rPr>
              <a:t>a seconda dell’attività che si svolge on-line </a:t>
            </a:r>
            <a:r>
              <a:rPr lang="it-IT" altLang="it-IT" sz="2400" dirty="0">
                <a:cs typeface="Calibri" panose="020F0502020204030204" pitchFamily="34" charset="0"/>
              </a:rPr>
              <a:t>in:</a:t>
            </a:r>
          </a:p>
          <a:p>
            <a:pPr marL="193675" indent="-193675" algn="just">
              <a:lnSpc>
                <a:spcPct val="80000"/>
              </a:lnSpc>
              <a:buNone/>
            </a:pPr>
            <a:endParaRPr lang="it-IT" altLang="it-IT" sz="2400" dirty="0">
              <a:cs typeface="Calibri" panose="020F0502020204030204" pitchFamily="34" charset="0"/>
            </a:endParaRPr>
          </a:p>
          <a:p>
            <a:pPr marL="193675" indent="-193675" algn="just">
              <a:lnSpc>
                <a:spcPct val="80000"/>
              </a:lnSpc>
              <a:buFontTx/>
              <a:buChar char="-"/>
            </a:pPr>
            <a:r>
              <a:rPr lang="it-IT" altLang="it-IT" sz="2400" dirty="0">
                <a:cs typeface="Calibri" panose="020F0502020204030204" pitchFamily="34" charset="0"/>
              </a:rPr>
              <a:t> </a:t>
            </a:r>
            <a:r>
              <a:rPr lang="it-IT" altLang="it-IT" sz="2400" b="1" dirty="0">
                <a:cs typeface="Calibri" panose="020F0502020204030204" pitchFamily="34" charset="0"/>
              </a:rPr>
              <a:t>INDIRETTO</a:t>
            </a:r>
            <a:r>
              <a:rPr lang="it-IT" altLang="it-IT" sz="2400" dirty="0">
                <a:cs typeface="Calibri" panose="020F0502020204030204" pitchFamily="34" charset="0"/>
              </a:rPr>
              <a:t>: la contrattazione avviene attraverso strumenti telematici (</a:t>
            </a:r>
            <a:r>
              <a:rPr lang="it-IT" altLang="it-IT" sz="2400" i="1" dirty="0">
                <a:cs typeface="Calibri" panose="020F0502020204030204" pitchFamily="34" charset="0"/>
              </a:rPr>
              <a:t>on line</a:t>
            </a:r>
            <a:r>
              <a:rPr lang="it-IT" altLang="it-IT" sz="2400" dirty="0">
                <a:cs typeface="Calibri" panose="020F0502020204030204" pitchFamily="34" charset="0"/>
              </a:rPr>
              <a:t>), ma </a:t>
            </a:r>
            <a:r>
              <a:rPr lang="it-IT" altLang="it-IT" sz="2400" b="1" dirty="0">
                <a:cs typeface="Calibri" panose="020F0502020204030204" pitchFamily="34" charset="0"/>
              </a:rPr>
              <a:t>l’esecuzione avviene in maniera tradizionale</a:t>
            </a:r>
            <a:r>
              <a:rPr lang="it-IT" altLang="it-IT" sz="2400" dirty="0">
                <a:cs typeface="Calibri" panose="020F0502020204030204" pitchFamily="34" charset="0"/>
              </a:rPr>
              <a:t> (</a:t>
            </a:r>
            <a:r>
              <a:rPr lang="it-IT" altLang="it-IT" sz="2400" i="1" dirty="0">
                <a:cs typeface="Calibri" panose="020F0502020204030204" pitchFamily="34" charset="0"/>
              </a:rPr>
              <a:t>off line</a:t>
            </a:r>
            <a:r>
              <a:rPr lang="it-IT" altLang="it-IT" sz="2400" dirty="0">
                <a:cs typeface="Calibri" panose="020F0502020204030204" pitchFamily="34" charset="0"/>
              </a:rPr>
              <a:t>; es. spedizione successiva del bene; di solito bene materiale); </a:t>
            </a:r>
          </a:p>
          <a:p>
            <a:pPr marL="193675" indent="-193675" algn="just">
              <a:lnSpc>
                <a:spcPct val="80000"/>
              </a:lnSpc>
              <a:buFontTx/>
              <a:buChar char="-"/>
            </a:pPr>
            <a:endParaRPr lang="it-IT" altLang="it-IT" sz="2400" dirty="0">
              <a:cs typeface="Calibri" panose="020F0502020204030204" pitchFamily="34" charset="0"/>
            </a:endParaRPr>
          </a:p>
          <a:p>
            <a:pPr marL="193675" indent="-193675" algn="just">
              <a:lnSpc>
                <a:spcPct val="80000"/>
              </a:lnSpc>
              <a:buFontTx/>
              <a:buChar char="-"/>
            </a:pPr>
            <a:r>
              <a:rPr lang="it-IT" altLang="it-IT" sz="2400" b="1" dirty="0">
                <a:cs typeface="Calibri" panose="020F0502020204030204" pitchFamily="34" charset="0"/>
              </a:rPr>
              <a:t>DIRETTO</a:t>
            </a:r>
            <a:r>
              <a:rPr lang="it-IT" altLang="it-IT" sz="2400" dirty="0">
                <a:cs typeface="Calibri" panose="020F0502020204030204" pitchFamily="34" charset="0"/>
              </a:rPr>
              <a:t>: avente ad oggetto beni immateriali (musica, software, informazioni etc.); la conclusione ed </a:t>
            </a:r>
            <a:r>
              <a:rPr lang="it-IT" altLang="it-IT" sz="2400" b="1" dirty="0">
                <a:cs typeface="Calibri" panose="020F0502020204030204" pitchFamily="34" charset="0"/>
              </a:rPr>
              <a:t>esecuzione</a:t>
            </a:r>
            <a:r>
              <a:rPr lang="it-IT" altLang="it-IT" sz="2400" dirty="0">
                <a:cs typeface="Calibri" panose="020F0502020204030204" pitchFamily="34" charset="0"/>
              </a:rPr>
              <a:t> (ed eventualmente il pagamento) del contratto avvengono </a:t>
            </a:r>
            <a:r>
              <a:rPr lang="it-IT" altLang="it-IT" sz="2400" b="1" i="1" dirty="0">
                <a:cs typeface="Calibri" panose="020F0502020204030204" pitchFamily="34" charset="0"/>
              </a:rPr>
              <a:t>on line</a:t>
            </a:r>
            <a:r>
              <a:rPr lang="it-IT" altLang="it-IT" sz="2400" b="1" dirty="0">
                <a:cs typeface="Calibri" panose="020F0502020204030204" pitchFamily="34" charset="0"/>
              </a:rPr>
              <a:t> </a:t>
            </a:r>
            <a:r>
              <a:rPr lang="it-IT" altLang="it-IT" sz="2400" dirty="0">
                <a:cs typeface="Calibri" panose="020F0502020204030204" pitchFamily="34" charset="0"/>
              </a:rPr>
              <a:t>(es. prenotazione alberghiera).</a:t>
            </a:r>
          </a:p>
        </p:txBody>
      </p:sp>
      <p:sp>
        <p:nvSpPr>
          <p:cNvPr id="6" name="Text Box 1">
            <a:extLst>
              <a:ext uri="{FF2B5EF4-FFF2-40B4-BE49-F238E27FC236}">
                <a16:creationId xmlns:a16="http://schemas.microsoft.com/office/drawing/2014/main" id="{24806C51-2C8F-EB49-8EC9-F130E3429A29}"/>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694624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82D592A8-7A10-0A4A-80B6-CE2B84D9A0B0}"/>
              </a:ext>
            </a:extLst>
          </p:cNvPr>
          <p:cNvSpPr>
            <a:spLocks noGrp="1" noChangeArrowheads="1"/>
          </p:cNvSpPr>
          <p:nvPr>
            <p:ph type="title" idx="4294967295"/>
          </p:nvPr>
        </p:nvSpPr>
        <p:spPr>
          <a:xfrm>
            <a:off x="1703389" y="692150"/>
            <a:ext cx="8713787" cy="1081088"/>
          </a:xfrm>
        </p:spPr>
        <p:txBody>
          <a:bodyPr anchor="ctr">
            <a:normAutofit/>
          </a:bodyPr>
          <a:lstStyle/>
          <a:p>
            <a:pPr algn="ctr"/>
            <a:r>
              <a:rPr lang="it-IT" altLang="it-IT" sz="2800" b="1" dirty="0">
                <a:solidFill>
                  <a:srgbClr val="C00000"/>
                </a:solidFill>
                <a:cs typeface="Calibri" panose="020F0502020204030204" pitchFamily="34" charset="0"/>
              </a:rPr>
              <a:t>La diversa disciplina della forma del contratto di vendita internazionale nella CV (art. 11)</a:t>
            </a:r>
          </a:p>
        </p:txBody>
      </p:sp>
      <p:sp>
        <p:nvSpPr>
          <p:cNvPr id="90115" name="Rectangle 3">
            <a:extLst>
              <a:ext uri="{FF2B5EF4-FFF2-40B4-BE49-F238E27FC236}">
                <a16:creationId xmlns:a16="http://schemas.microsoft.com/office/drawing/2014/main" id="{3C34AA36-FE12-8D40-8DB0-D3F39E6177FB}"/>
              </a:ext>
            </a:extLst>
          </p:cNvPr>
          <p:cNvSpPr>
            <a:spLocks noGrp="1" noChangeArrowheads="1"/>
          </p:cNvSpPr>
          <p:nvPr>
            <p:ph type="body" idx="4294967295"/>
          </p:nvPr>
        </p:nvSpPr>
        <p:spPr>
          <a:xfrm>
            <a:off x="1050325" y="2323531"/>
            <a:ext cx="9761838" cy="3146769"/>
          </a:xfrm>
        </p:spPr>
        <p:txBody>
          <a:bodyPr>
            <a:normAutofit/>
          </a:bodyPr>
          <a:lstStyle/>
          <a:p>
            <a:pPr marL="0" indent="0">
              <a:buNone/>
            </a:pPr>
            <a:endParaRPr lang="it-IT" altLang="it-IT" sz="2800" dirty="0">
              <a:cs typeface="Calibri" panose="020F0502020204030204" pitchFamily="34" charset="0"/>
            </a:endParaRPr>
          </a:p>
          <a:p>
            <a:pPr marL="0" indent="0">
              <a:buNone/>
            </a:pPr>
            <a:r>
              <a:rPr lang="it-IT" altLang="it-IT" sz="2800" b="1" dirty="0">
                <a:cs typeface="Calibri" panose="020F0502020204030204" pitchFamily="34" charset="0"/>
              </a:rPr>
              <a:t>Articolo 11 CV  - </a:t>
            </a:r>
            <a:r>
              <a:rPr lang="it-IT" altLang="it-IT" sz="2800" i="1" dirty="0">
                <a:cs typeface="Calibri" panose="020F0502020204030204" pitchFamily="34" charset="0"/>
              </a:rPr>
              <a:t>Non è richiesto che il contratto di vendita sia concluso o provato per iscritto, ed esso non è soggetto ad alcun altro requisito di forma. Può essere provato con ogni mezzo, anche mediante testimoni.</a:t>
            </a:r>
          </a:p>
        </p:txBody>
      </p:sp>
      <p:sp>
        <p:nvSpPr>
          <p:cNvPr id="4" name="Text Box 1">
            <a:extLst>
              <a:ext uri="{FF2B5EF4-FFF2-40B4-BE49-F238E27FC236}">
                <a16:creationId xmlns:a16="http://schemas.microsoft.com/office/drawing/2014/main" id="{21F54D38-1606-5049-8CC7-E7D34058B3FC}"/>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605864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p:cTn id="7" dur="2000" fill="hold"/>
                                        <p:tgtEl>
                                          <p:spTgt spid="90114"/>
                                        </p:tgtEl>
                                        <p:attrNameLst>
                                          <p:attrName>ppt_w</p:attrName>
                                        </p:attrNameLst>
                                      </p:cBhvr>
                                      <p:tavLst>
                                        <p:tav tm="0">
                                          <p:val>
                                            <p:strVal val="#ppt_w*2.5"/>
                                          </p:val>
                                        </p:tav>
                                        <p:tav tm="100000">
                                          <p:val>
                                            <p:strVal val="#ppt_w"/>
                                          </p:val>
                                        </p:tav>
                                      </p:tavLst>
                                    </p:anim>
                                    <p:anim calcmode="lin" valueType="num">
                                      <p:cBhvr>
                                        <p:cTn id="8" dur="2000" fill="hold"/>
                                        <p:tgtEl>
                                          <p:spTgt spid="90114"/>
                                        </p:tgtEl>
                                        <p:attrNameLst>
                                          <p:attrName>ppt_h</p:attrName>
                                        </p:attrNameLst>
                                      </p:cBhvr>
                                      <p:tavLst>
                                        <p:tav tm="0">
                                          <p:val>
                                            <p:strVal val="#ppt_h"/>
                                          </p:val>
                                        </p:tav>
                                        <p:tav tm="100000">
                                          <p:val>
                                            <p:strVal val="#ppt_h"/>
                                          </p:val>
                                        </p:tav>
                                      </p:tavLst>
                                    </p:anim>
                                    <p:anim calcmode="lin" valueType="num">
                                      <p:cBhvr>
                                        <p:cTn id="9" dur="2000" fill="hold"/>
                                        <p:tgtEl>
                                          <p:spTgt spid="9011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9011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901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0115">
                                            <p:txEl>
                                              <p:pRg st="1" end="1"/>
                                            </p:txEl>
                                          </p:spTgt>
                                        </p:tgtEl>
                                        <p:attrNameLst>
                                          <p:attrName>style.visibility</p:attrName>
                                        </p:attrNameLst>
                                      </p:cBhvr>
                                      <p:to>
                                        <p:strVal val="visible"/>
                                      </p:to>
                                    </p:set>
                                    <p:animEffect transition="in" filter="wipe(left)">
                                      <p:cBhvr>
                                        <p:cTn id="16" dur="500"/>
                                        <p:tgtEl>
                                          <p:spTgt spid="90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Segnaposto numero diapositiva 3">
            <a:extLst>
              <a:ext uri="{FF2B5EF4-FFF2-40B4-BE49-F238E27FC236}">
                <a16:creationId xmlns:a16="http://schemas.microsoft.com/office/drawing/2014/main" id="{7EF8E15D-11DF-3944-BA22-190C7DDC375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62645A5-00BD-D040-A822-0CE0B299E2E6}" type="slidenum">
              <a:rPr lang="it-IT" altLang="it-IT" sz="1000">
                <a:latin typeface="Arial" panose="020B0604020202020204" pitchFamily="34" charset="0"/>
              </a:rPr>
              <a:pPr>
                <a:spcBef>
                  <a:spcPct val="0"/>
                </a:spcBef>
                <a:buClrTx/>
                <a:buSzTx/>
                <a:buFontTx/>
                <a:buNone/>
              </a:pPr>
              <a:t>61</a:t>
            </a:fld>
            <a:endParaRPr lang="it-IT" altLang="it-IT" sz="1000">
              <a:latin typeface="Arial" panose="020B0604020202020204" pitchFamily="34" charset="0"/>
            </a:endParaRPr>
          </a:p>
        </p:txBody>
      </p:sp>
      <p:sp>
        <p:nvSpPr>
          <p:cNvPr id="63492" name="Rectangle 2">
            <a:extLst>
              <a:ext uri="{FF2B5EF4-FFF2-40B4-BE49-F238E27FC236}">
                <a16:creationId xmlns:a16="http://schemas.microsoft.com/office/drawing/2014/main" id="{336C7B8D-E315-A949-82A4-CD12075DD847}"/>
              </a:ext>
            </a:extLst>
          </p:cNvPr>
          <p:cNvSpPr>
            <a:spLocks noGrp="1" noChangeArrowheads="1"/>
          </p:cNvSpPr>
          <p:nvPr>
            <p:ph type="title" idx="4294967295"/>
          </p:nvPr>
        </p:nvSpPr>
        <p:spPr/>
        <p:txBody>
          <a:bodyPr vert="horz" lIns="92075" tIns="46038" rIns="92075" bIns="46038" rtlCol="0" anchor="ctr">
            <a:normAutofit/>
          </a:bodyPr>
          <a:lstStyle/>
          <a:p>
            <a:pPr algn="ctr" eaLnBrk="1" hangingPunct="1"/>
            <a:r>
              <a:rPr lang="it-IT" altLang="it-IT" sz="2800" b="1" dirty="0">
                <a:solidFill>
                  <a:srgbClr val="C00000"/>
                </a:solidFill>
                <a:cs typeface="Calibri" panose="020F0502020204030204" pitchFamily="34" charset="0"/>
              </a:rPr>
              <a:t>Condizioni generali di contratto e clausole vessatorie B2C</a:t>
            </a:r>
          </a:p>
        </p:txBody>
      </p:sp>
      <p:sp>
        <p:nvSpPr>
          <p:cNvPr id="63493" name="Rectangle 3">
            <a:extLst>
              <a:ext uri="{FF2B5EF4-FFF2-40B4-BE49-F238E27FC236}">
                <a16:creationId xmlns:a16="http://schemas.microsoft.com/office/drawing/2014/main" id="{FF5BA2D8-1A5D-3746-B861-EACA826A8BD7}"/>
              </a:ext>
            </a:extLst>
          </p:cNvPr>
          <p:cNvSpPr>
            <a:spLocks noGrp="1" noChangeArrowheads="1"/>
          </p:cNvSpPr>
          <p:nvPr>
            <p:ph type="body" idx="4294967295"/>
          </p:nvPr>
        </p:nvSpPr>
        <p:spPr>
          <a:xfrm>
            <a:off x="605481" y="2057400"/>
            <a:ext cx="10626811" cy="3256005"/>
          </a:xfrm>
        </p:spPr>
        <p:txBody>
          <a:bodyPr>
            <a:normAutofit/>
          </a:bodyPr>
          <a:lstStyle/>
          <a:p>
            <a:pPr algn="just" eaLnBrk="1" hangingPunct="1">
              <a:lnSpc>
                <a:spcPct val="80000"/>
              </a:lnSpc>
              <a:buFont typeface="Wingdings" pitchFamily="2" charset="2"/>
              <a:buNone/>
            </a:pPr>
            <a:r>
              <a:rPr lang="it-IT" altLang="it-IT" sz="2400" i="1" dirty="0">
                <a:latin typeface="Calibri" panose="020F0502020204030204" pitchFamily="34" charset="0"/>
                <a:cs typeface="Calibri" panose="020F0502020204030204" pitchFamily="34" charset="0"/>
              </a:rPr>
              <a:t>	</a:t>
            </a:r>
            <a:r>
              <a:rPr lang="it-IT" altLang="it-IT" sz="2800" dirty="0">
                <a:cs typeface="Calibri" panose="020F0502020204030204" pitchFamily="34" charset="0"/>
              </a:rPr>
              <a:t>Gli artt. 1469 bis e ss. prevedevano l’elenco delle clausole che si considerano vessatorie per il consumatore, attualmente indicate dall’art. 33 e ss. del Codice del  consumo.</a:t>
            </a:r>
            <a:endParaRPr lang="it-IT" altLang="it-IT" sz="2800" i="1" dirty="0">
              <a:cs typeface="Calibri" panose="020F0502020204030204" pitchFamily="34" charset="0"/>
            </a:endParaRPr>
          </a:p>
          <a:p>
            <a:pPr algn="just" eaLnBrk="1" hangingPunct="1">
              <a:lnSpc>
                <a:spcPct val="80000"/>
              </a:lnSpc>
              <a:buFont typeface="Wingdings" pitchFamily="2" charset="2"/>
              <a:buNone/>
            </a:pPr>
            <a:r>
              <a:rPr lang="it-IT" altLang="it-IT" sz="2800" i="1" dirty="0">
                <a:cs typeface="Calibri" panose="020F0502020204030204" pitchFamily="34" charset="0"/>
              </a:rPr>
              <a:t>	</a:t>
            </a:r>
          </a:p>
          <a:p>
            <a:pPr algn="just" eaLnBrk="1" hangingPunct="1">
              <a:lnSpc>
                <a:spcPct val="80000"/>
              </a:lnSpc>
              <a:buFont typeface="Wingdings" pitchFamily="2" charset="2"/>
              <a:buNone/>
            </a:pPr>
            <a:r>
              <a:rPr lang="it-IT" altLang="it-IT" sz="2800" dirty="0">
                <a:cs typeface="Calibri" panose="020F0502020204030204" pitchFamily="34" charset="0"/>
              </a:rPr>
              <a:t>Art. 1469bis</a:t>
            </a:r>
            <a:r>
              <a:rPr lang="it-IT" altLang="it-IT" sz="2800" i="1" dirty="0">
                <a:cs typeface="Calibri" panose="020F0502020204030204" pitchFamily="34" charset="0"/>
              </a:rPr>
              <a:t> “Le disposizioni del presente titolo si applicano ai contratti del consumatore ove non derogate dal codice del consumo o da altre disposizioni più favorevoli per il consumatore” </a:t>
            </a:r>
            <a:r>
              <a:rPr lang="it-IT" altLang="it-IT" sz="2800" dirty="0">
                <a:cs typeface="Calibri" panose="020F0502020204030204" pitchFamily="34" charset="0"/>
              </a:rPr>
              <a:t>[art. 142 Cod. </a:t>
            </a:r>
            <a:r>
              <a:rPr lang="it-IT" altLang="it-IT" sz="2800" dirty="0" err="1">
                <a:cs typeface="Calibri" panose="020F0502020204030204" pitchFamily="34" charset="0"/>
              </a:rPr>
              <a:t>cons</a:t>
            </a:r>
            <a:r>
              <a:rPr lang="it-IT" altLang="it-IT" sz="2800" dirty="0">
                <a:cs typeface="Calibri" panose="020F0502020204030204" pitchFamily="34" charset="0"/>
              </a:rPr>
              <a:t>.]</a:t>
            </a:r>
          </a:p>
        </p:txBody>
      </p:sp>
      <p:sp>
        <p:nvSpPr>
          <p:cNvPr id="6" name="Text Box 1">
            <a:extLst>
              <a:ext uri="{FF2B5EF4-FFF2-40B4-BE49-F238E27FC236}">
                <a16:creationId xmlns:a16="http://schemas.microsoft.com/office/drawing/2014/main" id="{5C5CDC46-3903-FB42-8C73-439EF924C41A}"/>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654415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p:cTn id="7" dur="2000" fill="hold"/>
                                        <p:tgtEl>
                                          <p:spTgt spid="63492"/>
                                        </p:tgtEl>
                                        <p:attrNameLst>
                                          <p:attrName>ppt_w</p:attrName>
                                        </p:attrNameLst>
                                      </p:cBhvr>
                                      <p:tavLst>
                                        <p:tav tm="0">
                                          <p:val>
                                            <p:strVal val="#ppt_w*2.5"/>
                                          </p:val>
                                        </p:tav>
                                        <p:tav tm="100000">
                                          <p:val>
                                            <p:strVal val="#ppt_w"/>
                                          </p:val>
                                        </p:tav>
                                      </p:tavLst>
                                    </p:anim>
                                    <p:anim calcmode="lin" valueType="num">
                                      <p:cBhvr>
                                        <p:cTn id="8" dur="2000" fill="hold"/>
                                        <p:tgtEl>
                                          <p:spTgt spid="63492"/>
                                        </p:tgtEl>
                                        <p:attrNameLst>
                                          <p:attrName>ppt_h</p:attrName>
                                        </p:attrNameLst>
                                      </p:cBhvr>
                                      <p:tavLst>
                                        <p:tav tm="0">
                                          <p:val>
                                            <p:strVal val="#ppt_h"/>
                                          </p:val>
                                        </p:tav>
                                        <p:tav tm="100000">
                                          <p:val>
                                            <p:strVal val="#ppt_h"/>
                                          </p:val>
                                        </p:tav>
                                      </p:tavLst>
                                    </p:anim>
                                    <p:anim calcmode="lin" valueType="num">
                                      <p:cBhvr>
                                        <p:cTn id="9" dur="2000" fill="hold"/>
                                        <p:tgtEl>
                                          <p:spTgt spid="6349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349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349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3493">
                                            <p:txEl>
                                              <p:pRg st="0" end="0"/>
                                            </p:txEl>
                                          </p:spTgt>
                                        </p:tgtEl>
                                        <p:attrNameLst>
                                          <p:attrName>style.visibility</p:attrName>
                                        </p:attrNameLst>
                                      </p:cBhvr>
                                      <p:to>
                                        <p:strVal val="visible"/>
                                      </p:to>
                                    </p:set>
                                    <p:animEffect transition="in" filter="wipe(left)">
                                      <p:cBhvr>
                                        <p:cTn id="16" dur="500"/>
                                        <p:tgtEl>
                                          <p:spTgt spid="6349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3493">
                                            <p:txEl>
                                              <p:pRg st="1" end="1"/>
                                            </p:txEl>
                                          </p:spTgt>
                                        </p:tgtEl>
                                        <p:attrNameLst>
                                          <p:attrName>style.visibility</p:attrName>
                                        </p:attrNameLst>
                                      </p:cBhvr>
                                      <p:to>
                                        <p:strVal val="visible"/>
                                      </p:to>
                                    </p:set>
                                    <p:animEffect transition="in" filter="wipe(left)">
                                      <p:cBhvr>
                                        <p:cTn id="21" dur="500"/>
                                        <p:tgtEl>
                                          <p:spTgt spid="6349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3493">
                                            <p:txEl>
                                              <p:pRg st="2" end="2"/>
                                            </p:txEl>
                                          </p:spTgt>
                                        </p:tgtEl>
                                        <p:attrNameLst>
                                          <p:attrName>style.visibility</p:attrName>
                                        </p:attrNameLst>
                                      </p:cBhvr>
                                      <p:to>
                                        <p:strVal val="visible"/>
                                      </p:to>
                                    </p:set>
                                    <p:animEffect transition="in" filter="wipe(left)">
                                      <p:cBhvr>
                                        <p:cTn id="26" dur="500"/>
                                        <p:tgtEl>
                                          <p:spTgt spid="634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numero diapositiva 5">
            <a:extLst>
              <a:ext uri="{FF2B5EF4-FFF2-40B4-BE49-F238E27FC236}">
                <a16:creationId xmlns:a16="http://schemas.microsoft.com/office/drawing/2014/main" id="{CFF42622-97DD-0A49-8917-F0E03A64155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70E68B9-CD69-D542-BB5E-D018DF07D78A}" type="slidenum">
              <a:rPr lang="it-IT" altLang="it-IT" sz="1000">
                <a:latin typeface="Arial" panose="020B0604020202020204" pitchFamily="34" charset="0"/>
              </a:rPr>
              <a:pPr>
                <a:spcBef>
                  <a:spcPct val="0"/>
                </a:spcBef>
                <a:buClrTx/>
                <a:buSzTx/>
                <a:buFontTx/>
                <a:buNone/>
              </a:pPr>
              <a:t>62</a:t>
            </a:fld>
            <a:endParaRPr lang="it-IT" altLang="it-IT" sz="1000">
              <a:latin typeface="Arial" panose="020B0604020202020204" pitchFamily="34" charset="0"/>
            </a:endParaRPr>
          </a:p>
        </p:txBody>
      </p:sp>
      <p:sp>
        <p:nvSpPr>
          <p:cNvPr id="94211" name="Rectangle 2">
            <a:extLst>
              <a:ext uri="{FF2B5EF4-FFF2-40B4-BE49-F238E27FC236}">
                <a16:creationId xmlns:a16="http://schemas.microsoft.com/office/drawing/2014/main" id="{4107D31B-5E5B-B745-A948-19E6F6D66147}"/>
              </a:ext>
            </a:extLst>
          </p:cNvPr>
          <p:cNvSpPr>
            <a:spLocks noGrp="1" noChangeArrowheads="1"/>
          </p:cNvSpPr>
          <p:nvPr>
            <p:ph type="title"/>
          </p:nvPr>
        </p:nvSpPr>
        <p:spPr/>
        <p:txBody>
          <a:bodyPr/>
          <a:lstStyle/>
          <a:p>
            <a:pPr algn="ctr" eaLnBrk="1" hangingPunct="1"/>
            <a:r>
              <a:rPr lang="it-IT" altLang="it-IT" sz="2800" b="1" dirty="0">
                <a:solidFill>
                  <a:srgbClr val="C00000"/>
                </a:solidFill>
                <a:cs typeface="Calibri" panose="020F0502020204030204" pitchFamily="34" charset="0"/>
              </a:rPr>
              <a:t>Condizioni generali di contratto e clausole vessatorie B2C </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(art. 33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a:t>
            </a:r>
          </a:p>
        </p:txBody>
      </p:sp>
      <p:sp>
        <p:nvSpPr>
          <p:cNvPr id="94212" name="Rectangle 3">
            <a:extLst>
              <a:ext uri="{FF2B5EF4-FFF2-40B4-BE49-F238E27FC236}">
                <a16:creationId xmlns:a16="http://schemas.microsoft.com/office/drawing/2014/main" id="{237367D9-DBD1-1744-8A60-0141C10379D1}"/>
              </a:ext>
            </a:extLst>
          </p:cNvPr>
          <p:cNvSpPr>
            <a:spLocks noGrp="1" noChangeArrowheads="1"/>
          </p:cNvSpPr>
          <p:nvPr>
            <p:ph type="body" idx="1"/>
          </p:nvPr>
        </p:nvSpPr>
        <p:spPr>
          <a:xfrm>
            <a:off x="580769" y="2014194"/>
            <a:ext cx="11230806" cy="3571060"/>
          </a:xfrm>
        </p:spPr>
        <p:txBody>
          <a:bodyPr>
            <a:normAutofit/>
          </a:bodyPr>
          <a:lstStyle/>
          <a:p>
            <a:pPr eaLnBrk="1" hangingPunct="1">
              <a:buFont typeface="Wingdings" pitchFamily="2" charset="2"/>
              <a:buNone/>
            </a:pPr>
            <a:r>
              <a:rPr lang="it-IT" altLang="it-IT" sz="2400" dirty="0">
                <a:cs typeface="Calibri" panose="020F0502020204030204" pitchFamily="34" charset="0"/>
              </a:rPr>
              <a:t>	Clausole vessatorie nel contratto tra professionista e consumatore </a:t>
            </a:r>
          </a:p>
          <a:p>
            <a:pPr algn="just" eaLnBrk="1" hangingPunct="1">
              <a:buFont typeface="Wingdings" pitchFamily="2" charset="2"/>
              <a:buNone/>
            </a:pPr>
            <a:r>
              <a:rPr lang="it-IT" altLang="it-IT" sz="2400" i="1" dirty="0">
                <a:cs typeface="Calibri" panose="020F0502020204030204" pitchFamily="34" charset="0"/>
              </a:rPr>
              <a:t>“1. Nel contratto concluso tra il consumatore ed il professionista si considerano </a:t>
            </a:r>
            <a:r>
              <a:rPr lang="it-IT" altLang="it-IT" sz="2400" b="1" i="1" dirty="0">
                <a:cs typeface="Calibri" panose="020F0502020204030204" pitchFamily="34" charset="0"/>
              </a:rPr>
              <a:t>vessatorie</a:t>
            </a:r>
            <a:r>
              <a:rPr lang="it-IT" altLang="it-IT" sz="2400" i="1" dirty="0">
                <a:cs typeface="Calibri" panose="020F0502020204030204" pitchFamily="34" charset="0"/>
              </a:rPr>
              <a:t> le clausole che, malgrado la buona fede, determinano a carico del consumatore un </a:t>
            </a:r>
            <a:r>
              <a:rPr lang="it-IT" altLang="it-IT" sz="2400" b="1" i="1" dirty="0">
                <a:cs typeface="Calibri" panose="020F0502020204030204" pitchFamily="34" charset="0"/>
              </a:rPr>
              <a:t>significativo squilibrio </a:t>
            </a:r>
            <a:r>
              <a:rPr lang="it-IT" altLang="it-IT" sz="2400" i="1" dirty="0">
                <a:cs typeface="Calibri" panose="020F0502020204030204" pitchFamily="34" charset="0"/>
              </a:rPr>
              <a:t>dei diritti e degli obblighi derivanti dal contratto.</a:t>
            </a:r>
          </a:p>
          <a:p>
            <a:pPr algn="just" eaLnBrk="1" hangingPunct="1">
              <a:buFont typeface="Wingdings" pitchFamily="2" charset="2"/>
              <a:buNone/>
            </a:pPr>
            <a:r>
              <a:rPr lang="it-IT" altLang="it-IT" sz="2400" i="1" dirty="0">
                <a:cs typeface="Calibri" panose="020F0502020204030204" pitchFamily="34" charset="0"/>
              </a:rPr>
              <a:t>2. Si presumono vessatorie </a:t>
            </a:r>
            <a:r>
              <a:rPr lang="it-IT" altLang="it-IT" sz="2400" b="1" i="1" dirty="0">
                <a:cs typeface="Calibri" panose="020F0502020204030204" pitchFamily="34" charset="0"/>
              </a:rPr>
              <a:t>fino a prova contraria</a:t>
            </a:r>
            <a:r>
              <a:rPr lang="it-IT" altLang="it-IT" sz="2400" i="1" dirty="0">
                <a:cs typeface="Calibri" panose="020F0502020204030204" pitchFamily="34" charset="0"/>
              </a:rPr>
              <a:t> le clausole che hanno per oggetto, o per effetto, di: (…omissis)</a:t>
            </a:r>
          </a:p>
        </p:txBody>
      </p:sp>
      <p:sp>
        <p:nvSpPr>
          <p:cNvPr id="6" name="Text Box 1">
            <a:extLst>
              <a:ext uri="{FF2B5EF4-FFF2-40B4-BE49-F238E27FC236}">
                <a16:creationId xmlns:a16="http://schemas.microsoft.com/office/drawing/2014/main" id="{CEAE9BF2-AC62-344F-A230-7FBFF1FEFBB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5504428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Segnaposto numero diapositiva 3">
            <a:extLst>
              <a:ext uri="{FF2B5EF4-FFF2-40B4-BE49-F238E27FC236}">
                <a16:creationId xmlns:a16="http://schemas.microsoft.com/office/drawing/2014/main" id="{80DCADA6-019D-3044-972B-7B01032DDF3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32B9BFFD-D2E5-8341-BDBC-242EA0CEFB53}" type="slidenum">
              <a:rPr lang="it-IT" altLang="it-IT" sz="1000">
                <a:latin typeface="Arial" panose="020B0604020202020204" pitchFamily="34" charset="0"/>
              </a:rPr>
              <a:pPr>
                <a:spcBef>
                  <a:spcPct val="0"/>
                </a:spcBef>
                <a:buClrTx/>
                <a:buSzTx/>
                <a:buFontTx/>
                <a:buNone/>
              </a:pPr>
              <a:t>63</a:t>
            </a:fld>
            <a:endParaRPr lang="it-IT" altLang="it-IT" sz="1000">
              <a:latin typeface="Arial" panose="020B0604020202020204" pitchFamily="34" charset="0"/>
            </a:endParaRPr>
          </a:p>
        </p:txBody>
      </p:sp>
      <p:sp>
        <p:nvSpPr>
          <p:cNvPr id="65540" name="Rectangle 2">
            <a:extLst>
              <a:ext uri="{FF2B5EF4-FFF2-40B4-BE49-F238E27FC236}">
                <a16:creationId xmlns:a16="http://schemas.microsoft.com/office/drawing/2014/main" id="{168163B5-4C12-794C-838D-040C99480D06}"/>
              </a:ext>
            </a:extLst>
          </p:cNvPr>
          <p:cNvSpPr>
            <a:spLocks noGrp="1" noChangeArrowheads="1"/>
          </p:cNvSpPr>
          <p:nvPr>
            <p:ph type="title" idx="4294967295"/>
          </p:nvPr>
        </p:nvSpPr>
        <p:spPr>
          <a:xfrm>
            <a:off x="1752601" y="533401"/>
            <a:ext cx="8207375" cy="1000125"/>
          </a:xfrm>
        </p:spPr>
        <p:txBody>
          <a:bodyPr vert="horz" lIns="92075" tIns="46038" rIns="92075" bIns="46038" rtlCol="0" anchor="ctr">
            <a:normAutofit/>
          </a:bodyPr>
          <a:lstStyle/>
          <a:p>
            <a:pPr algn="ctr" eaLnBrk="1" hangingPunct="1"/>
            <a:r>
              <a:rPr lang="it-IT" altLang="it-IT" sz="2800" b="1" dirty="0">
                <a:solidFill>
                  <a:srgbClr val="C00000"/>
                </a:solidFill>
                <a:cs typeface="Calibri" panose="020F0502020204030204" pitchFamily="34" charset="0"/>
              </a:rPr>
              <a:t>Nullità delle clausole vessatorie B2C </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(art. 36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a:t>
            </a:r>
          </a:p>
        </p:txBody>
      </p:sp>
      <p:sp>
        <p:nvSpPr>
          <p:cNvPr id="65541" name="Rectangle 3">
            <a:extLst>
              <a:ext uri="{FF2B5EF4-FFF2-40B4-BE49-F238E27FC236}">
                <a16:creationId xmlns:a16="http://schemas.microsoft.com/office/drawing/2014/main" id="{B6D20C15-5EC0-DF4C-99E5-40A2A8C1C747}"/>
              </a:ext>
            </a:extLst>
          </p:cNvPr>
          <p:cNvSpPr>
            <a:spLocks noGrp="1" noChangeArrowheads="1"/>
          </p:cNvSpPr>
          <p:nvPr>
            <p:ph type="body" idx="4294967295"/>
          </p:nvPr>
        </p:nvSpPr>
        <p:spPr>
          <a:xfrm>
            <a:off x="667265" y="1767016"/>
            <a:ext cx="10960443" cy="4312508"/>
          </a:xfrm>
        </p:spPr>
        <p:txBody>
          <a:bodyPr>
            <a:normAutofit/>
          </a:bodyPr>
          <a:lstStyle/>
          <a:p>
            <a:pPr marL="0" indent="0" algn="just">
              <a:lnSpc>
                <a:spcPct val="80000"/>
              </a:lnSpc>
              <a:buNone/>
              <a:defRPr/>
            </a:pPr>
            <a:r>
              <a:rPr lang="it-IT" sz="2400" i="1" dirty="0">
                <a:cs typeface="Calibri" panose="020F0502020204030204" pitchFamily="34" charset="0"/>
              </a:rPr>
              <a:t>«1. Le clausole considerate vessatorie ai sensi degli articoli 33 e 34 </a:t>
            </a:r>
            <a:r>
              <a:rPr lang="it-IT" sz="2400" b="1" i="1" dirty="0">
                <a:cs typeface="Calibri" panose="020F0502020204030204" pitchFamily="34" charset="0"/>
              </a:rPr>
              <a:t>sono nulle </a:t>
            </a:r>
            <a:r>
              <a:rPr lang="it-IT" sz="2400" i="1" dirty="0">
                <a:cs typeface="Calibri" panose="020F0502020204030204" pitchFamily="34" charset="0"/>
              </a:rPr>
              <a:t>mentre il contratto rimane valido per il resto. </a:t>
            </a:r>
          </a:p>
          <a:p>
            <a:pPr marL="0" indent="0" algn="just">
              <a:lnSpc>
                <a:spcPct val="80000"/>
              </a:lnSpc>
              <a:buNone/>
              <a:defRPr/>
            </a:pPr>
            <a:r>
              <a:rPr lang="it-IT" sz="2400" i="1" dirty="0">
                <a:cs typeface="Calibri" panose="020F0502020204030204" pitchFamily="34" charset="0"/>
              </a:rPr>
              <a:t>2. </a:t>
            </a:r>
            <a:r>
              <a:rPr lang="it-IT" sz="2400" b="1" i="1" dirty="0">
                <a:cs typeface="Calibri" panose="020F0502020204030204" pitchFamily="34" charset="0"/>
              </a:rPr>
              <a:t>Sono nulle le clausole che, quantunque oggetto di trattativa, abbiano per oggetto o per effetto di</a:t>
            </a:r>
            <a:r>
              <a:rPr lang="it-IT" sz="2400" i="1" dirty="0">
                <a:cs typeface="Calibri" panose="020F0502020204030204" pitchFamily="34" charset="0"/>
              </a:rPr>
              <a:t>:</a:t>
            </a:r>
          </a:p>
          <a:p>
            <a:pPr marL="358775" indent="-358775" algn="just">
              <a:lnSpc>
                <a:spcPct val="80000"/>
              </a:lnSpc>
              <a:buNone/>
              <a:defRPr/>
            </a:pPr>
            <a:r>
              <a:rPr lang="it-IT" sz="2400" i="1" dirty="0">
                <a:cs typeface="Calibri" panose="020F0502020204030204" pitchFamily="34" charset="0"/>
              </a:rPr>
              <a:t>a) escludere o limitare la responsabilità del professionista in caso di morte o danno alla persona del consumatore, risultante da un fatto o da un'omissione del professionista;</a:t>
            </a:r>
          </a:p>
          <a:p>
            <a:pPr marL="358775" indent="-358775" algn="just">
              <a:lnSpc>
                <a:spcPct val="80000"/>
              </a:lnSpc>
              <a:buNone/>
              <a:defRPr/>
            </a:pPr>
            <a:r>
              <a:rPr lang="it-IT" sz="2400" i="1" dirty="0">
                <a:cs typeface="Calibri" panose="020F0502020204030204" pitchFamily="34" charset="0"/>
              </a:rPr>
              <a:t>b) escludere o limitare le azioni del consumatore nei confronti del professionista o di un'altra parte in caso di inadempimento totale o parziale o di adempimento inesatto da parte del professionista;</a:t>
            </a:r>
          </a:p>
          <a:p>
            <a:pPr marL="358775" indent="-358775" algn="just">
              <a:lnSpc>
                <a:spcPct val="80000"/>
              </a:lnSpc>
              <a:buNone/>
              <a:defRPr/>
            </a:pPr>
            <a:r>
              <a:rPr lang="it-IT" sz="2400" i="1" dirty="0">
                <a:cs typeface="Calibri" panose="020F0502020204030204" pitchFamily="34" charset="0"/>
              </a:rPr>
              <a:t>c) prevedere l'adesione del consumatore come estesa a clausole che non ha avuto, di fatto, la possibilità di conoscere prima della conclusione del contratto.</a:t>
            </a:r>
          </a:p>
        </p:txBody>
      </p:sp>
      <p:sp>
        <p:nvSpPr>
          <p:cNvPr id="6" name="Text Box 1">
            <a:extLst>
              <a:ext uri="{FF2B5EF4-FFF2-40B4-BE49-F238E27FC236}">
                <a16:creationId xmlns:a16="http://schemas.microsoft.com/office/drawing/2014/main" id="{13BE6BFE-C52F-A941-BA67-B9102769B356}"/>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695242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p:cTn id="7" dur="2000" fill="hold"/>
                                        <p:tgtEl>
                                          <p:spTgt spid="65540"/>
                                        </p:tgtEl>
                                        <p:attrNameLst>
                                          <p:attrName>ppt_w</p:attrName>
                                        </p:attrNameLst>
                                      </p:cBhvr>
                                      <p:tavLst>
                                        <p:tav tm="0">
                                          <p:val>
                                            <p:strVal val="#ppt_w*2.5"/>
                                          </p:val>
                                        </p:tav>
                                        <p:tav tm="100000">
                                          <p:val>
                                            <p:strVal val="#ppt_w"/>
                                          </p:val>
                                        </p:tav>
                                      </p:tavLst>
                                    </p:anim>
                                    <p:anim calcmode="lin" valueType="num">
                                      <p:cBhvr>
                                        <p:cTn id="8" dur="2000" fill="hold"/>
                                        <p:tgtEl>
                                          <p:spTgt spid="65540"/>
                                        </p:tgtEl>
                                        <p:attrNameLst>
                                          <p:attrName>ppt_h</p:attrName>
                                        </p:attrNameLst>
                                      </p:cBhvr>
                                      <p:tavLst>
                                        <p:tav tm="0">
                                          <p:val>
                                            <p:strVal val="#ppt_h"/>
                                          </p:val>
                                        </p:tav>
                                        <p:tav tm="100000">
                                          <p:val>
                                            <p:strVal val="#ppt_h"/>
                                          </p:val>
                                        </p:tav>
                                      </p:tavLst>
                                    </p:anim>
                                    <p:anim calcmode="lin" valueType="num">
                                      <p:cBhvr>
                                        <p:cTn id="9" dur="2000" fill="hold"/>
                                        <p:tgtEl>
                                          <p:spTgt spid="6554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554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55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5541">
                                            <p:txEl>
                                              <p:pRg st="0" end="0"/>
                                            </p:txEl>
                                          </p:spTgt>
                                        </p:tgtEl>
                                        <p:attrNameLst>
                                          <p:attrName>style.visibility</p:attrName>
                                        </p:attrNameLst>
                                      </p:cBhvr>
                                      <p:to>
                                        <p:strVal val="visible"/>
                                      </p:to>
                                    </p:set>
                                    <p:animEffect transition="in" filter="wipe(left)">
                                      <p:cBhvr>
                                        <p:cTn id="16" dur="500"/>
                                        <p:tgtEl>
                                          <p:spTgt spid="6554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41">
                                            <p:txEl>
                                              <p:pRg st="1" end="1"/>
                                            </p:txEl>
                                          </p:spTgt>
                                        </p:tgtEl>
                                        <p:attrNameLst>
                                          <p:attrName>style.visibility</p:attrName>
                                        </p:attrNameLst>
                                      </p:cBhvr>
                                      <p:to>
                                        <p:strVal val="visible"/>
                                      </p:to>
                                    </p:set>
                                    <p:animEffect transition="in" filter="wipe(left)">
                                      <p:cBhvr>
                                        <p:cTn id="21" dur="500"/>
                                        <p:tgtEl>
                                          <p:spTgt spid="6554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41">
                                            <p:txEl>
                                              <p:pRg st="2" end="2"/>
                                            </p:txEl>
                                          </p:spTgt>
                                        </p:tgtEl>
                                        <p:attrNameLst>
                                          <p:attrName>style.visibility</p:attrName>
                                        </p:attrNameLst>
                                      </p:cBhvr>
                                      <p:to>
                                        <p:strVal val="visible"/>
                                      </p:to>
                                    </p:set>
                                    <p:animEffect transition="in" filter="wipe(left)">
                                      <p:cBhvr>
                                        <p:cTn id="26" dur="500"/>
                                        <p:tgtEl>
                                          <p:spTgt spid="6554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541">
                                            <p:txEl>
                                              <p:pRg st="3" end="3"/>
                                            </p:txEl>
                                          </p:spTgt>
                                        </p:tgtEl>
                                        <p:attrNameLst>
                                          <p:attrName>style.visibility</p:attrName>
                                        </p:attrNameLst>
                                      </p:cBhvr>
                                      <p:to>
                                        <p:strVal val="visible"/>
                                      </p:to>
                                    </p:set>
                                    <p:animEffect transition="in" filter="wipe(left)">
                                      <p:cBhvr>
                                        <p:cTn id="31" dur="500"/>
                                        <p:tgtEl>
                                          <p:spTgt spid="6554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5541">
                                            <p:txEl>
                                              <p:pRg st="4" end="4"/>
                                            </p:txEl>
                                          </p:spTgt>
                                        </p:tgtEl>
                                        <p:attrNameLst>
                                          <p:attrName>style.visibility</p:attrName>
                                        </p:attrNameLst>
                                      </p:cBhvr>
                                      <p:to>
                                        <p:strVal val="visible"/>
                                      </p:to>
                                    </p:set>
                                    <p:animEffect transition="in" filter="wipe(left)">
                                      <p:cBhvr>
                                        <p:cTn id="36" dur="500"/>
                                        <p:tgtEl>
                                          <p:spTgt spid="655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Segnaposto numero diapositiva 3">
            <a:extLst>
              <a:ext uri="{FF2B5EF4-FFF2-40B4-BE49-F238E27FC236}">
                <a16:creationId xmlns:a16="http://schemas.microsoft.com/office/drawing/2014/main" id="{EFE19E25-F140-C341-95E9-400C01F4203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6048509-859A-7344-8A1E-9F03964F1163}" type="slidenum">
              <a:rPr lang="it-IT" altLang="it-IT" sz="1000">
                <a:latin typeface="Arial" panose="020B0604020202020204" pitchFamily="34" charset="0"/>
              </a:rPr>
              <a:pPr>
                <a:spcBef>
                  <a:spcPct val="0"/>
                </a:spcBef>
                <a:buClrTx/>
                <a:buSzTx/>
                <a:buFontTx/>
                <a:buNone/>
              </a:pPr>
              <a:t>64</a:t>
            </a:fld>
            <a:endParaRPr lang="it-IT" altLang="it-IT" sz="1000">
              <a:latin typeface="Arial" panose="020B0604020202020204" pitchFamily="34" charset="0"/>
            </a:endParaRPr>
          </a:p>
        </p:txBody>
      </p:sp>
      <p:sp>
        <p:nvSpPr>
          <p:cNvPr id="65540" name="Rectangle 2">
            <a:extLst>
              <a:ext uri="{FF2B5EF4-FFF2-40B4-BE49-F238E27FC236}">
                <a16:creationId xmlns:a16="http://schemas.microsoft.com/office/drawing/2014/main" id="{678AE2A0-C812-5D4B-8D0D-CBE75A3A9F66}"/>
              </a:ext>
            </a:extLst>
          </p:cNvPr>
          <p:cNvSpPr>
            <a:spLocks noGrp="1" noChangeArrowheads="1"/>
          </p:cNvSpPr>
          <p:nvPr>
            <p:ph type="title" idx="4294967295"/>
          </p:nvPr>
        </p:nvSpPr>
        <p:spPr>
          <a:xfrm>
            <a:off x="1752601" y="533401"/>
            <a:ext cx="8207375" cy="1000125"/>
          </a:xfrm>
        </p:spPr>
        <p:txBody>
          <a:bodyPr vert="horz" lIns="92075" tIns="46038" rIns="92075" bIns="46038" rtlCol="0" anchor="ctr">
            <a:normAutofit/>
          </a:bodyPr>
          <a:lstStyle/>
          <a:p>
            <a:pPr algn="ctr" eaLnBrk="1" hangingPunct="1"/>
            <a:r>
              <a:rPr lang="it-IT" altLang="it-IT" sz="2800" b="1" dirty="0">
                <a:solidFill>
                  <a:srgbClr val="C00000"/>
                </a:solidFill>
                <a:cs typeface="Calibri" panose="020F0502020204030204" pitchFamily="34" charset="0"/>
              </a:rPr>
              <a:t>Nullità delle clausole vessatorie B2C </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(art. 36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a:t>
            </a:r>
          </a:p>
        </p:txBody>
      </p:sp>
      <p:sp>
        <p:nvSpPr>
          <p:cNvPr id="65541" name="Rectangle 3">
            <a:extLst>
              <a:ext uri="{FF2B5EF4-FFF2-40B4-BE49-F238E27FC236}">
                <a16:creationId xmlns:a16="http://schemas.microsoft.com/office/drawing/2014/main" id="{32FF957F-4623-2747-9D0A-CD84C7976A9C}"/>
              </a:ext>
            </a:extLst>
          </p:cNvPr>
          <p:cNvSpPr>
            <a:spLocks noGrp="1" noChangeArrowheads="1"/>
          </p:cNvSpPr>
          <p:nvPr>
            <p:ph type="body" idx="4294967295"/>
          </p:nvPr>
        </p:nvSpPr>
        <p:spPr>
          <a:xfrm>
            <a:off x="778476" y="1742304"/>
            <a:ext cx="10873946" cy="4063186"/>
          </a:xfrm>
        </p:spPr>
        <p:txBody>
          <a:bodyPr/>
          <a:lstStyle/>
          <a:p>
            <a:pPr marL="190500" indent="-190500" algn="just">
              <a:lnSpc>
                <a:spcPct val="80000"/>
              </a:lnSpc>
              <a:buNone/>
            </a:pPr>
            <a:endParaRPr lang="it-IT" altLang="it-IT" sz="2400" i="1" dirty="0">
              <a:cs typeface="Calibri" panose="020F0502020204030204" pitchFamily="34" charset="0"/>
            </a:endParaRPr>
          </a:p>
          <a:p>
            <a:pPr marL="190500" indent="-190500" algn="just">
              <a:lnSpc>
                <a:spcPct val="80000"/>
              </a:lnSpc>
              <a:buNone/>
            </a:pPr>
            <a:r>
              <a:rPr lang="it-IT" altLang="it-IT" sz="2400" i="1" dirty="0">
                <a:cs typeface="Calibri" panose="020F0502020204030204" pitchFamily="34" charset="0"/>
              </a:rPr>
              <a:t>«3. La nullità opera soltanto a vantaggio del consumatore e può essere rilevata d'ufficio dal giudice.</a:t>
            </a:r>
          </a:p>
          <a:p>
            <a:pPr marL="190500" indent="-190500" algn="just">
              <a:lnSpc>
                <a:spcPct val="80000"/>
              </a:lnSpc>
              <a:buNone/>
            </a:pPr>
            <a:r>
              <a:rPr lang="it-IT" altLang="it-IT" sz="2400" i="1" dirty="0">
                <a:cs typeface="Calibri" panose="020F0502020204030204" pitchFamily="34" charset="0"/>
              </a:rPr>
              <a:t>4. Il venditore ha diritto di regresso nei confronti del fornitore per i danni che ha subito in conseguenza della declaratoria di nullità delle clausole dichiarate abusive.</a:t>
            </a:r>
          </a:p>
          <a:p>
            <a:pPr marL="190500" indent="-190500" algn="just">
              <a:lnSpc>
                <a:spcPct val="80000"/>
              </a:lnSpc>
              <a:buNone/>
            </a:pPr>
            <a:r>
              <a:rPr lang="it-IT" altLang="it-IT" sz="2400" i="1" dirty="0">
                <a:cs typeface="Calibri" panose="020F0502020204030204" pitchFamily="34" charset="0"/>
              </a:rPr>
              <a:t>5. </a:t>
            </a:r>
            <a:r>
              <a:rPr lang="it-IT" altLang="it-IT" sz="2400" b="1" i="1" dirty="0">
                <a:cs typeface="Calibri" panose="020F0502020204030204" pitchFamily="34" charset="0"/>
              </a:rPr>
              <a:t>È nulla ogni clausola contrattuale che, prevedendo l'applicabilità al contratto di una legislazione di un Paese extracomunitario, abbia l'effetto di privare il consumatore della protezione assicurata dal presente titolo, laddove il contratto presenti un collegamento più stretto con il territorio di uno Stato membro dell'Unione europea</a:t>
            </a:r>
            <a:r>
              <a:rPr lang="it-IT" altLang="it-IT" sz="2400" dirty="0">
                <a:cs typeface="Calibri" panose="020F0502020204030204" pitchFamily="34" charset="0"/>
              </a:rPr>
              <a:t>.»</a:t>
            </a:r>
            <a:endParaRPr lang="it-IT" altLang="it-IT" sz="2400" i="1" dirty="0">
              <a:cs typeface="Calibri" panose="020F0502020204030204" pitchFamily="34" charset="0"/>
            </a:endParaRPr>
          </a:p>
        </p:txBody>
      </p:sp>
      <p:sp>
        <p:nvSpPr>
          <p:cNvPr id="6" name="Text Box 1">
            <a:extLst>
              <a:ext uri="{FF2B5EF4-FFF2-40B4-BE49-F238E27FC236}">
                <a16:creationId xmlns:a16="http://schemas.microsoft.com/office/drawing/2014/main" id="{E1DA94FE-FF7B-DF42-885C-AAC5C104A9A6}"/>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25479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p:cTn id="7" dur="2000" fill="hold"/>
                                        <p:tgtEl>
                                          <p:spTgt spid="65540"/>
                                        </p:tgtEl>
                                        <p:attrNameLst>
                                          <p:attrName>ppt_w</p:attrName>
                                        </p:attrNameLst>
                                      </p:cBhvr>
                                      <p:tavLst>
                                        <p:tav tm="0">
                                          <p:val>
                                            <p:strVal val="#ppt_w*2.5"/>
                                          </p:val>
                                        </p:tav>
                                        <p:tav tm="100000">
                                          <p:val>
                                            <p:strVal val="#ppt_w"/>
                                          </p:val>
                                        </p:tav>
                                      </p:tavLst>
                                    </p:anim>
                                    <p:anim calcmode="lin" valueType="num">
                                      <p:cBhvr>
                                        <p:cTn id="8" dur="2000" fill="hold"/>
                                        <p:tgtEl>
                                          <p:spTgt spid="65540"/>
                                        </p:tgtEl>
                                        <p:attrNameLst>
                                          <p:attrName>ppt_h</p:attrName>
                                        </p:attrNameLst>
                                      </p:cBhvr>
                                      <p:tavLst>
                                        <p:tav tm="0">
                                          <p:val>
                                            <p:strVal val="#ppt_h"/>
                                          </p:val>
                                        </p:tav>
                                        <p:tav tm="100000">
                                          <p:val>
                                            <p:strVal val="#ppt_h"/>
                                          </p:val>
                                        </p:tav>
                                      </p:tavLst>
                                    </p:anim>
                                    <p:anim calcmode="lin" valueType="num">
                                      <p:cBhvr>
                                        <p:cTn id="9" dur="2000" fill="hold"/>
                                        <p:tgtEl>
                                          <p:spTgt spid="6554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554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554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5541">
                                            <p:txEl>
                                              <p:pRg st="1" end="1"/>
                                            </p:txEl>
                                          </p:spTgt>
                                        </p:tgtEl>
                                        <p:attrNameLst>
                                          <p:attrName>style.visibility</p:attrName>
                                        </p:attrNameLst>
                                      </p:cBhvr>
                                      <p:to>
                                        <p:strVal val="visible"/>
                                      </p:to>
                                    </p:set>
                                    <p:animEffect transition="in" filter="wipe(left)">
                                      <p:cBhvr>
                                        <p:cTn id="16" dur="500"/>
                                        <p:tgtEl>
                                          <p:spTgt spid="6554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41">
                                            <p:txEl>
                                              <p:pRg st="2" end="2"/>
                                            </p:txEl>
                                          </p:spTgt>
                                        </p:tgtEl>
                                        <p:attrNameLst>
                                          <p:attrName>style.visibility</p:attrName>
                                        </p:attrNameLst>
                                      </p:cBhvr>
                                      <p:to>
                                        <p:strVal val="visible"/>
                                      </p:to>
                                    </p:set>
                                    <p:animEffect transition="in" filter="wipe(left)">
                                      <p:cBhvr>
                                        <p:cTn id="21" dur="500"/>
                                        <p:tgtEl>
                                          <p:spTgt spid="6554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41">
                                            <p:txEl>
                                              <p:pRg st="3" end="3"/>
                                            </p:txEl>
                                          </p:spTgt>
                                        </p:tgtEl>
                                        <p:attrNameLst>
                                          <p:attrName>style.visibility</p:attrName>
                                        </p:attrNameLst>
                                      </p:cBhvr>
                                      <p:to>
                                        <p:strVal val="visible"/>
                                      </p:to>
                                    </p:set>
                                    <p:animEffect transition="in" filter="wipe(left)">
                                      <p:cBhvr>
                                        <p:cTn id="26" dur="500"/>
                                        <p:tgtEl>
                                          <p:spTgt spid="655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AF507639-233E-F648-871D-40C04939F55A}"/>
              </a:ext>
            </a:extLst>
          </p:cNvPr>
          <p:cNvSpPr>
            <a:spLocks noGrp="1" noChangeArrowheads="1"/>
          </p:cNvSpPr>
          <p:nvPr>
            <p:ph type="title"/>
          </p:nvPr>
        </p:nvSpPr>
        <p:spPr>
          <a:xfrm>
            <a:off x="864973" y="642594"/>
            <a:ext cx="10260227" cy="1173849"/>
          </a:xfrm>
        </p:spPr>
        <p:txBody>
          <a:bodyPr>
            <a:normAutofit/>
          </a:bodyPr>
          <a:lstStyle/>
          <a:p>
            <a:pPr algn="ctr"/>
            <a:r>
              <a:rPr lang="it-IT" altLang="it-IT" sz="2800" b="1" dirty="0">
                <a:solidFill>
                  <a:srgbClr val="C00000"/>
                </a:solidFill>
                <a:cs typeface="Calibri" panose="020F0502020204030204" pitchFamily="34" charset="0"/>
              </a:rPr>
              <a:t>Clausola abusiva</a:t>
            </a:r>
          </a:p>
        </p:txBody>
      </p:sp>
      <p:sp>
        <p:nvSpPr>
          <p:cNvPr id="112642" name="Rectangle 3">
            <a:extLst>
              <a:ext uri="{FF2B5EF4-FFF2-40B4-BE49-F238E27FC236}">
                <a16:creationId xmlns:a16="http://schemas.microsoft.com/office/drawing/2014/main" id="{CA7C95AC-B176-0C48-AE2C-44097B77B6D6}"/>
              </a:ext>
            </a:extLst>
          </p:cNvPr>
          <p:cNvSpPr>
            <a:spLocks noGrp="1" noChangeArrowheads="1"/>
          </p:cNvSpPr>
          <p:nvPr>
            <p:ph type="body" idx="1"/>
          </p:nvPr>
        </p:nvSpPr>
        <p:spPr>
          <a:xfrm>
            <a:off x="678873" y="1816444"/>
            <a:ext cx="10889672" cy="4204150"/>
          </a:xfrm>
        </p:spPr>
        <p:txBody>
          <a:bodyPr>
            <a:normAutofit/>
          </a:bodyPr>
          <a:lstStyle/>
          <a:p>
            <a:pPr algn="just">
              <a:lnSpc>
                <a:spcPct val="80000"/>
              </a:lnSpc>
              <a:buFont typeface="Wingdings" pitchFamily="2" charset="2"/>
              <a:buNone/>
            </a:pPr>
            <a:r>
              <a:rPr lang="it-IT" altLang="it-IT" sz="2400" i="1" dirty="0"/>
              <a:t>Corte giustizia Unione Europea Sez. III, 28/07/2016, n. 191/15 - </a:t>
            </a:r>
            <a:r>
              <a:rPr lang="it-IT" altLang="it-IT" sz="2400" i="1" dirty="0" err="1"/>
              <a:t>Verein</a:t>
            </a:r>
            <a:r>
              <a:rPr lang="it-IT" altLang="it-IT" sz="2400" i="1" dirty="0"/>
              <a:t> </a:t>
            </a:r>
            <a:r>
              <a:rPr lang="it-IT" altLang="it-IT" sz="2400" i="1" dirty="0" err="1"/>
              <a:t>fur</a:t>
            </a:r>
            <a:r>
              <a:rPr lang="it-IT" altLang="it-IT" sz="2400" i="1" dirty="0"/>
              <a:t> </a:t>
            </a:r>
            <a:r>
              <a:rPr lang="it-IT" altLang="it-IT" sz="2400" i="1" dirty="0" err="1"/>
              <a:t>Konsumenteninformation</a:t>
            </a:r>
            <a:r>
              <a:rPr lang="it-IT" altLang="it-IT" sz="2400" i="1" dirty="0"/>
              <a:t> c. Amazon EU </a:t>
            </a:r>
            <a:r>
              <a:rPr lang="it-IT" altLang="it-IT" sz="2400" i="1" dirty="0" err="1"/>
              <a:t>Sàrl</a:t>
            </a:r>
            <a:endParaRPr lang="it-IT" altLang="it-IT" sz="2400" i="1" dirty="0"/>
          </a:p>
          <a:p>
            <a:pPr>
              <a:lnSpc>
                <a:spcPct val="80000"/>
              </a:lnSpc>
              <a:buFont typeface="Wingdings" pitchFamily="2" charset="2"/>
              <a:buNone/>
            </a:pPr>
            <a:r>
              <a:rPr lang="it-IT" altLang="it-IT" sz="2400" i="1" dirty="0"/>
              <a:t>	«L'articolo 3, paragrafo 1, della direttiva 93/13/CEE del Consiglio, del 5 aprile 1993, concernente le clausole abusive nei contratti stipulati con i consumatori, deve essere interpretato nel senso che una </a:t>
            </a:r>
            <a:r>
              <a:rPr lang="it-IT" altLang="it-IT" sz="2400" b="1" i="1" dirty="0"/>
              <a:t>clausola rientrante nelle condizioni generali di vendita di un professionista, c</a:t>
            </a:r>
            <a:r>
              <a:rPr lang="it-IT" altLang="it-IT" sz="2400" i="1" dirty="0"/>
              <a:t>he non sia stata oggetto di negoziato individuale, </a:t>
            </a:r>
            <a:r>
              <a:rPr lang="it-IT" altLang="it-IT" sz="2400" b="1" i="1" dirty="0"/>
              <a:t>secondo la quale la legge dello Stato membro in cui ha sede tale professionista disciplina il contratto stipulato mediante commercio elettronico con un consumatore</a:t>
            </a:r>
            <a:r>
              <a:rPr lang="it-IT" altLang="it-IT" sz="2400" i="1" dirty="0"/>
              <a:t>, </a:t>
            </a:r>
            <a:r>
              <a:rPr lang="it-IT" altLang="it-IT" sz="2400" b="1" i="1" dirty="0">
                <a:solidFill>
                  <a:srgbClr val="C00000"/>
                </a:solidFill>
              </a:rPr>
              <a:t>è abusiva quando induce in errore tale consumatore dandogli l'impressione che al contratto si applichi soltanto la legge di detto Stato membro, </a:t>
            </a:r>
            <a:r>
              <a:rPr lang="it-IT" altLang="it-IT" sz="2400" i="1" dirty="0"/>
              <a:t>senza informarlo del fatto che egli dispone inoltre, ai sensi dell'articolo 6, paragrafo 2, del regolamento n. 593/2008, della tutela assicuratagli dalle disposizioni imperative della legge che sarebbe applicabile in assenza di siffatta clausola, cosa che spetta al giudice nazionale verificare alla luce di tutte le circostanze rilevanti.»</a:t>
            </a:r>
          </a:p>
        </p:txBody>
      </p:sp>
      <p:sp>
        <p:nvSpPr>
          <p:cNvPr id="4" name="Text Box 1">
            <a:extLst>
              <a:ext uri="{FF2B5EF4-FFF2-40B4-BE49-F238E27FC236}">
                <a16:creationId xmlns:a16="http://schemas.microsoft.com/office/drawing/2014/main" id="{87A530D5-9978-9847-80E8-444DC82119B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5216290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numero diapositiva 5">
            <a:extLst>
              <a:ext uri="{FF2B5EF4-FFF2-40B4-BE49-F238E27FC236}">
                <a16:creationId xmlns:a16="http://schemas.microsoft.com/office/drawing/2014/main" id="{E48CBB47-90A6-7843-A010-84D5E518D98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1E8D98CB-3C3C-7B4B-BB89-BC01D8186121}" type="slidenum">
              <a:rPr lang="it-IT" altLang="it-IT" sz="1000">
                <a:latin typeface="Arial" panose="020B0604020202020204" pitchFamily="34" charset="0"/>
              </a:rPr>
              <a:pPr>
                <a:spcBef>
                  <a:spcPct val="0"/>
                </a:spcBef>
                <a:buClrTx/>
                <a:buSzTx/>
                <a:buFontTx/>
                <a:buNone/>
              </a:pPr>
              <a:t>66</a:t>
            </a:fld>
            <a:endParaRPr lang="it-IT" altLang="it-IT" sz="1000">
              <a:latin typeface="Arial" panose="020B0604020202020204" pitchFamily="34" charset="0"/>
            </a:endParaRPr>
          </a:p>
        </p:txBody>
      </p:sp>
      <p:sp>
        <p:nvSpPr>
          <p:cNvPr id="99331" name="Rectangle 2">
            <a:extLst>
              <a:ext uri="{FF2B5EF4-FFF2-40B4-BE49-F238E27FC236}">
                <a16:creationId xmlns:a16="http://schemas.microsoft.com/office/drawing/2014/main" id="{40F56AEF-1E3F-4547-B22A-60372B4CA83F}"/>
              </a:ext>
            </a:extLst>
          </p:cNvPr>
          <p:cNvSpPr>
            <a:spLocks noGrp="1" noChangeArrowheads="1"/>
          </p:cNvSpPr>
          <p:nvPr>
            <p:ph type="title"/>
          </p:nvPr>
        </p:nvSpPr>
        <p:spPr>
          <a:xfrm>
            <a:off x="1981200" y="533400"/>
            <a:ext cx="8229600" cy="990600"/>
          </a:xfrm>
        </p:spPr>
        <p:txBody>
          <a:bodyPr/>
          <a:lstStyle/>
          <a:p>
            <a:pPr algn="ctr" eaLnBrk="1" hangingPunct="1"/>
            <a:r>
              <a:rPr lang="it-IT" altLang="it-IT" sz="2800" b="1" dirty="0">
                <a:solidFill>
                  <a:srgbClr val="C00000"/>
                </a:solidFill>
                <a:cs typeface="Calibri" panose="020F0502020204030204" pitchFamily="34" charset="0"/>
              </a:rPr>
              <a:t>Requisiti formali (art. 51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a:t>
            </a:r>
          </a:p>
        </p:txBody>
      </p:sp>
      <p:sp>
        <p:nvSpPr>
          <p:cNvPr id="99332" name="Rectangle 3">
            <a:extLst>
              <a:ext uri="{FF2B5EF4-FFF2-40B4-BE49-F238E27FC236}">
                <a16:creationId xmlns:a16="http://schemas.microsoft.com/office/drawing/2014/main" id="{D3DA6704-E1DC-0948-BA76-BF23C814CB10}"/>
              </a:ext>
            </a:extLst>
          </p:cNvPr>
          <p:cNvSpPr>
            <a:spLocks noGrp="1" noChangeArrowheads="1"/>
          </p:cNvSpPr>
          <p:nvPr>
            <p:ph type="body" idx="1"/>
          </p:nvPr>
        </p:nvSpPr>
        <p:spPr>
          <a:xfrm>
            <a:off x="667265" y="1524000"/>
            <a:ext cx="10812162" cy="4333103"/>
          </a:xfrm>
        </p:spPr>
        <p:txBody>
          <a:bodyPr/>
          <a:lstStyle/>
          <a:p>
            <a:pPr eaLnBrk="1" hangingPunct="1">
              <a:lnSpc>
                <a:spcPct val="90000"/>
              </a:lnSpc>
              <a:buFont typeface="Wingdings" pitchFamily="2" charset="2"/>
              <a:buNone/>
            </a:pPr>
            <a:r>
              <a:rPr lang="it-IT" altLang="it-IT" sz="2200" b="1" dirty="0">
                <a:cs typeface="Calibri" panose="020F0502020204030204" pitchFamily="34" charset="0"/>
              </a:rPr>
              <a:t>Art. 50 Requisiti formali per i contratti negoziati fuori dei locali commerciali </a:t>
            </a:r>
            <a:r>
              <a:rPr lang="it-IT" altLang="it-IT" sz="2200" i="1" dirty="0">
                <a:cs typeface="Calibri" panose="020F0502020204030204" pitchFamily="34" charset="0"/>
              </a:rPr>
              <a:t>“1. Per quanto riguarda i contratti negoziati fuori dei locali commerciali il professionista fornisce al consumatore le informazioni di cui all'articolo 49, comma 1, </a:t>
            </a:r>
            <a:r>
              <a:rPr lang="it-IT" altLang="it-IT" sz="2200" b="1" i="1" dirty="0">
                <a:cs typeface="Calibri" panose="020F0502020204030204" pitchFamily="34" charset="0"/>
              </a:rPr>
              <a:t>su supporto cartaceo</a:t>
            </a:r>
            <a:r>
              <a:rPr lang="it-IT" altLang="it-IT" sz="2200" i="1" dirty="0">
                <a:cs typeface="Calibri" panose="020F0502020204030204" pitchFamily="34" charset="0"/>
              </a:rPr>
              <a:t> o, se il consumatore </a:t>
            </a:r>
            <a:r>
              <a:rPr lang="it-IT" altLang="it-IT" sz="2200" i="1" dirty="0" err="1">
                <a:cs typeface="Calibri" panose="020F0502020204030204" pitchFamily="34" charset="0"/>
              </a:rPr>
              <a:t>e'</a:t>
            </a:r>
            <a:r>
              <a:rPr lang="it-IT" altLang="it-IT" sz="2200" i="1" dirty="0">
                <a:cs typeface="Calibri" panose="020F0502020204030204" pitchFamily="34" charset="0"/>
              </a:rPr>
              <a:t> d'accordo, </a:t>
            </a:r>
            <a:r>
              <a:rPr lang="it-IT" altLang="it-IT" sz="2200" b="1" i="1" dirty="0">
                <a:cs typeface="Calibri" panose="020F0502020204030204" pitchFamily="34" charset="0"/>
              </a:rPr>
              <a:t>su un altro mezzo durevole</a:t>
            </a:r>
            <a:r>
              <a:rPr lang="it-IT" altLang="it-IT" sz="2200" i="1" dirty="0">
                <a:cs typeface="Calibri" panose="020F0502020204030204" pitchFamily="34" charset="0"/>
              </a:rPr>
              <a:t>. Dette informazioni devono essere leggibili e presentate in un linguaggio semplice e comprensibile. (…)</a:t>
            </a:r>
          </a:p>
          <a:p>
            <a:pPr eaLnBrk="1" hangingPunct="1">
              <a:lnSpc>
                <a:spcPct val="90000"/>
              </a:lnSpc>
              <a:buFont typeface="Wingdings" pitchFamily="2" charset="2"/>
              <a:buNone/>
            </a:pPr>
            <a:r>
              <a:rPr lang="it-IT" altLang="it-IT" sz="2200" b="1" dirty="0">
                <a:solidFill>
                  <a:srgbClr val="C00000"/>
                </a:solidFill>
                <a:cs typeface="Calibri" panose="020F0502020204030204" pitchFamily="34" charset="0"/>
              </a:rPr>
              <a:t>Art. 51 Requisiti formali per i contratti a distanza (…)</a:t>
            </a:r>
          </a:p>
          <a:p>
            <a:pPr eaLnBrk="1" hangingPunct="1">
              <a:lnSpc>
                <a:spcPct val="90000"/>
              </a:lnSpc>
              <a:buFont typeface="Wingdings" pitchFamily="2" charset="2"/>
              <a:buNone/>
            </a:pPr>
            <a:r>
              <a:rPr lang="it-IT" altLang="it-IT" sz="2200" i="1" dirty="0">
                <a:cs typeface="Calibri" panose="020F0502020204030204" pitchFamily="34" charset="0"/>
              </a:rPr>
              <a:t>	“1. Per quanto riguarda i contratti a distanza il professionista fornisce o mette a disposizione del consumatore le informazioni di cui all'articolo 49, comma 1, </a:t>
            </a:r>
            <a:r>
              <a:rPr lang="it-IT" altLang="it-IT" sz="2200" b="1" i="1" dirty="0">
                <a:cs typeface="Calibri" panose="020F0502020204030204" pitchFamily="34" charset="0"/>
              </a:rPr>
              <a:t>in modo </a:t>
            </a:r>
            <a:r>
              <a:rPr lang="it-IT" altLang="it-IT" sz="2200" b="1" i="1" dirty="0">
                <a:solidFill>
                  <a:srgbClr val="C00000"/>
                </a:solidFill>
                <a:cs typeface="Calibri" panose="020F0502020204030204" pitchFamily="34" charset="0"/>
              </a:rPr>
              <a:t>appropriato al mezzo di comunicazione </a:t>
            </a:r>
            <a:r>
              <a:rPr lang="it-IT" altLang="it-IT" sz="2200" b="1" i="1" dirty="0">
                <a:cs typeface="Calibri" panose="020F0502020204030204" pitchFamily="34" charset="0"/>
              </a:rPr>
              <a:t>a distanza impiegato in </a:t>
            </a:r>
            <a:r>
              <a:rPr lang="it-IT" altLang="it-IT" sz="2200" b="1" i="1" dirty="0">
                <a:solidFill>
                  <a:srgbClr val="C00000"/>
                </a:solidFill>
                <a:cs typeface="Calibri" panose="020F0502020204030204" pitchFamily="34" charset="0"/>
              </a:rPr>
              <a:t>un linguaggio semplice e comprensibile</a:t>
            </a:r>
            <a:r>
              <a:rPr lang="it-IT" altLang="it-IT" sz="2200" i="1" dirty="0">
                <a:cs typeface="Calibri" panose="020F0502020204030204" pitchFamily="34" charset="0"/>
              </a:rPr>
              <a:t>. Nella misura in cui dette informazioni sono presentate su un </a:t>
            </a:r>
            <a:r>
              <a:rPr lang="it-IT" altLang="it-IT" sz="2200" b="1" i="1" dirty="0">
                <a:solidFill>
                  <a:schemeClr val="folHlink"/>
                </a:solidFill>
                <a:cs typeface="Calibri" panose="020F0502020204030204" pitchFamily="34" charset="0"/>
              </a:rPr>
              <a:t>supporto durevole</a:t>
            </a:r>
            <a:r>
              <a:rPr lang="it-IT" altLang="it-IT" sz="2200" i="1" dirty="0">
                <a:cs typeface="Calibri" panose="020F0502020204030204" pitchFamily="34" charset="0"/>
              </a:rPr>
              <a:t>, esse devono essere leggibili.(…). 3. </a:t>
            </a:r>
            <a:r>
              <a:rPr lang="it-IT" altLang="it-IT" sz="2200" b="1" i="1" dirty="0">
                <a:cs typeface="Calibri" panose="020F0502020204030204" pitchFamily="34" charset="0"/>
              </a:rPr>
              <a:t>I siti di commercio elettronico indicano in modo chiaro e leggibile, al più tardi all'inizio del processo di ordinazione, se si applicano restrizioni relative </a:t>
            </a:r>
            <a:r>
              <a:rPr lang="it-IT" altLang="it-IT" sz="2000" b="1" i="1" dirty="0">
                <a:cs typeface="Calibri" panose="020F0502020204030204" pitchFamily="34" charset="0"/>
              </a:rPr>
              <a:t>alla consegna e quali mezzi di pagamento sono accettati."</a:t>
            </a:r>
          </a:p>
        </p:txBody>
      </p:sp>
      <p:sp>
        <p:nvSpPr>
          <p:cNvPr id="6" name="Text Box 1">
            <a:extLst>
              <a:ext uri="{FF2B5EF4-FFF2-40B4-BE49-F238E27FC236}">
                <a16:creationId xmlns:a16="http://schemas.microsoft.com/office/drawing/2014/main" id="{04CAD53B-C47C-8643-AB96-FDBFA57FFDE6}"/>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4125410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C8175C3A-15FE-DF45-B723-EB12C285AE3A}"/>
              </a:ext>
            </a:extLst>
          </p:cNvPr>
          <p:cNvSpPr>
            <a:spLocks noGrp="1" noChangeArrowheads="1"/>
          </p:cNvSpPr>
          <p:nvPr>
            <p:ph type="title"/>
          </p:nvPr>
        </p:nvSpPr>
        <p:spPr>
          <a:xfrm>
            <a:off x="2063750" y="692151"/>
            <a:ext cx="8229600" cy="879475"/>
          </a:xfrm>
        </p:spPr>
        <p:txBody>
          <a:bodyPr/>
          <a:lstStyle/>
          <a:p>
            <a:pPr algn="ctr"/>
            <a:r>
              <a:rPr lang="it-IT" altLang="it-IT" sz="2800" b="1" dirty="0">
                <a:solidFill>
                  <a:srgbClr val="C00000"/>
                </a:solidFill>
                <a:cs typeface="Calibri" panose="020F0502020204030204" pitchFamily="34" charset="0"/>
              </a:rPr>
              <a:t>Requisiti formali (art. 51 Cod. </a:t>
            </a:r>
            <a:r>
              <a:rPr lang="it-IT" altLang="it-IT" sz="2800" b="1" dirty="0" err="1">
                <a:solidFill>
                  <a:srgbClr val="C00000"/>
                </a:solidFill>
                <a:cs typeface="Calibri" panose="020F0502020204030204" pitchFamily="34" charset="0"/>
              </a:rPr>
              <a:t>cons</a:t>
            </a:r>
            <a:r>
              <a:rPr lang="it-IT" altLang="it-IT" sz="2800" b="1" dirty="0">
                <a:solidFill>
                  <a:srgbClr val="C00000"/>
                </a:solidFill>
                <a:cs typeface="Calibri" panose="020F0502020204030204" pitchFamily="34" charset="0"/>
              </a:rPr>
              <a:t>) </a:t>
            </a:r>
          </a:p>
        </p:txBody>
      </p:sp>
      <p:sp>
        <p:nvSpPr>
          <p:cNvPr id="100354" name="Rectangle 3">
            <a:extLst>
              <a:ext uri="{FF2B5EF4-FFF2-40B4-BE49-F238E27FC236}">
                <a16:creationId xmlns:a16="http://schemas.microsoft.com/office/drawing/2014/main" id="{EEE7D5DF-5D9B-5C45-B6F0-490E43DCBA31}"/>
              </a:ext>
            </a:extLst>
          </p:cNvPr>
          <p:cNvSpPr>
            <a:spLocks noGrp="1" noChangeArrowheads="1"/>
          </p:cNvSpPr>
          <p:nvPr>
            <p:ph type="body" idx="1"/>
          </p:nvPr>
        </p:nvSpPr>
        <p:spPr>
          <a:xfrm>
            <a:off x="902043" y="1791730"/>
            <a:ext cx="10223157" cy="3929448"/>
          </a:xfrm>
        </p:spPr>
        <p:txBody>
          <a:bodyPr>
            <a:normAutofit/>
          </a:bodyPr>
          <a:lstStyle/>
          <a:p>
            <a:pPr marL="273050" lvl="1" indent="0">
              <a:lnSpc>
                <a:spcPct val="90000"/>
              </a:lnSpc>
              <a:buNone/>
            </a:pPr>
            <a:r>
              <a:rPr lang="it-IT" altLang="it-IT" sz="2400" b="1" dirty="0"/>
              <a:t>Corte giustizia UE  sez. III  del 05/07/2012 C 49/2011</a:t>
            </a:r>
          </a:p>
          <a:p>
            <a:pPr marL="273050" lvl="1" indent="0">
              <a:lnSpc>
                <a:spcPct val="90000"/>
              </a:lnSpc>
              <a:buNone/>
            </a:pPr>
            <a:r>
              <a:rPr lang="it-IT" altLang="it-IT" sz="2400" i="1" dirty="0"/>
              <a:t>“L'articolo 5, paragrafo 1, della direttiva 97/7/CE del Parlamento europeo e del Consiglio, del 20 maggio 1997, riguardante la </a:t>
            </a:r>
            <a:r>
              <a:rPr lang="it-IT" altLang="it-IT" sz="2400" b="1" i="1" dirty="0">
                <a:solidFill>
                  <a:srgbClr val="C00000"/>
                </a:solidFill>
              </a:rPr>
              <a:t>protezione dei consumatori in materia di contratti a distanza</a:t>
            </a:r>
            <a:r>
              <a:rPr lang="it-IT" altLang="it-IT" sz="2400" i="1" dirty="0"/>
              <a:t>, deve essere interpretato nel senso che </a:t>
            </a:r>
            <a:r>
              <a:rPr lang="it-IT" altLang="it-IT" sz="2400" b="1" i="1" dirty="0"/>
              <a:t>non soddisfa i requisiti da esso imposti una prassi commerciale che consista nel rendere accessibili le informazioni richieste dalla norma precitata solamente attraverso un collegamento ipertestuale a un sito Internet dell'impresa</a:t>
            </a:r>
            <a:r>
              <a:rPr lang="it-IT" altLang="it-IT" sz="2400" i="1" dirty="0"/>
              <a:t> interessata, dal momento che tali informazioni non sono né «fornite» da tale impresa né «</a:t>
            </a:r>
            <a:r>
              <a:rPr lang="it-IT" altLang="it-IT" sz="2400" i="1" dirty="0" err="1"/>
              <a:t>ricev</a:t>
            </a:r>
            <a:r>
              <a:rPr lang="it-IT" altLang="it-IT" sz="2400" i="1" dirty="0"/>
              <a:t>[</a:t>
            </a:r>
            <a:r>
              <a:rPr lang="it-IT" altLang="it-IT" sz="2400" i="1" dirty="0" err="1"/>
              <a:t>ute</a:t>
            </a:r>
            <a:r>
              <a:rPr lang="it-IT" altLang="it-IT" sz="2400" i="1" dirty="0"/>
              <a:t>]» dal consumatore, come prescrive la suddetta disposizione, e che </a:t>
            </a:r>
            <a:r>
              <a:rPr lang="it-IT" altLang="it-IT" sz="2400" b="1" i="1" dirty="0"/>
              <a:t>un sito Internet come quello oggetto del procedimento principale non può essere considerato un «</a:t>
            </a:r>
            <a:r>
              <a:rPr lang="it-IT" altLang="it-IT" sz="2400" b="1" i="1" dirty="0">
                <a:solidFill>
                  <a:srgbClr val="C00000"/>
                </a:solidFill>
              </a:rPr>
              <a:t>supporto duraturo</a:t>
            </a:r>
            <a:r>
              <a:rPr lang="it-IT" altLang="it-IT" sz="2400" b="1" i="1" dirty="0"/>
              <a:t>» </a:t>
            </a:r>
            <a:r>
              <a:rPr lang="it-IT" altLang="it-IT" sz="2400" i="1" dirty="0"/>
              <a:t>ai sensi del medesimo articolo 5, paragrafo 1.”</a:t>
            </a:r>
          </a:p>
        </p:txBody>
      </p:sp>
      <p:sp>
        <p:nvSpPr>
          <p:cNvPr id="4" name="Text Box 1">
            <a:extLst>
              <a:ext uri="{FF2B5EF4-FFF2-40B4-BE49-F238E27FC236}">
                <a16:creationId xmlns:a16="http://schemas.microsoft.com/office/drawing/2014/main" id="{127CD72C-864E-BA4F-9C1A-11B497A38A1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425858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78FDCCC1-B8B2-A446-B6F1-BB6B20B291BC}"/>
              </a:ext>
            </a:extLst>
          </p:cNvPr>
          <p:cNvSpPr>
            <a:spLocks noGrp="1" noChangeArrowheads="1"/>
          </p:cNvSpPr>
          <p:nvPr>
            <p:ph type="title"/>
          </p:nvPr>
        </p:nvSpPr>
        <p:spPr>
          <a:xfrm>
            <a:off x="1011382" y="692151"/>
            <a:ext cx="10002982" cy="720725"/>
          </a:xfrm>
        </p:spPr>
        <p:txBody>
          <a:bodyPr>
            <a:normAutofit/>
          </a:bodyPr>
          <a:lstStyle/>
          <a:p>
            <a:pPr algn="ctr"/>
            <a:r>
              <a:rPr lang="it-IT" altLang="it-IT" sz="2800" b="1" dirty="0" err="1">
                <a:solidFill>
                  <a:srgbClr val="C00000"/>
                </a:solidFill>
                <a:cs typeface="Calibri" panose="020F0502020204030204" pitchFamily="34" charset="0"/>
              </a:rPr>
              <a:t>Check</a:t>
            </a:r>
            <a:r>
              <a:rPr lang="it-IT" altLang="it-IT" sz="2800" b="1" dirty="0">
                <a:solidFill>
                  <a:srgbClr val="C00000"/>
                </a:solidFill>
                <a:cs typeface="Calibri" panose="020F0502020204030204" pitchFamily="34" charset="0"/>
              </a:rPr>
              <a:t> list - contenuti essenziali del contratto di vendita on line </a:t>
            </a:r>
          </a:p>
        </p:txBody>
      </p:sp>
      <p:sp>
        <p:nvSpPr>
          <p:cNvPr id="103426" name="Rectangle 3">
            <a:extLst>
              <a:ext uri="{FF2B5EF4-FFF2-40B4-BE49-F238E27FC236}">
                <a16:creationId xmlns:a16="http://schemas.microsoft.com/office/drawing/2014/main" id="{DEF645D6-D4C9-F948-B7D2-1C512B8F3D71}"/>
              </a:ext>
            </a:extLst>
          </p:cNvPr>
          <p:cNvSpPr>
            <a:spLocks noGrp="1" noChangeArrowheads="1"/>
          </p:cNvSpPr>
          <p:nvPr>
            <p:ph type="body" idx="1"/>
          </p:nvPr>
        </p:nvSpPr>
        <p:spPr>
          <a:xfrm>
            <a:off x="704335" y="1569308"/>
            <a:ext cx="10750379" cy="4667980"/>
          </a:xfrm>
        </p:spPr>
        <p:txBody>
          <a:bodyPr/>
          <a:lstStyle/>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Applicazione condizioni generali di contratto e lingue disponibili</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Definizione dei prodotti e servizi e relativi i requisiti</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Procedura di presentazione dell’ordine d’acquisto e trasmissione della conferma d’ordine: meccanismo di formazione (es. offerta al pubblico) ed archiviazione del contratto </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Prezzi/Modalità di calcolo dei prezzi (comprensivi o meno di imposte), costi di consegna ed ulteriori spese</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Modalità di pagamento del prezzo</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Modalità e tempi di consegna/trasporto dei prodotti e servizi</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Condizioni annullamento/cancellazione ordine di acquisto </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Condizioni di recesso e costi di restituzione dei beni</a:t>
            </a:r>
          </a:p>
          <a:p>
            <a:pPr marL="615950" lvl="1" indent="-342900">
              <a:lnSpc>
                <a:spcPct val="90000"/>
              </a:lnSpc>
              <a:buClr>
                <a:srgbClr val="C00000"/>
              </a:buClr>
              <a:buFont typeface="Wingdings" pitchFamily="2" charset="2"/>
              <a:buChar char="ü"/>
            </a:pPr>
            <a:r>
              <a:rPr lang="it-IT" altLang="it-IT" sz="2100" dirty="0">
                <a:cs typeface="Calibri" panose="020F0502020204030204" pitchFamily="34" charset="0"/>
              </a:rPr>
              <a:t>Garanzie legali e convenzionali/Assistenza post-vendita </a:t>
            </a:r>
          </a:p>
          <a:p>
            <a:pPr marL="615950" lvl="1" indent="-342900">
              <a:lnSpc>
                <a:spcPct val="90000"/>
              </a:lnSpc>
              <a:buClr>
                <a:srgbClr val="C00000"/>
              </a:buClr>
              <a:buFont typeface="Wingdings" pitchFamily="2" charset="2"/>
              <a:buChar char="ü"/>
            </a:pPr>
            <a:r>
              <a:rPr lang="it-IT" altLang="it-IT" sz="2100" b="1" dirty="0">
                <a:cs typeface="Calibri" panose="020F0502020204030204" pitchFamily="34" charset="0"/>
              </a:rPr>
              <a:t>Legge applicabile e modalità risoluzione delle controversie </a:t>
            </a:r>
          </a:p>
        </p:txBody>
      </p:sp>
      <p:sp>
        <p:nvSpPr>
          <p:cNvPr id="4" name="Text Box 1">
            <a:extLst>
              <a:ext uri="{FF2B5EF4-FFF2-40B4-BE49-F238E27FC236}">
                <a16:creationId xmlns:a16="http://schemas.microsoft.com/office/drawing/2014/main" id="{9A4A2426-65F9-0F40-BD46-65D92299ECD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5985852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78FDCCC1-B8B2-A446-B6F1-BB6B20B291BC}"/>
              </a:ext>
            </a:extLst>
          </p:cNvPr>
          <p:cNvSpPr>
            <a:spLocks noGrp="1" noChangeArrowheads="1"/>
          </p:cNvSpPr>
          <p:nvPr>
            <p:ph type="title"/>
          </p:nvPr>
        </p:nvSpPr>
        <p:spPr>
          <a:xfrm>
            <a:off x="1011382" y="692151"/>
            <a:ext cx="10002982" cy="720725"/>
          </a:xfrm>
        </p:spPr>
        <p:txBody>
          <a:bodyPr>
            <a:normAutofit/>
          </a:bodyPr>
          <a:lstStyle/>
          <a:p>
            <a:pPr algn="ctr"/>
            <a:r>
              <a:rPr lang="it-IT" altLang="it-IT" sz="2800" b="1" dirty="0" err="1">
                <a:solidFill>
                  <a:srgbClr val="C00000"/>
                </a:solidFill>
                <a:cs typeface="Calibri" panose="020F0502020204030204" pitchFamily="34" charset="0"/>
              </a:rPr>
              <a:t>Check</a:t>
            </a:r>
            <a:r>
              <a:rPr lang="it-IT" altLang="it-IT" sz="2800" b="1" dirty="0">
                <a:solidFill>
                  <a:srgbClr val="C00000"/>
                </a:solidFill>
                <a:cs typeface="Calibri" panose="020F0502020204030204" pitchFamily="34" charset="0"/>
              </a:rPr>
              <a:t> list - contenuti essenziali del contratto di vendita on line </a:t>
            </a:r>
          </a:p>
        </p:txBody>
      </p:sp>
      <p:sp>
        <p:nvSpPr>
          <p:cNvPr id="103426" name="Rectangle 3">
            <a:extLst>
              <a:ext uri="{FF2B5EF4-FFF2-40B4-BE49-F238E27FC236}">
                <a16:creationId xmlns:a16="http://schemas.microsoft.com/office/drawing/2014/main" id="{DEF645D6-D4C9-F948-B7D2-1C512B8F3D71}"/>
              </a:ext>
            </a:extLst>
          </p:cNvPr>
          <p:cNvSpPr>
            <a:spLocks noGrp="1" noChangeArrowheads="1"/>
          </p:cNvSpPr>
          <p:nvPr>
            <p:ph type="body" idx="1"/>
          </p:nvPr>
        </p:nvSpPr>
        <p:spPr>
          <a:xfrm>
            <a:off x="704335" y="1569308"/>
            <a:ext cx="10750379" cy="4667980"/>
          </a:xfrm>
        </p:spPr>
        <p:txBody>
          <a:bodyPr/>
          <a:lstStyle/>
          <a:p>
            <a:pPr marL="615950" lvl="1" indent="-342900">
              <a:lnSpc>
                <a:spcPct val="90000"/>
              </a:lnSpc>
              <a:buClr>
                <a:srgbClr val="C00000"/>
              </a:buClr>
              <a:buFont typeface="Wingdings" pitchFamily="2" charset="2"/>
              <a:buChar char="ü"/>
            </a:pPr>
            <a:endParaRPr lang="it-IT" altLang="it-IT" sz="2100" b="1" dirty="0">
              <a:cs typeface="Calibri" panose="020F0502020204030204" pitchFamily="34" charset="0"/>
            </a:endParaRPr>
          </a:p>
          <a:p>
            <a:pPr marL="615950" lvl="1" indent="-342900">
              <a:lnSpc>
                <a:spcPct val="90000"/>
              </a:lnSpc>
              <a:buClr>
                <a:srgbClr val="C00000"/>
              </a:buClr>
              <a:buFont typeface="Wingdings" pitchFamily="2" charset="2"/>
              <a:buChar char="ü"/>
            </a:pPr>
            <a:endParaRPr lang="it-IT" altLang="it-IT" sz="2400" b="1" dirty="0">
              <a:cs typeface="Calibri" panose="020F0502020204030204" pitchFamily="34" charset="0"/>
            </a:endParaRPr>
          </a:p>
          <a:p>
            <a:pPr marL="615950" lvl="1" indent="-342900">
              <a:lnSpc>
                <a:spcPct val="90000"/>
              </a:lnSpc>
              <a:buClr>
                <a:srgbClr val="C00000"/>
              </a:buClr>
              <a:buFont typeface="Wingdings" pitchFamily="2" charset="2"/>
              <a:buChar char="ü"/>
            </a:pPr>
            <a:endParaRPr lang="it-IT" altLang="it-IT" sz="2400" b="1" dirty="0">
              <a:cs typeface="Calibri" panose="020F0502020204030204" pitchFamily="34" charset="0"/>
            </a:endParaRPr>
          </a:p>
          <a:p>
            <a:pPr marL="615950" lvl="1" indent="-342900">
              <a:lnSpc>
                <a:spcPct val="90000"/>
              </a:lnSpc>
              <a:buClr>
                <a:srgbClr val="C00000"/>
              </a:buClr>
              <a:buFont typeface="Wingdings" pitchFamily="2" charset="2"/>
              <a:buChar char="ü"/>
            </a:pPr>
            <a:r>
              <a:rPr lang="it-IT" altLang="it-IT" sz="2400" b="1" dirty="0">
                <a:cs typeface="Calibri" panose="020F0502020204030204" pitchFamily="34" charset="0"/>
              </a:rPr>
              <a:t>Modalità di consegna e spedizione</a:t>
            </a:r>
          </a:p>
          <a:p>
            <a:pPr marL="615950" lvl="1" indent="-342900">
              <a:lnSpc>
                <a:spcPct val="90000"/>
              </a:lnSpc>
              <a:buClr>
                <a:srgbClr val="C00000"/>
              </a:buClr>
              <a:buFont typeface="Wingdings" pitchFamily="2" charset="2"/>
              <a:buChar char="ü"/>
            </a:pPr>
            <a:r>
              <a:rPr lang="it-IT" altLang="it-IT" sz="2400" b="1" dirty="0">
                <a:cs typeface="Calibri" panose="020F0502020204030204" pitchFamily="34" charset="0"/>
              </a:rPr>
              <a:t>Modalità di pagamento </a:t>
            </a:r>
          </a:p>
          <a:p>
            <a:pPr marL="615950" lvl="1" indent="-342900">
              <a:lnSpc>
                <a:spcPct val="90000"/>
              </a:lnSpc>
              <a:buClr>
                <a:srgbClr val="C00000"/>
              </a:buClr>
              <a:buFont typeface="Wingdings" pitchFamily="2" charset="2"/>
              <a:buChar char="ü"/>
            </a:pPr>
            <a:r>
              <a:rPr lang="it-IT" altLang="it-IT" sz="2400" b="1" dirty="0">
                <a:cs typeface="Calibri" panose="020F0502020204030204" pitchFamily="34" charset="0"/>
              </a:rPr>
              <a:t>Resi, recesso, rimborsi </a:t>
            </a:r>
          </a:p>
          <a:p>
            <a:pPr marL="615950" lvl="1" indent="-342900">
              <a:lnSpc>
                <a:spcPct val="90000"/>
              </a:lnSpc>
              <a:buClr>
                <a:srgbClr val="C00000"/>
              </a:buClr>
              <a:buFont typeface="Wingdings" pitchFamily="2" charset="2"/>
              <a:buChar char="ü"/>
            </a:pPr>
            <a:r>
              <a:rPr lang="it-IT" altLang="it-IT" sz="2400" b="1" dirty="0">
                <a:cs typeface="Calibri" panose="020F0502020204030204" pitchFamily="34" charset="0"/>
              </a:rPr>
              <a:t>Garanzia per vizi</a:t>
            </a:r>
          </a:p>
        </p:txBody>
      </p:sp>
      <p:sp>
        <p:nvSpPr>
          <p:cNvPr id="4" name="Text Box 1">
            <a:extLst>
              <a:ext uri="{FF2B5EF4-FFF2-40B4-BE49-F238E27FC236}">
                <a16:creationId xmlns:a16="http://schemas.microsoft.com/office/drawing/2014/main" id="{9A4A2426-65F9-0F40-BD46-65D92299ECD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13582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numero diapositiva 5">
            <a:extLst>
              <a:ext uri="{FF2B5EF4-FFF2-40B4-BE49-F238E27FC236}">
                <a16:creationId xmlns:a16="http://schemas.microsoft.com/office/drawing/2014/main" id="{A0799EB6-D4DF-B44C-B51A-C545E969767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805D3514-D6A1-D340-8775-E6D92AAE943A}" type="slidenum">
              <a:rPr lang="it-IT" altLang="it-IT" sz="1000">
                <a:latin typeface="Arial" panose="020B0604020202020204" pitchFamily="34" charset="0"/>
              </a:rPr>
              <a:pPr>
                <a:spcBef>
                  <a:spcPct val="0"/>
                </a:spcBef>
                <a:buClrTx/>
                <a:buSzTx/>
                <a:buFontTx/>
                <a:buNone/>
              </a:pPr>
              <a:t>7</a:t>
            </a:fld>
            <a:endParaRPr lang="it-IT" altLang="it-IT" sz="1000">
              <a:latin typeface="Arial" panose="020B0604020202020204" pitchFamily="34" charset="0"/>
            </a:endParaRPr>
          </a:p>
        </p:txBody>
      </p:sp>
      <p:sp>
        <p:nvSpPr>
          <p:cNvPr id="26627" name="Rectangle 2">
            <a:extLst>
              <a:ext uri="{FF2B5EF4-FFF2-40B4-BE49-F238E27FC236}">
                <a16:creationId xmlns:a16="http://schemas.microsoft.com/office/drawing/2014/main" id="{73A6202A-F83C-1A46-951A-2E9CA42D327D}"/>
              </a:ext>
            </a:extLst>
          </p:cNvPr>
          <p:cNvSpPr>
            <a:spLocks noGrp="1" noChangeArrowheads="1"/>
          </p:cNvSpPr>
          <p:nvPr>
            <p:ph type="title"/>
          </p:nvPr>
        </p:nvSpPr>
        <p:spPr>
          <a:xfrm>
            <a:off x="444843" y="642594"/>
            <a:ext cx="10680357" cy="704292"/>
          </a:xfrm>
        </p:spPr>
        <p:txBody>
          <a:bodyPr/>
          <a:lstStyle/>
          <a:p>
            <a:pPr algn="ctr" eaLnBrk="1" hangingPunct="1"/>
            <a:r>
              <a:rPr lang="en-GB" altLang="it-IT" sz="2800" b="1" dirty="0">
                <a:solidFill>
                  <a:srgbClr val="9E2912"/>
                </a:solidFill>
                <a:ea typeface="Microsoft YaHei" panose="020B0503020204020204" pitchFamily="34" charset="-122"/>
                <a:cs typeface="Calibri" panose="020F0502020204030204" pitchFamily="34" charset="0"/>
              </a:rPr>
              <a:t>Business To Business (B2B) </a:t>
            </a:r>
            <a:endParaRPr lang="it-IT" altLang="it-IT" sz="2800" b="1" dirty="0">
              <a:solidFill>
                <a:srgbClr val="9E2912"/>
              </a:solidFill>
              <a:ea typeface="Microsoft YaHei" panose="020B0503020204020204" pitchFamily="34" charset="-122"/>
              <a:cs typeface="Calibri" panose="020F0502020204030204" pitchFamily="34" charset="0"/>
            </a:endParaRPr>
          </a:p>
        </p:txBody>
      </p:sp>
      <p:sp>
        <p:nvSpPr>
          <p:cNvPr id="13317" name="Rectangle 3">
            <a:extLst>
              <a:ext uri="{FF2B5EF4-FFF2-40B4-BE49-F238E27FC236}">
                <a16:creationId xmlns:a16="http://schemas.microsoft.com/office/drawing/2014/main" id="{405B012D-311D-4F40-954C-A82A6B860356}"/>
              </a:ext>
            </a:extLst>
          </p:cNvPr>
          <p:cNvSpPr>
            <a:spLocks noGrp="1" noChangeArrowheads="1"/>
          </p:cNvSpPr>
          <p:nvPr>
            <p:ph type="body" idx="1"/>
          </p:nvPr>
        </p:nvSpPr>
        <p:spPr>
          <a:xfrm>
            <a:off x="852617" y="1532238"/>
            <a:ext cx="10589740" cy="4312507"/>
          </a:xfrm>
        </p:spPr>
        <p:txBody>
          <a:bodyPr>
            <a:normAutofit lnSpcReduction="10000"/>
          </a:bodyPr>
          <a:lstStyle/>
          <a:p>
            <a:pPr marL="184150" indent="0" algn="just">
              <a:buNone/>
              <a:defRPr/>
            </a:pPr>
            <a:r>
              <a:rPr lang="it-IT" sz="2600" dirty="0">
                <a:cs typeface="Calibri" panose="020F0502020204030204" pitchFamily="34" charset="0"/>
              </a:rPr>
              <a:t>Il commercio elettronico </a:t>
            </a:r>
            <a:r>
              <a:rPr lang="it-IT" sz="2600" i="1" dirty="0">
                <a:cs typeface="Calibri" panose="020F0502020204030204" pitchFamily="34" charset="0"/>
              </a:rPr>
              <a:t>business to business</a:t>
            </a:r>
            <a:r>
              <a:rPr lang="it-IT" sz="2600" dirty="0">
                <a:cs typeface="Calibri" panose="020F0502020204030204" pitchFamily="34" charset="0"/>
              </a:rPr>
              <a:t> comprende le transazioni commerciali e finanziarie realizzate per via telematica tra </a:t>
            </a:r>
            <a:r>
              <a:rPr lang="it-IT" sz="2600" b="1" dirty="0">
                <a:cs typeface="Calibri" panose="020F0502020204030204" pitchFamily="34" charset="0"/>
              </a:rPr>
              <a:t>imprese</a:t>
            </a:r>
            <a:r>
              <a:rPr lang="it-IT" sz="2600" dirty="0">
                <a:cs typeface="Calibri" panose="020F0502020204030204" pitchFamily="34" charset="0"/>
              </a:rPr>
              <a:t> o comunque tra individui che operino nell’ambito delle loro attività professionali. </a:t>
            </a:r>
          </a:p>
          <a:p>
            <a:pPr marL="182563" indent="1588" algn="just">
              <a:buFont typeface="Wingdings" pitchFamily="2" charset="2"/>
              <a:buChar char="ü"/>
              <a:defRPr/>
            </a:pPr>
            <a:r>
              <a:rPr lang="it-IT" sz="2600" dirty="0">
                <a:cs typeface="Calibri" panose="020F0502020204030204" pitchFamily="34" charset="0"/>
              </a:rPr>
              <a:t> EDI (</a:t>
            </a:r>
            <a:r>
              <a:rPr lang="it-IT" sz="2600" dirty="0" err="1">
                <a:cs typeface="Calibri" panose="020F0502020204030204" pitchFamily="34" charset="0"/>
              </a:rPr>
              <a:t>electronic</a:t>
            </a:r>
            <a:r>
              <a:rPr lang="it-IT" sz="2600" dirty="0">
                <a:cs typeface="Calibri" panose="020F0502020204030204" pitchFamily="34" charset="0"/>
              </a:rPr>
              <a:t> data </a:t>
            </a:r>
            <a:r>
              <a:rPr lang="it-IT" sz="2600" dirty="0" err="1">
                <a:cs typeface="Calibri" panose="020F0502020204030204" pitchFamily="34" charset="0"/>
              </a:rPr>
              <a:t>interchange</a:t>
            </a:r>
            <a:r>
              <a:rPr lang="it-IT" sz="2600" dirty="0">
                <a:cs typeface="Calibri" panose="020F0502020204030204" pitchFamily="34" charset="0"/>
              </a:rPr>
              <a:t>) </a:t>
            </a:r>
          </a:p>
          <a:p>
            <a:pPr marL="182563" indent="1588" algn="just">
              <a:buFont typeface="Wingdings" pitchFamily="2" charset="2"/>
              <a:buChar char="ü"/>
              <a:defRPr/>
            </a:pPr>
            <a:r>
              <a:rPr lang="it-IT" sz="2600" dirty="0">
                <a:cs typeface="Calibri" panose="020F0502020204030204" pitchFamily="34" charset="0"/>
              </a:rPr>
              <a:t> Siti &amp; “</a:t>
            </a:r>
            <a:r>
              <a:rPr lang="it-IT" sz="2600" dirty="0" err="1">
                <a:cs typeface="Calibri" panose="020F0502020204030204" pitchFamily="34" charset="0"/>
              </a:rPr>
              <a:t>mall</a:t>
            </a:r>
            <a:r>
              <a:rPr lang="it-IT" sz="2600" dirty="0">
                <a:cs typeface="Calibri" panose="020F0502020204030204" pitchFamily="34" charset="0"/>
              </a:rPr>
              <a:t>”: siti di vendita realizzati da singole aziende o da una pluralità di aziende per offrire on line prodotti o servizi; aste on line </a:t>
            </a:r>
          </a:p>
          <a:p>
            <a:pPr marL="182563" indent="1588" algn="just">
              <a:buFont typeface="Wingdings" pitchFamily="2" charset="2"/>
              <a:buChar char="ü"/>
              <a:defRPr/>
            </a:pPr>
            <a:r>
              <a:rPr lang="it-IT" sz="2600" i="1" dirty="0">
                <a:cs typeface="Calibri" panose="020F0502020204030204" pitchFamily="34" charset="0"/>
              </a:rPr>
              <a:t> E-</a:t>
            </a:r>
            <a:r>
              <a:rPr lang="it-IT" sz="2600" i="1" dirty="0" err="1">
                <a:cs typeface="Calibri" panose="020F0502020204030204" pitchFamily="34" charset="0"/>
              </a:rPr>
              <a:t>procurement</a:t>
            </a:r>
            <a:r>
              <a:rPr lang="it-IT" sz="2600" i="1" dirty="0">
                <a:cs typeface="Calibri" panose="020F0502020204030204" pitchFamily="34" charset="0"/>
              </a:rPr>
              <a:t>: </a:t>
            </a:r>
            <a:r>
              <a:rPr lang="it-IT" sz="2600" dirty="0">
                <a:cs typeface="Calibri" panose="020F0502020204030204" pitchFamily="34" charset="0"/>
              </a:rPr>
              <a:t>approvvigionamento on line, l’azienda gestisce on line i rapporti con i propri fornitori (applicazione norme sub-fornitura)   </a:t>
            </a:r>
          </a:p>
          <a:p>
            <a:pPr marL="182563" indent="1588" algn="just">
              <a:buFont typeface="Wingdings" pitchFamily="2" charset="2"/>
              <a:buChar char="ü"/>
              <a:defRPr/>
            </a:pPr>
            <a:r>
              <a:rPr lang="it-IT" sz="2600" dirty="0">
                <a:cs typeface="Calibri" panose="020F0502020204030204" pitchFamily="34" charset="0"/>
              </a:rPr>
              <a:t> </a:t>
            </a:r>
            <a:r>
              <a:rPr lang="it-IT" sz="2600" i="1" dirty="0">
                <a:cs typeface="Calibri" panose="020F0502020204030204" pitchFamily="34" charset="0"/>
              </a:rPr>
              <a:t>Digital market </a:t>
            </a:r>
            <a:r>
              <a:rPr lang="it-IT" sz="2600" i="1" dirty="0" err="1">
                <a:cs typeface="Calibri" panose="020F0502020204030204" pitchFamily="34" charset="0"/>
              </a:rPr>
              <a:t>places</a:t>
            </a:r>
            <a:r>
              <a:rPr lang="it-IT" sz="2600" dirty="0">
                <a:cs typeface="Calibri" panose="020F0502020204030204" pitchFamily="34" charset="0"/>
              </a:rPr>
              <a:t>: luoghi d’affari virtuali dove si realizza l’incontro di una pluralità di soggetti.</a:t>
            </a:r>
          </a:p>
          <a:p>
            <a:pPr marL="271463" indent="-271463" algn="just">
              <a:buNone/>
              <a:defRPr/>
            </a:pPr>
            <a:endParaRPr lang="it-IT" sz="2800" dirty="0">
              <a:cs typeface="Times New Roman" pitchFamily="18" charset="0"/>
            </a:endParaRPr>
          </a:p>
        </p:txBody>
      </p:sp>
      <p:sp>
        <p:nvSpPr>
          <p:cNvPr id="6" name="Text Box 1">
            <a:extLst>
              <a:ext uri="{FF2B5EF4-FFF2-40B4-BE49-F238E27FC236}">
                <a16:creationId xmlns:a16="http://schemas.microsoft.com/office/drawing/2014/main" id="{69AFBBBA-2F8C-F346-BD24-1B1DA485AE6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2940135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numero diapositiva 5">
            <a:extLst>
              <a:ext uri="{FF2B5EF4-FFF2-40B4-BE49-F238E27FC236}">
                <a16:creationId xmlns:a16="http://schemas.microsoft.com/office/drawing/2014/main" id="{69D330A0-FCB3-224F-B622-DD054DB2040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D7EFAE2D-4E00-DB40-A8A7-8B0378AB9C78}" type="slidenum">
              <a:rPr lang="it-IT" altLang="it-IT" sz="1000">
                <a:latin typeface="Arial" panose="020B0604020202020204" pitchFamily="34" charset="0"/>
              </a:rPr>
              <a:pPr>
                <a:spcBef>
                  <a:spcPct val="0"/>
                </a:spcBef>
                <a:buClrTx/>
                <a:buSzTx/>
                <a:buFontTx/>
                <a:buNone/>
              </a:pPr>
              <a:t>70</a:t>
            </a:fld>
            <a:endParaRPr lang="it-IT" altLang="it-IT" sz="1000">
              <a:latin typeface="Arial" panose="020B0604020202020204" pitchFamily="34" charset="0"/>
            </a:endParaRPr>
          </a:p>
        </p:txBody>
      </p:sp>
      <p:sp>
        <p:nvSpPr>
          <p:cNvPr id="105475" name="Rectangle 2">
            <a:extLst>
              <a:ext uri="{FF2B5EF4-FFF2-40B4-BE49-F238E27FC236}">
                <a16:creationId xmlns:a16="http://schemas.microsoft.com/office/drawing/2014/main" id="{823C56A6-7AD4-C047-8E21-A2EF462F1796}"/>
              </a:ext>
            </a:extLst>
          </p:cNvPr>
          <p:cNvSpPr>
            <a:spLocks noGrp="1" noChangeArrowheads="1"/>
          </p:cNvSpPr>
          <p:nvPr>
            <p:ph type="title"/>
          </p:nvPr>
        </p:nvSpPr>
        <p:spPr>
          <a:xfrm>
            <a:off x="1752600" y="533400"/>
            <a:ext cx="8686800" cy="1066800"/>
          </a:xfrm>
        </p:spPr>
        <p:txBody>
          <a:bodyPr/>
          <a:lstStyle/>
          <a:p>
            <a:pPr algn="ctr" eaLnBrk="1" hangingPunct="1"/>
            <a:r>
              <a:rPr lang="it-IT" altLang="it-IT" sz="2800" b="1" dirty="0">
                <a:solidFill>
                  <a:srgbClr val="C00000"/>
                </a:solidFill>
                <a:cs typeface="Calibri" panose="020F0502020204030204" pitchFamily="34" charset="0"/>
              </a:rPr>
              <a:t>La legge applicabile e giudice competente</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(aspetti internazionalistici contratti «e-commerce»)</a:t>
            </a:r>
          </a:p>
        </p:txBody>
      </p:sp>
      <p:sp>
        <p:nvSpPr>
          <p:cNvPr id="82949" name="Rectangle 3">
            <a:extLst>
              <a:ext uri="{FF2B5EF4-FFF2-40B4-BE49-F238E27FC236}">
                <a16:creationId xmlns:a16="http://schemas.microsoft.com/office/drawing/2014/main" id="{CFC9F9CF-CFB3-DC4C-A9E5-79DDDB6DC28E}"/>
              </a:ext>
            </a:extLst>
          </p:cNvPr>
          <p:cNvSpPr>
            <a:spLocks noGrp="1" noChangeArrowheads="1"/>
          </p:cNvSpPr>
          <p:nvPr>
            <p:ph type="body" idx="1"/>
          </p:nvPr>
        </p:nvSpPr>
        <p:spPr>
          <a:xfrm>
            <a:off x="729049" y="1729945"/>
            <a:ext cx="10812162" cy="4127157"/>
          </a:xfrm>
        </p:spPr>
        <p:txBody>
          <a:bodyPr>
            <a:noAutofit/>
          </a:bodyPr>
          <a:lstStyle/>
          <a:p>
            <a:pPr marL="174625" indent="-174625">
              <a:lnSpc>
                <a:spcPct val="90000"/>
              </a:lnSpc>
              <a:buNone/>
              <a:defRPr/>
            </a:pPr>
            <a:r>
              <a:rPr lang="it-IT" sz="2100" dirty="0"/>
              <a:t>	Nel diritto italiano ed europeo non vi sono norme di conflitto di legge o di giurisdizione speciali per i contratti di «e-commerce». Si applicano le norme generali. </a:t>
            </a:r>
          </a:p>
          <a:p>
            <a:pPr marL="342900" indent="-342900">
              <a:lnSpc>
                <a:spcPct val="90000"/>
              </a:lnSpc>
              <a:buClr>
                <a:schemeClr val="tx1"/>
              </a:buClr>
              <a:buFont typeface="Wingdings" pitchFamily="2" charset="2"/>
              <a:buChar char="ü"/>
              <a:defRPr/>
            </a:pPr>
            <a:r>
              <a:rPr lang="it-IT" sz="2100" b="1" dirty="0"/>
              <a:t>Legge n. 218/1995 - </a:t>
            </a:r>
            <a:r>
              <a:rPr lang="it-IT" sz="2100" dirty="0"/>
              <a:t>Norme sui conflitti di legge e di giurisdizione</a:t>
            </a:r>
            <a:r>
              <a:rPr lang="it-IT" sz="2100" b="1" dirty="0"/>
              <a:t> </a:t>
            </a:r>
            <a:r>
              <a:rPr lang="it-IT" sz="2100" dirty="0"/>
              <a:t>(sistema di DIPP italiano)</a:t>
            </a:r>
            <a:r>
              <a:rPr lang="it-IT" sz="2100" u="sng" dirty="0"/>
              <a:t> </a:t>
            </a:r>
            <a:endParaRPr lang="it-IT" sz="2100" dirty="0"/>
          </a:p>
          <a:p>
            <a:pPr marL="631825" indent="-360363">
              <a:lnSpc>
                <a:spcPct val="90000"/>
              </a:lnSpc>
              <a:buClr>
                <a:schemeClr val="tx1"/>
              </a:buClr>
              <a:buFont typeface="Wingdings" pitchFamily="2" charset="2"/>
              <a:buChar char="ü"/>
              <a:defRPr/>
            </a:pPr>
            <a:r>
              <a:rPr lang="it-IT" sz="2100" b="1" dirty="0"/>
              <a:t>Convenzione di Roma, 19 giugno 1980</a:t>
            </a:r>
            <a:r>
              <a:rPr lang="it-IT" sz="2100" dirty="0"/>
              <a:t> sulla legge applicabile alle obbligazioni contrattuali</a:t>
            </a:r>
          </a:p>
          <a:p>
            <a:pPr marL="631825" indent="-360363">
              <a:lnSpc>
                <a:spcPct val="90000"/>
              </a:lnSpc>
              <a:buClr>
                <a:schemeClr val="tx1"/>
              </a:buClr>
              <a:buFont typeface="Wingdings" pitchFamily="2" charset="2"/>
              <a:buChar char="ü"/>
              <a:defRPr/>
            </a:pPr>
            <a:r>
              <a:rPr lang="it-IT" sz="2100" b="1" dirty="0"/>
              <a:t>Convenzione di Bruxelles, 1968 e Convenzione di Lugano, 2007 </a:t>
            </a:r>
            <a:r>
              <a:rPr lang="it-IT" sz="2100" dirty="0"/>
              <a:t>sulla competenza dei giudici (nei rapporti tra parti contraenti situate in paesi EFTA (Islanda, Norvegia e Svizzera)</a:t>
            </a:r>
          </a:p>
          <a:p>
            <a:pPr marL="342900" indent="-342900">
              <a:lnSpc>
                <a:spcPct val="90000"/>
              </a:lnSpc>
              <a:buClr>
                <a:schemeClr val="tx1"/>
              </a:buClr>
              <a:buFont typeface="Wingdings" pitchFamily="2" charset="2"/>
              <a:buChar char="ü"/>
              <a:defRPr/>
            </a:pPr>
            <a:r>
              <a:rPr lang="it-IT" sz="2100" b="1" dirty="0"/>
              <a:t>Regolamento CE 593/2008, “Roma I”,</a:t>
            </a:r>
            <a:r>
              <a:rPr lang="it-IT" sz="2100" dirty="0"/>
              <a:t> </a:t>
            </a:r>
            <a:r>
              <a:rPr lang="it-IT" sz="2100" b="1" dirty="0"/>
              <a:t> </a:t>
            </a:r>
            <a:r>
              <a:rPr lang="it-IT" sz="2100" dirty="0"/>
              <a:t>in materia di legge applicabile alle obbligazioni contrattuali </a:t>
            </a:r>
          </a:p>
          <a:p>
            <a:pPr marL="342900" indent="-342900">
              <a:lnSpc>
                <a:spcPct val="90000"/>
              </a:lnSpc>
              <a:buClr>
                <a:schemeClr val="tx1"/>
              </a:buClr>
              <a:buFont typeface="Wingdings" pitchFamily="2" charset="2"/>
              <a:buChar char="ü"/>
              <a:defRPr/>
            </a:pPr>
            <a:r>
              <a:rPr lang="it-IT" sz="2100" b="1" dirty="0"/>
              <a:t>Reg. UE 1215/2012, “Bruxelles Ibis”,</a:t>
            </a:r>
            <a:r>
              <a:rPr lang="it-IT" sz="2100" dirty="0"/>
              <a:t> , sulla competenza giurisdizionale, il riconoscimento e l’esecuzione delle decisioni in materia civile e commerciale  (ex Reg. CE 44/2001 dal 10.1.2015 ed ex </a:t>
            </a:r>
            <a:r>
              <a:rPr lang="it-IT" sz="2100" dirty="0" err="1"/>
              <a:t>Conv</a:t>
            </a:r>
            <a:r>
              <a:rPr lang="it-IT" sz="2100" dirty="0"/>
              <a:t>. di Bruxelles, 1968)</a:t>
            </a:r>
          </a:p>
        </p:txBody>
      </p:sp>
      <p:sp>
        <p:nvSpPr>
          <p:cNvPr id="6" name="Text Box 1">
            <a:extLst>
              <a:ext uri="{FF2B5EF4-FFF2-40B4-BE49-F238E27FC236}">
                <a16:creationId xmlns:a16="http://schemas.microsoft.com/office/drawing/2014/main" id="{567B0614-BD71-8043-844E-64CB3783188D}"/>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5406724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numero diapositiva 5">
            <a:extLst>
              <a:ext uri="{FF2B5EF4-FFF2-40B4-BE49-F238E27FC236}">
                <a16:creationId xmlns:a16="http://schemas.microsoft.com/office/drawing/2014/main" id="{90E583BF-8189-CB43-AD47-42E9509C7ED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96167ADA-2877-4647-8F28-79977A9D4562}" type="slidenum">
              <a:rPr lang="it-IT" altLang="it-IT" sz="1000">
                <a:latin typeface="Arial" panose="020B0604020202020204" pitchFamily="34" charset="0"/>
              </a:rPr>
              <a:pPr>
                <a:spcBef>
                  <a:spcPct val="0"/>
                </a:spcBef>
                <a:buClrTx/>
                <a:buSzTx/>
                <a:buFontTx/>
                <a:buNone/>
              </a:pPr>
              <a:t>71</a:t>
            </a:fld>
            <a:endParaRPr lang="it-IT" altLang="it-IT" sz="1000">
              <a:latin typeface="Arial" panose="020B0604020202020204" pitchFamily="34" charset="0"/>
            </a:endParaRPr>
          </a:p>
        </p:txBody>
      </p:sp>
      <p:sp>
        <p:nvSpPr>
          <p:cNvPr id="113667" name="Rectangle 2">
            <a:extLst>
              <a:ext uri="{FF2B5EF4-FFF2-40B4-BE49-F238E27FC236}">
                <a16:creationId xmlns:a16="http://schemas.microsoft.com/office/drawing/2014/main" id="{1E0A5D9C-755F-AA40-A68C-40CA83147C4A}"/>
              </a:ext>
            </a:extLst>
          </p:cNvPr>
          <p:cNvSpPr>
            <a:spLocks noGrp="1" noChangeArrowheads="1"/>
          </p:cNvSpPr>
          <p:nvPr>
            <p:ph type="title"/>
          </p:nvPr>
        </p:nvSpPr>
        <p:spPr>
          <a:xfrm>
            <a:off x="1752600" y="533400"/>
            <a:ext cx="8686800" cy="1066800"/>
          </a:xfrm>
        </p:spPr>
        <p:txBody>
          <a:bodyPr/>
          <a:lstStyle/>
          <a:p>
            <a:pPr algn="ctr" eaLnBrk="1" hangingPunct="1"/>
            <a:r>
              <a:rPr lang="it-IT" altLang="it-IT" sz="2800" b="1" dirty="0">
                <a:solidFill>
                  <a:srgbClr val="C00000"/>
                </a:solidFill>
                <a:cs typeface="Calibri" panose="020F0502020204030204" pitchFamily="34" charset="0"/>
              </a:rPr>
              <a:t>La legge applicabile e giudice competente</a:t>
            </a:r>
            <a:br>
              <a:rPr lang="it-IT" altLang="it-IT" sz="2800" b="1" dirty="0">
                <a:solidFill>
                  <a:srgbClr val="C00000"/>
                </a:solidFill>
                <a:cs typeface="Calibri" panose="020F0502020204030204" pitchFamily="34" charset="0"/>
              </a:rPr>
            </a:br>
            <a:r>
              <a:rPr lang="it-IT" altLang="it-IT" sz="2800" b="1" dirty="0">
                <a:solidFill>
                  <a:srgbClr val="C00000"/>
                </a:solidFill>
                <a:cs typeface="Calibri" panose="020F0502020204030204" pitchFamily="34" charset="0"/>
              </a:rPr>
              <a:t>D. </a:t>
            </a:r>
            <a:r>
              <a:rPr lang="it-IT" altLang="it-IT" sz="2800" b="1" dirty="0" err="1">
                <a:solidFill>
                  <a:srgbClr val="C00000"/>
                </a:solidFill>
                <a:cs typeface="Calibri" panose="020F0502020204030204" pitchFamily="34" charset="0"/>
              </a:rPr>
              <a:t>Lgs</a:t>
            </a:r>
            <a:r>
              <a:rPr lang="it-IT" altLang="it-IT" sz="2800" b="1" dirty="0">
                <a:solidFill>
                  <a:srgbClr val="C00000"/>
                </a:solidFill>
                <a:cs typeface="Calibri" panose="020F0502020204030204" pitchFamily="34" charset="0"/>
              </a:rPr>
              <a:t>. 70/2003 (Dir. 2000/31/CE)</a:t>
            </a:r>
          </a:p>
        </p:txBody>
      </p:sp>
      <p:sp>
        <p:nvSpPr>
          <p:cNvPr id="113668" name="Rectangle 3">
            <a:extLst>
              <a:ext uri="{FF2B5EF4-FFF2-40B4-BE49-F238E27FC236}">
                <a16:creationId xmlns:a16="http://schemas.microsoft.com/office/drawing/2014/main" id="{DCF6F3E5-DC0B-D943-9546-E7A7436B14AF}"/>
              </a:ext>
            </a:extLst>
          </p:cNvPr>
          <p:cNvSpPr>
            <a:spLocks noGrp="1" noChangeArrowheads="1"/>
          </p:cNvSpPr>
          <p:nvPr>
            <p:ph type="body" idx="1"/>
          </p:nvPr>
        </p:nvSpPr>
        <p:spPr>
          <a:xfrm>
            <a:off x="864973" y="1600200"/>
            <a:ext cx="10626811" cy="3960341"/>
          </a:xfrm>
        </p:spPr>
        <p:txBody>
          <a:bodyPr/>
          <a:lstStyle/>
          <a:p>
            <a:pPr marL="533400" indent="-533400">
              <a:lnSpc>
                <a:spcPct val="90000"/>
              </a:lnSpc>
              <a:buNone/>
            </a:pPr>
            <a:r>
              <a:rPr lang="it-IT" altLang="it-IT" sz="2200" b="1" dirty="0">
                <a:solidFill>
                  <a:srgbClr val="000000"/>
                </a:solidFill>
                <a:cs typeface="Calibri" panose="020F0502020204030204" pitchFamily="34" charset="0"/>
              </a:rPr>
              <a:t>Art. 3 D. </a:t>
            </a:r>
            <a:r>
              <a:rPr lang="it-IT" altLang="it-IT" sz="2200" b="1" dirty="0" err="1">
                <a:solidFill>
                  <a:srgbClr val="000000"/>
                </a:solidFill>
                <a:cs typeface="Calibri" panose="020F0502020204030204" pitchFamily="34" charset="0"/>
              </a:rPr>
              <a:t>Lgs</a:t>
            </a:r>
            <a:r>
              <a:rPr lang="it-IT" altLang="it-IT" sz="2200" b="1" dirty="0">
                <a:solidFill>
                  <a:srgbClr val="000000"/>
                </a:solidFill>
                <a:cs typeface="Calibri" panose="020F0502020204030204" pitchFamily="34" charset="0"/>
              </a:rPr>
              <a:t>. 70/2003 </a:t>
            </a:r>
          </a:p>
          <a:p>
            <a:pPr marL="533400" indent="-533400">
              <a:lnSpc>
                <a:spcPct val="90000"/>
              </a:lnSpc>
              <a:buNone/>
            </a:pPr>
            <a:r>
              <a:rPr lang="it-IT" altLang="it-IT" sz="2200" dirty="0">
                <a:solidFill>
                  <a:srgbClr val="000000"/>
                </a:solidFill>
                <a:cs typeface="Calibri" panose="020F0502020204030204" pitchFamily="34" charset="0"/>
              </a:rPr>
              <a:t>“1. 	</a:t>
            </a:r>
            <a:r>
              <a:rPr lang="it-IT" altLang="it-IT" sz="2200" b="1" i="1" dirty="0">
                <a:solidFill>
                  <a:srgbClr val="000000"/>
                </a:solidFill>
                <a:cs typeface="Calibri" panose="020F0502020204030204" pitchFamily="34" charset="0"/>
              </a:rPr>
              <a:t>I servizi della società dell'informazione forniti da un prestatore stabilito sul territorio italiano si conformano alle disposizioni nazionali applicabili nell'ambito regolamentato e alle norme del presente decreto.</a:t>
            </a:r>
          </a:p>
          <a:p>
            <a:pPr marL="533400" indent="-533400">
              <a:lnSpc>
                <a:spcPct val="90000"/>
              </a:lnSpc>
              <a:buNone/>
            </a:pPr>
            <a:r>
              <a:rPr lang="it-IT" altLang="it-IT" sz="2200" i="1" dirty="0">
                <a:solidFill>
                  <a:srgbClr val="000000"/>
                </a:solidFill>
                <a:cs typeface="Calibri" panose="020F0502020204030204" pitchFamily="34" charset="0"/>
              </a:rPr>
              <a:t>2. 	Le disposizioni relative all'ambito regolamentato di cui all'articolo 2, comma 1 , lettera h), non possono limitare la libera circolazione dei servizi della </a:t>
            </a:r>
            <a:r>
              <a:rPr lang="it-IT" altLang="it-IT" sz="2200" i="1" dirty="0" err="1">
                <a:solidFill>
                  <a:srgbClr val="000000"/>
                </a:solidFill>
                <a:cs typeface="Calibri" panose="020F0502020204030204" pitchFamily="34" charset="0"/>
              </a:rPr>
              <a:t>societa'</a:t>
            </a:r>
            <a:r>
              <a:rPr lang="it-IT" altLang="it-IT" sz="2200" i="1" dirty="0">
                <a:solidFill>
                  <a:srgbClr val="000000"/>
                </a:solidFill>
                <a:cs typeface="Calibri" panose="020F0502020204030204" pitchFamily="34" charset="0"/>
              </a:rPr>
              <a:t> dell'informazione provenienti da </a:t>
            </a:r>
            <a:r>
              <a:rPr lang="it-IT" altLang="it-IT" sz="2200" b="1" i="1" dirty="0">
                <a:solidFill>
                  <a:srgbClr val="000000"/>
                </a:solidFill>
                <a:cs typeface="Calibri" panose="020F0502020204030204" pitchFamily="34" charset="0"/>
              </a:rPr>
              <a:t>un prestatore stabilito in un altro Stato membro.</a:t>
            </a:r>
          </a:p>
          <a:p>
            <a:pPr marL="533400" indent="-533400">
              <a:lnSpc>
                <a:spcPct val="90000"/>
              </a:lnSpc>
              <a:buFont typeface="Wingdings" pitchFamily="2" charset="2"/>
              <a:buAutoNum type="arabicPeriod" startAt="3"/>
            </a:pPr>
            <a:r>
              <a:rPr lang="it-IT" altLang="it-IT" sz="2200" i="1" dirty="0">
                <a:solidFill>
                  <a:srgbClr val="000000"/>
                </a:solidFill>
                <a:cs typeface="Calibri" panose="020F0502020204030204" pitchFamily="34" charset="0"/>
              </a:rPr>
              <a:t>Alle </a:t>
            </a:r>
            <a:r>
              <a:rPr lang="it-IT" altLang="it-IT" sz="2200" b="1" i="1" dirty="0">
                <a:solidFill>
                  <a:srgbClr val="000000"/>
                </a:solidFill>
                <a:cs typeface="Calibri" panose="020F0502020204030204" pitchFamily="34" charset="0"/>
              </a:rPr>
              <a:t>controversie </a:t>
            </a:r>
            <a:r>
              <a:rPr lang="it-IT" altLang="it-IT" sz="2200" i="1" dirty="0">
                <a:solidFill>
                  <a:srgbClr val="000000"/>
                </a:solidFill>
                <a:cs typeface="Calibri" panose="020F0502020204030204" pitchFamily="34" charset="0"/>
              </a:rPr>
              <a:t>che riguardano il prestatore stabilito si applicano le disposizioni del </a:t>
            </a:r>
            <a:r>
              <a:rPr lang="it-IT" altLang="it-IT" sz="2200" b="1" i="1" dirty="0">
                <a:solidFill>
                  <a:srgbClr val="000000"/>
                </a:solidFill>
                <a:cs typeface="Calibri" panose="020F0502020204030204" pitchFamily="34" charset="0"/>
              </a:rPr>
              <a:t>regolamento CE n. 44/2001 del Consiglio, del 22 dicembre 2000, </a:t>
            </a:r>
            <a:r>
              <a:rPr lang="it-IT" altLang="it-IT" sz="2200" i="1" dirty="0">
                <a:solidFill>
                  <a:srgbClr val="000000"/>
                </a:solidFill>
                <a:cs typeface="Calibri" panose="020F0502020204030204" pitchFamily="34" charset="0"/>
              </a:rPr>
              <a:t>concernente la competenza giurisdizionale, il riconoscimento e l'esecuzione delle decisioni in materia civile e commerciale.” </a:t>
            </a:r>
            <a:r>
              <a:rPr lang="it-IT" altLang="it-IT" sz="2200" dirty="0">
                <a:solidFill>
                  <a:srgbClr val="000000"/>
                </a:solidFill>
                <a:cs typeface="Calibri" panose="020F0502020204030204" pitchFamily="34" charset="0"/>
              </a:rPr>
              <a:t>[reg. c.d. Bruxelles I]</a:t>
            </a:r>
            <a:endParaRPr lang="it-IT" altLang="it-IT" sz="2200" dirty="0">
              <a:cs typeface="Calibri" panose="020F0502020204030204" pitchFamily="34" charset="0"/>
            </a:endParaRPr>
          </a:p>
        </p:txBody>
      </p:sp>
      <p:sp>
        <p:nvSpPr>
          <p:cNvPr id="6" name="Text Box 1">
            <a:extLst>
              <a:ext uri="{FF2B5EF4-FFF2-40B4-BE49-F238E27FC236}">
                <a16:creationId xmlns:a16="http://schemas.microsoft.com/office/drawing/2014/main" id="{7AD1D822-F2AD-2E4A-B7EF-CB2076A54731}"/>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7865391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egnaposto numero diapositiva 5">
            <a:extLst>
              <a:ext uri="{FF2B5EF4-FFF2-40B4-BE49-F238E27FC236}">
                <a16:creationId xmlns:a16="http://schemas.microsoft.com/office/drawing/2014/main" id="{E055229D-1FAC-B940-80C9-7055A352C2D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F78D6760-D474-9049-9EA4-A6A08D1B38BD}" type="slidenum">
              <a:rPr lang="it-IT" altLang="it-IT" sz="1000">
                <a:latin typeface="Arial" panose="020B0604020202020204" pitchFamily="34" charset="0"/>
              </a:rPr>
              <a:pPr>
                <a:spcBef>
                  <a:spcPct val="0"/>
                </a:spcBef>
                <a:buClrTx/>
                <a:buSzTx/>
                <a:buFontTx/>
                <a:buNone/>
              </a:pPr>
              <a:t>72</a:t>
            </a:fld>
            <a:endParaRPr lang="it-IT" altLang="it-IT" sz="1000">
              <a:latin typeface="Arial" panose="020B0604020202020204" pitchFamily="34" charset="0"/>
            </a:endParaRPr>
          </a:p>
        </p:txBody>
      </p:sp>
      <p:sp>
        <p:nvSpPr>
          <p:cNvPr id="114691" name="Rectangle 2">
            <a:extLst>
              <a:ext uri="{FF2B5EF4-FFF2-40B4-BE49-F238E27FC236}">
                <a16:creationId xmlns:a16="http://schemas.microsoft.com/office/drawing/2014/main" id="{11E2D2AD-EC1E-764D-8B12-70F0FBDCDA2D}"/>
              </a:ext>
            </a:extLst>
          </p:cNvPr>
          <p:cNvSpPr>
            <a:spLocks noGrp="1" noChangeArrowheads="1"/>
          </p:cNvSpPr>
          <p:nvPr>
            <p:ph type="title"/>
          </p:nvPr>
        </p:nvSpPr>
        <p:spPr>
          <a:xfrm>
            <a:off x="902043" y="533400"/>
            <a:ext cx="10058400" cy="1143000"/>
          </a:xfrm>
        </p:spPr>
        <p:txBody>
          <a:bodyPr/>
          <a:lstStyle/>
          <a:p>
            <a:pPr algn="ctr" eaLnBrk="1" hangingPunct="1"/>
            <a:r>
              <a:rPr lang="it-IT" altLang="it-IT" sz="2800" b="1" dirty="0">
                <a:solidFill>
                  <a:srgbClr val="C00000"/>
                </a:solidFill>
              </a:rPr>
              <a:t>La legge applicabile e giudice competente</a:t>
            </a:r>
            <a:br>
              <a:rPr lang="it-IT" altLang="it-IT" sz="2800" b="1" dirty="0">
                <a:solidFill>
                  <a:srgbClr val="C00000"/>
                </a:solidFill>
              </a:rPr>
            </a:br>
            <a:r>
              <a:rPr lang="it-IT" altLang="it-IT" sz="2800" b="1" dirty="0">
                <a:solidFill>
                  <a:srgbClr val="C00000"/>
                </a:solidFill>
              </a:rPr>
              <a:t>Art. 4 D. </a:t>
            </a:r>
            <a:r>
              <a:rPr lang="it-IT" altLang="it-IT" sz="2800" b="1" dirty="0" err="1">
                <a:solidFill>
                  <a:srgbClr val="C00000"/>
                </a:solidFill>
              </a:rPr>
              <a:t>Lgs</a:t>
            </a:r>
            <a:r>
              <a:rPr lang="it-IT" altLang="it-IT" sz="2800" b="1" dirty="0">
                <a:solidFill>
                  <a:srgbClr val="C00000"/>
                </a:solidFill>
              </a:rPr>
              <a:t>. 70/2003 (Dir. 2000/31/CE)</a:t>
            </a:r>
          </a:p>
        </p:txBody>
      </p:sp>
      <p:sp>
        <p:nvSpPr>
          <p:cNvPr id="114692" name="Rectangle 3">
            <a:extLst>
              <a:ext uri="{FF2B5EF4-FFF2-40B4-BE49-F238E27FC236}">
                <a16:creationId xmlns:a16="http://schemas.microsoft.com/office/drawing/2014/main" id="{DC83E184-F26D-1E4E-AF45-AB77AB66EFC6}"/>
              </a:ext>
            </a:extLst>
          </p:cNvPr>
          <p:cNvSpPr>
            <a:spLocks noGrp="1" noChangeArrowheads="1"/>
          </p:cNvSpPr>
          <p:nvPr>
            <p:ph type="body" idx="1"/>
          </p:nvPr>
        </p:nvSpPr>
        <p:spPr>
          <a:xfrm>
            <a:off x="902043" y="1816443"/>
            <a:ext cx="10268465" cy="3793525"/>
          </a:xfrm>
        </p:spPr>
        <p:txBody>
          <a:bodyPr>
            <a:normAutofit lnSpcReduction="10000"/>
          </a:bodyPr>
          <a:lstStyle/>
          <a:p>
            <a:pPr marL="358775" indent="-358775">
              <a:lnSpc>
                <a:spcPct val="90000"/>
              </a:lnSpc>
              <a:buNone/>
            </a:pPr>
            <a:r>
              <a:rPr lang="it-IT" altLang="it-IT" sz="2400" b="1" dirty="0">
                <a:solidFill>
                  <a:srgbClr val="000000"/>
                </a:solidFill>
                <a:cs typeface="Calibri" panose="020F0502020204030204" pitchFamily="34" charset="0"/>
              </a:rPr>
              <a:t>Art. 4 D. </a:t>
            </a:r>
            <a:r>
              <a:rPr lang="it-IT" altLang="it-IT" sz="2400" b="1" dirty="0" err="1">
                <a:solidFill>
                  <a:srgbClr val="000000"/>
                </a:solidFill>
                <a:cs typeface="Calibri" panose="020F0502020204030204" pitchFamily="34" charset="0"/>
              </a:rPr>
              <a:t>Lgs</a:t>
            </a:r>
            <a:r>
              <a:rPr lang="it-IT" altLang="it-IT" sz="2400" b="1" dirty="0">
                <a:solidFill>
                  <a:srgbClr val="000000"/>
                </a:solidFill>
                <a:cs typeface="Calibri" panose="020F0502020204030204" pitchFamily="34" charset="0"/>
              </a:rPr>
              <a:t>. 70/2003 </a:t>
            </a:r>
            <a:endParaRPr lang="it-IT" altLang="it-IT" sz="2400" dirty="0">
              <a:solidFill>
                <a:srgbClr val="000000"/>
              </a:solidFill>
              <a:cs typeface="Calibri" panose="020F0502020204030204" pitchFamily="34" charset="0"/>
            </a:endParaRPr>
          </a:p>
          <a:p>
            <a:pPr marL="358775" indent="-358775">
              <a:lnSpc>
                <a:spcPct val="90000"/>
              </a:lnSpc>
              <a:buNone/>
            </a:pPr>
            <a:r>
              <a:rPr lang="it-IT" altLang="it-IT" sz="2400" dirty="0">
                <a:solidFill>
                  <a:srgbClr val="000000"/>
                </a:solidFill>
                <a:cs typeface="Calibri" panose="020F0502020204030204" pitchFamily="34" charset="0"/>
              </a:rPr>
              <a:t>	</a:t>
            </a:r>
            <a:r>
              <a:rPr lang="it-IT" altLang="it-IT" sz="2400" b="1" i="1" dirty="0">
                <a:solidFill>
                  <a:srgbClr val="000000"/>
                </a:solidFill>
                <a:cs typeface="Calibri" panose="020F0502020204030204" pitchFamily="34" charset="0"/>
              </a:rPr>
              <a:t>1. Le disposizioni dei commi 1 e 2 dell'articolo 3, non si applicano nei seguenti casi:</a:t>
            </a:r>
            <a:br>
              <a:rPr lang="it-IT" altLang="it-IT" sz="2400" b="1"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a) </a:t>
            </a:r>
            <a:r>
              <a:rPr lang="it-IT" altLang="it-IT" sz="2400" b="1" i="1" dirty="0">
                <a:solidFill>
                  <a:srgbClr val="000000"/>
                </a:solidFill>
                <a:cs typeface="Calibri" panose="020F0502020204030204" pitchFamily="34" charset="0"/>
              </a:rPr>
              <a:t>diritti d'autore</a:t>
            </a:r>
            <a:r>
              <a:rPr lang="it-IT" altLang="it-IT" sz="2400" i="1" dirty="0">
                <a:solidFill>
                  <a:srgbClr val="000000"/>
                </a:solidFill>
                <a:cs typeface="Calibri" panose="020F0502020204030204" pitchFamily="34" charset="0"/>
              </a:rPr>
              <a:t>, diritti assimilati, diritti di cui alla legge 21 febbraio 1989, n. 70, e al decreto legislativo 6 maggio 1999, n. 169, </a:t>
            </a:r>
            <a:r>
              <a:rPr lang="it-IT" altLang="it-IT" sz="2400" b="1" i="1" dirty="0" err="1">
                <a:solidFill>
                  <a:srgbClr val="000000"/>
                </a:solidFill>
                <a:cs typeface="Calibri" panose="020F0502020204030204" pitchFamily="34" charset="0"/>
              </a:rPr>
              <a:t>nonchè</a:t>
            </a:r>
            <a:r>
              <a:rPr lang="it-IT" altLang="it-IT" sz="2400" b="1" i="1" dirty="0">
                <a:solidFill>
                  <a:srgbClr val="000000"/>
                </a:solidFill>
                <a:cs typeface="Calibri" panose="020F0502020204030204" pitchFamily="34" charset="0"/>
              </a:rPr>
              <a:t> diritti di proprietà industriale</a:t>
            </a:r>
            <a:r>
              <a:rPr lang="it-IT" altLang="it-IT" sz="2400" i="1" dirty="0">
                <a:solidFill>
                  <a:srgbClr val="000000"/>
                </a:solidFill>
                <a:cs typeface="Calibri" panose="020F0502020204030204" pitchFamily="34" charset="0"/>
              </a:rPr>
              <a:t>;</a:t>
            </a:r>
            <a:br>
              <a:rPr lang="it-IT" altLang="it-IT" sz="2400"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b) emissione di </a:t>
            </a:r>
            <a:r>
              <a:rPr lang="it-IT" altLang="it-IT" sz="2400" b="1" i="1" dirty="0">
                <a:solidFill>
                  <a:srgbClr val="000000"/>
                </a:solidFill>
                <a:cs typeface="Calibri" panose="020F0502020204030204" pitchFamily="34" charset="0"/>
              </a:rPr>
              <a:t>moneta elettronica </a:t>
            </a:r>
            <a:r>
              <a:rPr lang="it-IT" altLang="it-IT" sz="2400" i="1" dirty="0">
                <a:solidFill>
                  <a:srgbClr val="000000"/>
                </a:solidFill>
                <a:cs typeface="Calibri" panose="020F0502020204030204" pitchFamily="34" charset="0"/>
              </a:rPr>
              <a:t>da parte di istituti per i quali gli Stati membri hanno applicato una delle deroghe di cui all'articolo 8, paragrafo 1, della direttiva 2000/46/CE del Parlamento europeo e del Consiglio riguardante l'avvio, l'esercizio e la vigilanza prudenziale </a:t>
            </a:r>
            <a:r>
              <a:rPr lang="it-IT" altLang="it-IT" sz="2400" i="1" dirty="0" err="1">
                <a:solidFill>
                  <a:srgbClr val="000000"/>
                </a:solidFill>
                <a:cs typeface="Calibri" panose="020F0502020204030204" pitchFamily="34" charset="0"/>
              </a:rPr>
              <a:t>dell'attivita'</a:t>
            </a:r>
            <a:r>
              <a:rPr lang="it-IT" altLang="it-IT" sz="2400" i="1" dirty="0">
                <a:solidFill>
                  <a:srgbClr val="000000"/>
                </a:solidFill>
                <a:cs typeface="Calibri" panose="020F0502020204030204" pitchFamily="34" charset="0"/>
              </a:rPr>
              <a:t> degli istituti di moneta elettronica;</a:t>
            </a:r>
            <a:br>
              <a:rPr lang="it-IT" altLang="it-IT" sz="2400"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c) l'articolo 44, paragrafo 2, della direttiva 85/611/CEE, in materia di pubblicità degli organismi di investimento collettivo in valori mobiliari; </a:t>
            </a:r>
            <a:r>
              <a:rPr lang="it-IT" altLang="it-IT" sz="2200" i="1" dirty="0">
                <a:solidFill>
                  <a:srgbClr val="000000"/>
                </a:solidFill>
                <a:latin typeface="Calibri" panose="020F0502020204030204" pitchFamily="34" charset="0"/>
                <a:cs typeface="Calibri" panose="020F0502020204030204" pitchFamily="34" charset="0"/>
              </a:rPr>
              <a:t>			(…)</a:t>
            </a:r>
          </a:p>
        </p:txBody>
      </p:sp>
      <p:sp>
        <p:nvSpPr>
          <p:cNvPr id="6" name="Text Box 1">
            <a:extLst>
              <a:ext uri="{FF2B5EF4-FFF2-40B4-BE49-F238E27FC236}">
                <a16:creationId xmlns:a16="http://schemas.microsoft.com/office/drawing/2014/main" id="{7534A677-A119-DB42-B201-8D6F635BCE02}"/>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817918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numero diapositiva 5">
            <a:extLst>
              <a:ext uri="{FF2B5EF4-FFF2-40B4-BE49-F238E27FC236}">
                <a16:creationId xmlns:a16="http://schemas.microsoft.com/office/drawing/2014/main" id="{08BE99F3-685E-4B4C-B8A6-8332AD72D86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C95B3053-9345-BB4F-9C49-3DA6C94C419C}" type="slidenum">
              <a:rPr lang="it-IT" altLang="it-IT" sz="1000">
                <a:latin typeface="Arial" panose="020B0604020202020204" pitchFamily="34" charset="0"/>
              </a:rPr>
              <a:pPr>
                <a:spcBef>
                  <a:spcPct val="0"/>
                </a:spcBef>
                <a:buClrTx/>
                <a:buSzTx/>
                <a:buFontTx/>
                <a:buNone/>
              </a:pPr>
              <a:t>73</a:t>
            </a:fld>
            <a:endParaRPr lang="it-IT" altLang="it-IT" sz="1000">
              <a:latin typeface="Arial" panose="020B0604020202020204" pitchFamily="34" charset="0"/>
            </a:endParaRPr>
          </a:p>
        </p:txBody>
      </p:sp>
      <p:sp>
        <p:nvSpPr>
          <p:cNvPr id="115715" name="Rectangle 2">
            <a:extLst>
              <a:ext uri="{FF2B5EF4-FFF2-40B4-BE49-F238E27FC236}">
                <a16:creationId xmlns:a16="http://schemas.microsoft.com/office/drawing/2014/main" id="{A280BD4D-901A-714E-B28C-12ED54149148}"/>
              </a:ext>
            </a:extLst>
          </p:cNvPr>
          <p:cNvSpPr>
            <a:spLocks noGrp="1" noChangeArrowheads="1"/>
          </p:cNvSpPr>
          <p:nvPr>
            <p:ph type="title"/>
          </p:nvPr>
        </p:nvSpPr>
        <p:spPr>
          <a:xfrm>
            <a:off x="1774826" y="533401"/>
            <a:ext cx="8569325" cy="1095375"/>
          </a:xfrm>
        </p:spPr>
        <p:txBody>
          <a:bodyPr/>
          <a:lstStyle/>
          <a:p>
            <a:pPr algn="ctr" eaLnBrk="1" hangingPunct="1"/>
            <a:r>
              <a:rPr lang="it-IT" altLang="it-IT" sz="2800" b="1" dirty="0">
                <a:solidFill>
                  <a:srgbClr val="C00000"/>
                </a:solidFill>
              </a:rPr>
              <a:t>La legge applicabile e giudice competente</a:t>
            </a:r>
            <a:br>
              <a:rPr lang="it-IT" altLang="it-IT" sz="2800" b="1" dirty="0">
                <a:solidFill>
                  <a:srgbClr val="C00000"/>
                </a:solidFill>
              </a:rPr>
            </a:br>
            <a:r>
              <a:rPr lang="it-IT" altLang="it-IT" sz="2800" b="1" dirty="0">
                <a:solidFill>
                  <a:srgbClr val="C00000"/>
                </a:solidFill>
              </a:rPr>
              <a:t>Art. 4 D. </a:t>
            </a:r>
            <a:r>
              <a:rPr lang="it-IT" altLang="it-IT" sz="2800" b="1" dirty="0" err="1">
                <a:solidFill>
                  <a:srgbClr val="C00000"/>
                </a:solidFill>
              </a:rPr>
              <a:t>Lgs</a:t>
            </a:r>
            <a:r>
              <a:rPr lang="it-IT" altLang="it-IT" sz="2800" b="1" dirty="0">
                <a:solidFill>
                  <a:srgbClr val="C00000"/>
                </a:solidFill>
              </a:rPr>
              <a:t>. 70/2003 (Dir. 2000/31/CE)</a:t>
            </a:r>
          </a:p>
        </p:txBody>
      </p:sp>
      <p:sp>
        <p:nvSpPr>
          <p:cNvPr id="115716" name="Rectangle 3">
            <a:extLst>
              <a:ext uri="{FF2B5EF4-FFF2-40B4-BE49-F238E27FC236}">
                <a16:creationId xmlns:a16="http://schemas.microsoft.com/office/drawing/2014/main" id="{505D87C7-4F26-944D-844A-334F58B06507}"/>
              </a:ext>
            </a:extLst>
          </p:cNvPr>
          <p:cNvSpPr>
            <a:spLocks noGrp="1" noChangeArrowheads="1"/>
          </p:cNvSpPr>
          <p:nvPr>
            <p:ph type="body" idx="1"/>
          </p:nvPr>
        </p:nvSpPr>
        <p:spPr>
          <a:xfrm>
            <a:off x="484909" y="1884219"/>
            <a:ext cx="10969805" cy="3911100"/>
          </a:xfrm>
        </p:spPr>
        <p:txBody>
          <a:bodyPr>
            <a:noAutofit/>
          </a:bodyPr>
          <a:lstStyle/>
          <a:p>
            <a:pPr marL="290513" indent="-290513">
              <a:lnSpc>
                <a:spcPct val="90000"/>
              </a:lnSpc>
              <a:buNone/>
            </a:pPr>
            <a:r>
              <a:rPr lang="it-IT" altLang="it-IT" sz="2400" dirty="0">
                <a:solidFill>
                  <a:srgbClr val="000000"/>
                </a:solidFill>
                <a:cs typeface="Calibri" panose="020F0502020204030204" pitchFamily="34" charset="0"/>
              </a:rPr>
              <a:t>	</a:t>
            </a:r>
            <a:r>
              <a:rPr lang="it-IT" altLang="it-IT" sz="2400" i="1" dirty="0">
                <a:solidFill>
                  <a:srgbClr val="000000"/>
                </a:solidFill>
                <a:cs typeface="Calibri" panose="020F0502020204030204" pitchFamily="34" charset="0"/>
              </a:rPr>
              <a:t>d) all'attività assicurativa di cui all'articolo 30 e al titolo IV della direttiva 92/49/CEE, terza direttiva sulle assicurazioni sui danni, agli articoli 7 e 8 della direttiva 88/357/CEE, seconda direttiva sulle assicurazioni sui danni; al titolo IV della direttiva 92/96/CEE, terza direttiva sulle assicurazioni sulla vita, e all'articolo 4 della direttiva 90/619/CEE, la seconda direttiva sulle assicurazioni sulla vita, come modificate dalla direttiva 2002/83/CE;</a:t>
            </a:r>
            <a:br>
              <a:rPr lang="it-IT" altLang="it-IT" sz="2400"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e) </a:t>
            </a:r>
            <a:r>
              <a:rPr lang="it-IT" altLang="it-IT" sz="2400" b="1" i="1" dirty="0">
                <a:solidFill>
                  <a:srgbClr val="000000"/>
                </a:solidFill>
                <a:cs typeface="Calibri" panose="020F0502020204030204" pitchFamily="34" charset="0"/>
              </a:rPr>
              <a:t>facoltà delle parti di scegliere la legge applicabile al loro contratto</a:t>
            </a:r>
            <a:r>
              <a:rPr lang="it-IT" altLang="it-IT" sz="2400" i="1" dirty="0">
                <a:solidFill>
                  <a:srgbClr val="000000"/>
                </a:solidFill>
                <a:cs typeface="Calibri" panose="020F0502020204030204" pitchFamily="34" charset="0"/>
              </a:rPr>
              <a:t>;</a:t>
            </a:r>
            <a:br>
              <a:rPr lang="it-IT" altLang="it-IT" sz="2400" i="1" dirty="0">
                <a:solidFill>
                  <a:srgbClr val="000000"/>
                </a:solidFill>
                <a:cs typeface="Calibri" panose="020F0502020204030204" pitchFamily="34" charset="0"/>
              </a:rPr>
            </a:br>
            <a:r>
              <a:rPr lang="it-IT" altLang="it-IT" sz="2400" i="1" dirty="0" err="1">
                <a:solidFill>
                  <a:srgbClr val="000000"/>
                </a:solidFill>
                <a:cs typeface="Calibri" panose="020F0502020204030204" pitchFamily="34" charset="0"/>
              </a:rPr>
              <a:t>f</a:t>
            </a:r>
            <a:r>
              <a:rPr lang="it-IT" altLang="it-IT" sz="2400" i="1" dirty="0">
                <a:solidFill>
                  <a:srgbClr val="000000"/>
                </a:solidFill>
                <a:cs typeface="Calibri" panose="020F0502020204030204" pitchFamily="34" charset="0"/>
              </a:rPr>
              <a:t>) </a:t>
            </a:r>
            <a:r>
              <a:rPr lang="it-IT" altLang="it-IT" sz="2400" b="1" i="1" dirty="0">
                <a:solidFill>
                  <a:srgbClr val="000000"/>
                </a:solidFill>
                <a:cs typeface="Calibri" panose="020F0502020204030204" pitchFamily="34" charset="0"/>
              </a:rPr>
              <a:t>obbligazioni contrattuali riguardanti i contratti conclusi dai consumatori;</a:t>
            </a:r>
            <a:br>
              <a:rPr lang="it-IT" altLang="it-IT" sz="2400" b="1"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g) </a:t>
            </a:r>
            <a:r>
              <a:rPr lang="it-IT" altLang="it-IT" sz="2400" i="1" dirty="0" err="1">
                <a:solidFill>
                  <a:srgbClr val="000000"/>
                </a:solidFill>
                <a:cs typeface="Calibri" panose="020F0502020204030204" pitchFamily="34" charset="0"/>
              </a:rPr>
              <a:t>validita'</a:t>
            </a:r>
            <a:r>
              <a:rPr lang="it-IT" altLang="it-IT" sz="2400" i="1" dirty="0">
                <a:solidFill>
                  <a:srgbClr val="000000"/>
                </a:solidFill>
                <a:cs typeface="Calibri" panose="020F0502020204030204" pitchFamily="34" charset="0"/>
              </a:rPr>
              <a:t> dei contratti che istituiscono o trasferiscono diritti relativi a beni immobili nei casi in cui tali contratti devono soddisfare requisiti formali;</a:t>
            </a:r>
            <a:br>
              <a:rPr lang="it-IT" altLang="it-IT" sz="2400" i="1" dirty="0">
                <a:solidFill>
                  <a:srgbClr val="000000"/>
                </a:solidFill>
                <a:cs typeface="Calibri" panose="020F0502020204030204" pitchFamily="34" charset="0"/>
              </a:rPr>
            </a:br>
            <a:r>
              <a:rPr lang="it-IT" altLang="it-IT" sz="2400" i="1" dirty="0">
                <a:solidFill>
                  <a:srgbClr val="000000"/>
                </a:solidFill>
                <a:cs typeface="Calibri" panose="020F0502020204030204" pitchFamily="34" charset="0"/>
              </a:rPr>
              <a:t>h) </a:t>
            </a:r>
            <a:r>
              <a:rPr lang="it-IT" altLang="it-IT" sz="2400" i="1" dirty="0" err="1">
                <a:solidFill>
                  <a:srgbClr val="000000"/>
                </a:solidFill>
                <a:cs typeface="Calibri" panose="020F0502020204030204" pitchFamily="34" charset="0"/>
              </a:rPr>
              <a:t>ammissibilita'</a:t>
            </a:r>
            <a:r>
              <a:rPr lang="it-IT" altLang="it-IT" sz="2400" i="1" dirty="0">
                <a:solidFill>
                  <a:srgbClr val="000000"/>
                </a:solidFill>
                <a:cs typeface="Calibri" panose="020F0502020204030204" pitchFamily="34" charset="0"/>
              </a:rPr>
              <a:t> delle comunicazioni commerciali non sollecitate per posta elettronica.”</a:t>
            </a:r>
            <a:endParaRPr lang="it-IT" altLang="it-IT" sz="2400" i="1" dirty="0">
              <a:cs typeface="Calibri" panose="020F0502020204030204" pitchFamily="34" charset="0"/>
            </a:endParaRPr>
          </a:p>
        </p:txBody>
      </p:sp>
      <p:sp>
        <p:nvSpPr>
          <p:cNvPr id="6" name="Text Box 1">
            <a:extLst>
              <a:ext uri="{FF2B5EF4-FFF2-40B4-BE49-F238E27FC236}">
                <a16:creationId xmlns:a16="http://schemas.microsoft.com/office/drawing/2014/main" id="{6B88E515-0214-B345-A073-67F0E4C343C4}"/>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8274279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AF507639-233E-F648-871D-40C04939F55A}"/>
              </a:ext>
            </a:extLst>
          </p:cNvPr>
          <p:cNvSpPr>
            <a:spLocks noGrp="1" noChangeArrowheads="1"/>
          </p:cNvSpPr>
          <p:nvPr>
            <p:ph type="title"/>
          </p:nvPr>
        </p:nvSpPr>
        <p:spPr>
          <a:xfrm>
            <a:off x="864973" y="642594"/>
            <a:ext cx="10260227" cy="1173849"/>
          </a:xfrm>
        </p:spPr>
        <p:txBody>
          <a:bodyPr/>
          <a:lstStyle/>
          <a:p>
            <a:pPr algn="ctr"/>
            <a:r>
              <a:rPr lang="it-IT" altLang="it-IT" sz="2800" b="1" dirty="0">
                <a:solidFill>
                  <a:srgbClr val="C00000"/>
                </a:solidFill>
                <a:cs typeface="Calibri" panose="020F0502020204030204" pitchFamily="34" charset="0"/>
              </a:rPr>
              <a:t>Competenza del giudice in mancanza di scelta nei contratti con i consumatori - Reg. UE 1215/2012</a:t>
            </a:r>
          </a:p>
        </p:txBody>
      </p:sp>
      <p:sp>
        <p:nvSpPr>
          <p:cNvPr id="112642" name="Rectangle 3">
            <a:extLst>
              <a:ext uri="{FF2B5EF4-FFF2-40B4-BE49-F238E27FC236}">
                <a16:creationId xmlns:a16="http://schemas.microsoft.com/office/drawing/2014/main" id="{CA7C95AC-B176-0C48-AE2C-44097B77B6D6}"/>
              </a:ext>
            </a:extLst>
          </p:cNvPr>
          <p:cNvSpPr>
            <a:spLocks noGrp="1" noChangeArrowheads="1"/>
          </p:cNvSpPr>
          <p:nvPr>
            <p:ph type="body" idx="1"/>
          </p:nvPr>
        </p:nvSpPr>
        <p:spPr>
          <a:xfrm>
            <a:off x="951470" y="2103120"/>
            <a:ext cx="10173730" cy="3457421"/>
          </a:xfrm>
        </p:spPr>
        <p:txBody>
          <a:bodyPr/>
          <a:lstStyle/>
          <a:p>
            <a:pPr>
              <a:lnSpc>
                <a:spcPct val="80000"/>
              </a:lnSpc>
              <a:buFont typeface="Wingdings" pitchFamily="2" charset="2"/>
              <a:buNone/>
            </a:pPr>
            <a:r>
              <a:rPr lang="it-IT" altLang="it-IT" sz="2400" b="1" dirty="0"/>
              <a:t>Articolo 17 - Reg. UE 1215/2012 </a:t>
            </a:r>
            <a:endParaRPr lang="it-IT" altLang="it-IT" sz="2400" dirty="0"/>
          </a:p>
          <a:p>
            <a:pPr algn="just">
              <a:lnSpc>
                <a:spcPct val="80000"/>
              </a:lnSpc>
              <a:buFont typeface="Wingdings" pitchFamily="2" charset="2"/>
              <a:buNone/>
            </a:pPr>
            <a:r>
              <a:rPr lang="it-IT" altLang="it-IT" sz="2400" i="1" dirty="0"/>
              <a:t>	1. Fatto salvo quanto previsto dall’articolo 6 e dall’articolo 7, punto 5, la competenza in materia di contratti conclusi da una persona, </a:t>
            </a:r>
            <a:r>
              <a:rPr lang="it-IT" altLang="it-IT" sz="2400" i="1" dirty="0">
                <a:solidFill>
                  <a:srgbClr val="C00000"/>
                </a:solidFill>
              </a:rPr>
              <a:t>il consumatore</a:t>
            </a:r>
            <a:r>
              <a:rPr lang="it-IT" altLang="it-IT" sz="2400" i="1" dirty="0"/>
              <a:t>, per un uso che possa essere considerato estraneo alla sua attività professionale è regolata dalla presente sezione:</a:t>
            </a:r>
          </a:p>
          <a:p>
            <a:pPr algn="just">
              <a:lnSpc>
                <a:spcPct val="80000"/>
              </a:lnSpc>
              <a:buFont typeface="Wingdings" pitchFamily="2" charset="2"/>
              <a:buNone/>
            </a:pPr>
            <a:r>
              <a:rPr lang="it-IT" altLang="it-IT" sz="2400" dirty="0"/>
              <a:t>	</a:t>
            </a:r>
            <a:r>
              <a:rPr lang="it-IT" altLang="it-IT" sz="2400" i="1" dirty="0"/>
              <a:t>(…) in tutti gli altri casi, </a:t>
            </a:r>
            <a:r>
              <a:rPr lang="it-IT" altLang="it-IT" sz="2400" b="1" i="1" dirty="0">
                <a:solidFill>
                  <a:srgbClr val="C00000"/>
                </a:solidFill>
              </a:rPr>
              <a:t>qualora il contratto sia stato concluso con una persona le cui attività commerciali o professionali si svolgono nello Stato membro in cui è domiciliato il consumatore</a:t>
            </a:r>
            <a:r>
              <a:rPr lang="it-IT" altLang="it-IT" sz="2400" i="1" dirty="0">
                <a:solidFill>
                  <a:srgbClr val="C00000"/>
                </a:solidFill>
              </a:rPr>
              <a:t> </a:t>
            </a:r>
            <a:r>
              <a:rPr lang="it-IT" altLang="it-IT" sz="2400" i="1" dirty="0"/>
              <a:t>o sono </a:t>
            </a:r>
            <a:r>
              <a:rPr lang="it-IT" altLang="it-IT" sz="2400" b="1" i="1" dirty="0">
                <a:solidFill>
                  <a:srgbClr val="C00000"/>
                </a:solidFill>
              </a:rPr>
              <a:t>dirette, con qualsiasi mezzo, verso tale Stato membro</a:t>
            </a:r>
            <a:r>
              <a:rPr lang="it-IT" altLang="it-IT" sz="2400" i="1" dirty="0">
                <a:solidFill>
                  <a:srgbClr val="C00000"/>
                </a:solidFill>
              </a:rPr>
              <a:t> </a:t>
            </a:r>
            <a:r>
              <a:rPr lang="it-IT" altLang="it-IT" sz="2400" i="1" dirty="0"/>
              <a:t>o verso una pluralità di Stati che comprende tale Stato membro, purché il contratto rientri nell’ambito di dette attività” </a:t>
            </a:r>
          </a:p>
        </p:txBody>
      </p:sp>
      <p:sp>
        <p:nvSpPr>
          <p:cNvPr id="4" name="Text Box 1">
            <a:extLst>
              <a:ext uri="{FF2B5EF4-FFF2-40B4-BE49-F238E27FC236}">
                <a16:creationId xmlns:a16="http://schemas.microsoft.com/office/drawing/2014/main" id="{87A530D5-9978-9847-80E8-444DC82119B8}"/>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2595796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numero diapositiva 5">
            <a:extLst>
              <a:ext uri="{FF2B5EF4-FFF2-40B4-BE49-F238E27FC236}">
                <a16:creationId xmlns:a16="http://schemas.microsoft.com/office/drawing/2014/main" id="{6CE39B5F-5DF4-3F46-BBB2-B102B46D5A6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68E6E1E-4AD0-284A-AFA7-410D41CA8855}" type="slidenum">
              <a:rPr lang="it-IT" altLang="it-IT" sz="1000">
                <a:latin typeface="Arial" panose="020B0604020202020204" pitchFamily="34" charset="0"/>
              </a:rPr>
              <a:pPr>
                <a:spcBef>
                  <a:spcPct val="0"/>
                </a:spcBef>
                <a:buClrTx/>
                <a:buSzTx/>
                <a:buFontTx/>
                <a:buNone/>
              </a:pPr>
              <a:t>75</a:t>
            </a:fld>
            <a:endParaRPr lang="it-IT" altLang="it-IT" sz="1000">
              <a:latin typeface="Arial" panose="020B0604020202020204" pitchFamily="34" charset="0"/>
            </a:endParaRPr>
          </a:p>
        </p:txBody>
      </p:sp>
      <p:sp>
        <p:nvSpPr>
          <p:cNvPr id="111619" name="Rectangle 2">
            <a:extLst>
              <a:ext uri="{FF2B5EF4-FFF2-40B4-BE49-F238E27FC236}">
                <a16:creationId xmlns:a16="http://schemas.microsoft.com/office/drawing/2014/main" id="{6B9F20DE-4A4D-D740-A6F6-D358C4CFE94F}"/>
              </a:ext>
            </a:extLst>
          </p:cNvPr>
          <p:cNvSpPr>
            <a:spLocks noGrp="1" noChangeArrowheads="1"/>
          </p:cNvSpPr>
          <p:nvPr>
            <p:ph type="title"/>
          </p:nvPr>
        </p:nvSpPr>
        <p:spPr>
          <a:xfrm>
            <a:off x="1495169" y="432486"/>
            <a:ext cx="8345746" cy="1216927"/>
          </a:xfrm>
        </p:spPr>
        <p:txBody>
          <a:bodyPr>
            <a:normAutofit/>
          </a:bodyPr>
          <a:lstStyle/>
          <a:p>
            <a:pPr algn="ctr"/>
            <a:r>
              <a:rPr lang="it-IT" altLang="it-IT" sz="2800" b="1" dirty="0">
                <a:solidFill>
                  <a:srgbClr val="C00000"/>
                </a:solidFill>
              </a:rPr>
              <a:t>Competenza del giudice in mancanza di scelta nei contratti con i consumatori - Reg. UE 1215/2012 </a:t>
            </a:r>
          </a:p>
        </p:txBody>
      </p:sp>
      <p:sp>
        <p:nvSpPr>
          <p:cNvPr id="111620" name="Rectangle 3">
            <a:extLst>
              <a:ext uri="{FF2B5EF4-FFF2-40B4-BE49-F238E27FC236}">
                <a16:creationId xmlns:a16="http://schemas.microsoft.com/office/drawing/2014/main" id="{26366907-B4D4-4B4F-AFFB-B189F11FE794}"/>
              </a:ext>
            </a:extLst>
          </p:cNvPr>
          <p:cNvSpPr>
            <a:spLocks noGrp="1" noChangeArrowheads="1"/>
          </p:cNvSpPr>
          <p:nvPr>
            <p:ph type="body" idx="1"/>
          </p:nvPr>
        </p:nvSpPr>
        <p:spPr>
          <a:xfrm>
            <a:off x="704335" y="1916114"/>
            <a:ext cx="10527957" cy="4321175"/>
          </a:xfrm>
        </p:spPr>
        <p:txBody>
          <a:bodyPr/>
          <a:lstStyle/>
          <a:p>
            <a:pPr algn="just">
              <a:lnSpc>
                <a:spcPct val="80000"/>
              </a:lnSpc>
              <a:buFont typeface="Wingdings" pitchFamily="2" charset="2"/>
              <a:buNone/>
            </a:pPr>
            <a:r>
              <a:rPr lang="it-IT" altLang="it-IT" sz="2400" b="1" dirty="0">
                <a:cs typeface="Times New Roman" panose="02020603050405020304" pitchFamily="18" charset="0"/>
              </a:rPr>
              <a:t>Articolo 18 </a:t>
            </a:r>
            <a:r>
              <a:rPr lang="it-IT" altLang="it-IT" sz="2400" b="1" dirty="0"/>
              <a:t>Reg. UE 1215/2012 </a:t>
            </a:r>
            <a:endParaRPr lang="it-IT" altLang="it-IT" sz="2400" b="1" dirty="0">
              <a:cs typeface="Times New Roman" panose="02020603050405020304" pitchFamily="18" charset="0"/>
            </a:endParaRPr>
          </a:p>
          <a:p>
            <a:pPr algn="just">
              <a:lnSpc>
                <a:spcPct val="80000"/>
              </a:lnSpc>
              <a:buFont typeface="Wingdings" pitchFamily="2" charset="2"/>
              <a:buNone/>
            </a:pPr>
            <a:r>
              <a:rPr lang="it-IT" altLang="it-IT" sz="2400" dirty="0">
                <a:cs typeface="Times New Roman" panose="02020603050405020304" pitchFamily="18" charset="0"/>
              </a:rPr>
              <a:t>«</a:t>
            </a:r>
            <a:r>
              <a:rPr lang="it-IT" altLang="it-IT" sz="2400" i="1" dirty="0">
                <a:cs typeface="Times New Roman" panose="02020603050405020304" pitchFamily="18" charset="0"/>
              </a:rPr>
              <a:t>1. </a:t>
            </a:r>
            <a:r>
              <a:rPr lang="it-IT" altLang="it-IT" sz="2400" i="1" dirty="0">
                <a:solidFill>
                  <a:srgbClr val="C00000"/>
                </a:solidFill>
                <a:cs typeface="Times New Roman" panose="02020603050405020304" pitchFamily="18" charset="0"/>
              </a:rPr>
              <a:t>L’azione del </a:t>
            </a:r>
            <a:r>
              <a:rPr lang="it-IT" altLang="it-IT" sz="2400" b="1" i="1" dirty="0">
                <a:solidFill>
                  <a:srgbClr val="C00000"/>
                </a:solidFill>
                <a:cs typeface="Times New Roman" panose="02020603050405020304" pitchFamily="18" charset="0"/>
              </a:rPr>
              <a:t>consumatore</a:t>
            </a:r>
            <a:r>
              <a:rPr lang="it-IT" altLang="it-IT" sz="2400" i="1" dirty="0">
                <a:cs typeface="Times New Roman" panose="02020603050405020304" pitchFamily="18" charset="0"/>
              </a:rPr>
              <a:t> contro l’altra parte del contratto può essere proposta davanti alle </a:t>
            </a:r>
            <a:r>
              <a:rPr lang="it-IT" altLang="it-IT" sz="2400" b="1" i="1" dirty="0">
                <a:cs typeface="Times New Roman" panose="02020603050405020304" pitchFamily="18" charset="0"/>
              </a:rPr>
              <a:t>autorità giurisdizionali dello Stato membro in cui è domiciliata tale parte </a:t>
            </a:r>
            <a:r>
              <a:rPr lang="it-IT" altLang="it-IT" sz="2400" i="1" dirty="0">
                <a:cs typeface="Times New Roman" panose="02020603050405020304" pitchFamily="18" charset="0"/>
              </a:rPr>
              <a:t>o, indipendentemente dal domicilio dell’altra parte, </a:t>
            </a:r>
            <a:r>
              <a:rPr lang="it-IT" altLang="it-IT" sz="2400" b="1" i="1" dirty="0">
                <a:cs typeface="Times New Roman" panose="02020603050405020304" pitchFamily="18" charset="0"/>
              </a:rPr>
              <a:t>davanti alle autorità giurisdizionali del luogo in cui è domiciliato il consumatore</a:t>
            </a:r>
            <a:r>
              <a:rPr lang="it-IT" altLang="it-IT" sz="2400" i="1" dirty="0">
                <a:cs typeface="Times New Roman" panose="02020603050405020304" pitchFamily="18" charset="0"/>
              </a:rPr>
              <a:t>. </a:t>
            </a:r>
          </a:p>
          <a:p>
            <a:pPr algn="just">
              <a:lnSpc>
                <a:spcPct val="80000"/>
              </a:lnSpc>
              <a:buFont typeface="Wingdings" pitchFamily="2" charset="2"/>
              <a:buNone/>
            </a:pPr>
            <a:r>
              <a:rPr lang="it-IT" altLang="it-IT" sz="2400" i="1" dirty="0">
                <a:cs typeface="Times New Roman" panose="02020603050405020304" pitchFamily="18" charset="0"/>
              </a:rPr>
              <a:t>2. </a:t>
            </a:r>
            <a:r>
              <a:rPr lang="it-IT" altLang="it-IT" sz="2400" i="1" dirty="0">
                <a:solidFill>
                  <a:srgbClr val="C00000"/>
                </a:solidFill>
                <a:cs typeface="Times New Roman" panose="02020603050405020304" pitchFamily="18" charset="0"/>
              </a:rPr>
              <a:t>L’azione dell’</a:t>
            </a:r>
            <a:r>
              <a:rPr lang="it-IT" altLang="it-IT" sz="2400" b="1" i="1" dirty="0">
                <a:solidFill>
                  <a:srgbClr val="C00000"/>
                </a:solidFill>
                <a:cs typeface="Times New Roman" panose="02020603050405020304" pitchFamily="18" charset="0"/>
              </a:rPr>
              <a:t>altra parte </a:t>
            </a:r>
            <a:r>
              <a:rPr lang="it-IT" altLang="it-IT" sz="2400" i="1" dirty="0">
                <a:cs typeface="Times New Roman" panose="02020603050405020304" pitchFamily="18" charset="0"/>
              </a:rPr>
              <a:t>del contratto contro il consumatore può essere proposta </a:t>
            </a:r>
            <a:r>
              <a:rPr lang="it-IT" altLang="it-IT" sz="2400" b="1" i="1" dirty="0">
                <a:cs typeface="Times New Roman" panose="02020603050405020304" pitchFamily="18" charset="0"/>
              </a:rPr>
              <a:t>solo davanti alle autorità giurisdizionali dello Stato membro nel cui territorio è domiciliato il consumatore</a:t>
            </a:r>
            <a:r>
              <a:rPr lang="it-IT" altLang="it-IT" sz="2400" i="1" dirty="0">
                <a:cs typeface="Times New Roman" panose="02020603050405020304" pitchFamily="18" charset="0"/>
              </a:rPr>
              <a:t>. </a:t>
            </a:r>
          </a:p>
          <a:p>
            <a:pPr algn="just">
              <a:lnSpc>
                <a:spcPct val="80000"/>
              </a:lnSpc>
              <a:buFont typeface="Wingdings" pitchFamily="2" charset="2"/>
              <a:buNone/>
            </a:pPr>
            <a:r>
              <a:rPr lang="it-IT" altLang="it-IT" sz="2400" i="1" dirty="0">
                <a:cs typeface="Times New Roman" panose="02020603050405020304" pitchFamily="18" charset="0"/>
              </a:rPr>
              <a:t>3. Le disposizioni del presente articolo non pregiudicano il diritto di proporre una domanda riconvenzionale davanti all’autorità giurisdizionale investita della domanda principale in conformità della presente sezione.»</a:t>
            </a:r>
          </a:p>
        </p:txBody>
      </p:sp>
      <p:sp>
        <p:nvSpPr>
          <p:cNvPr id="6" name="Text Box 1">
            <a:extLst>
              <a:ext uri="{FF2B5EF4-FFF2-40B4-BE49-F238E27FC236}">
                <a16:creationId xmlns:a16="http://schemas.microsoft.com/office/drawing/2014/main" id="{EA69E9A0-E07E-0640-9328-0E59B1968350}"/>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4265384340"/>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numero diapositiva 5">
            <a:extLst>
              <a:ext uri="{FF2B5EF4-FFF2-40B4-BE49-F238E27FC236}">
                <a16:creationId xmlns:a16="http://schemas.microsoft.com/office/drawing/2014/main" id="{6CE39B5F-5DF4-3F46-BBB2-B102B46D5A6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68E6E1E-4AD0-284A-AFA7-410D41CA8855}" type="slidenum">
              <a:rPr lang="it-IT" altLang="it-IT" sz="1000">
                <a:latin typeface="Arial" panose="020B0604020202020204" pitchFamily="34" charset="0"/>
              </a:rPr>
              <a:pPr>
                <a:spcBef>
                  <a:spcPct val="0"/>
                </a:spcBef>
                <a:buClrTx/>
                <a:buSzTx/>
                <a:buFontTx/>
                <a:buNone/>
              </a:pPr>
              <a:t>76</a:t>
            </a:fld>
            <a:endParaRPr lang="it-IT" altLang="it-IT" sz="1000">
              <a:latin typeface="Arial" panose="020B0604020202020204" pitchFamily="34" charset="0"/>
            </a:endParaRPr>
          </a:p>
        </p:txBody>
      </p:sp>
      <p:sp>
        <p:nvSpPr>
          <p:cNvPr id="111619" name="Rectangle 2">
            <a:extLst>
              <a:ext uri="{FF2B5EF4-FFF2-40B4-BE49-F238E27FC236}">
                <a16:creationId xmlns:a16="http://schemas.microsoft.com/office/drawing/2014/main" id="{6B9F20DE-4A4D-D740-A6F6-D358C4CFE94F}"/>
              </a:ext>
            </a:extLst>
          </p:cNvPr>
          <p:cNvSpPr>
            <a:spLocks noGrp="1" noChangeArrowheads="1"/>
          </p:cNvSpPr>
          <p:nvPr>
            <p:ph type="title"/>
          </p:nvPr>
        </p:nvSpPr>
        <p:spPr>
          <a:xfrm>
            <a:off x="1495169" y="432486"/>
            <a:ext cx="8345746" cy="1216927"/>
          </a:xfrm>
        </p:spPr>
        <p:txBody>
          <a:bodyPr>
            <a:normAutofit/>
          </a:bodyPr>
          <a:lstStyle/>
          <a:p>
            <a:pPr algn="ctr"/>
            <a:r>
              <a:rPr lang="it-IT" altLang="it-IT" sz="2800" b="1" dirty="0">
                <a:solidFill>
                  <a:srgbClr val="C00000"/>
                </a:solidFill>
              </a:rPr>
              <a:t>Scelta del giudice competente - Reg. UE 1215/2012 </a:t>
            </a:r>
          </a:p>
        </p:txBody>
      </p:sp>
      <p:sp>
        <p:nvSpPr>
          <p:cNvPr id="111620" name="Rectangle 3">
            <a:extLst>
              <a:ext uri="{FF2B5EF4-FFF2-40B4-BE49-F238E27FC236}">
                <a16:creationId xmlns:a16="http://schemas.microsoft.com/office/drawing/2014/main" id="{26366907-B4D4-4B4F-AFFB-B189F11FE794}"/>
              </a:ext>
            </a:extLst>
          </p:cNvPr>
          <p:cNvSpPr>
            <a:spLocks noGrp="1" noChangeArrowheads="1"/>
          </p:cNvSpPr>
          <p:nvPr>
            <p:ph type="body" idx="1"/>
          </p:nvPr>
        </p:nvSpPr>
        <p:spPr>
          <a:xfrm>
            <a:off x="656492" y="1453662"/>
            <a:ext cx="10575800" cy="4196861"/>
          </a:xfrm>
        </p:spPr>
        <p:txBody>
          <a:bodyPr>
            <a:normAutofit lnSpcReduction="10000"/>
          </a:bodyPr>
          <a:lstStyle/>
          <a:p>
            <a:pPr algn="just">
              <a:lnSpc>
                <a:spcPct val="80000"/>
              </a:lnSpc>
              <a:buFont typeface="Wingdings" pitchFamily="2" charset="2"/>
              <a:buNone/>
            </a:pPr>
            <a:r>
              <a:rPr lang="it-IT" altLang="it-IT" sz="2400" i="1" dirty="0">
                <a:cs typeface="Times New Roman" panose="02020603050405020304" pitchFamily="18" charset="0"/>
              </a:rPr>
              <a:t>Cassazione civile sez. un. - 19/09/2017, n. 21622 -Condizioni generali di contratto, disponibili mediante accesso "web "indicato dal contraente che le ha predisposte</a:t>
            </a:r>
          </a:p>
          <a:p>
            <a:pPr algn="just">
              <a:lnSpc>
                <a:spcPct val="80000"/>
              </a:lnSpc>
              <a:buFont typeface="Wingdings" pitchFamily="2" charset="2"/>
              <a:buNone/>
            </a:pPr>
            <a:r>
              <a:rPr lang="it-IT" altLang="it-IT" sz="2400" i="1" dirty="0">
                <a:cs typeface="Times New Roman" panose="02020603050405020304" pitchFamily="18" charset="0"/>
              </a:rPr>
              <a:t>  «Il requisito della forma scritta richiesto, per il patto di proroga della giurisdizione in favore dell'autorità giudiziaria di un Paese estero, è rispettato </a:t>
            </a:r>
            <a:r>
              <a:rPr lang="it-IT" altLang="it-IT" sz="2400" b="1" i="1" dirty="0">
                <a:cs typeface="Times New Roman" panose="02020603050405020304" pitchFamily="18" charset="0"/>
              </a:rPr>
              <a:t>anche nel caso in cui tale clausola sia contenuta nelle condizioni generali di contratto, disponibili mediante accesso all'indirizzo "web" </a:t>
            </a:r>
            <a:r>
              <a:rPr lang="it-IT" altLang="it-IT" sz="2400" i="1" dirty="0">
                <a:cs typeface="Times New Roman" panose="02020603050405020304" pitchFamily="18" charset="0"/>
              </a:rPr>
              <a:t>indicato dal contraente che le ha predisposte, perché, a norma del par. 1 dell'art. 23 del regolamento CEE n. 44 del 2001, come interpretato dalla CGUE con sentenza del 21 maggio 2015 in causa n. 322/14, </a:t>
            </a:r>
            <a:r>
              <a:rPr lang="it-IT" altLang="it-IT" sz="2400" b="1" i="1" dirty="0">
                <a:cs typeface="Times New Roman" panose="02020603050405020304" pitchFamily="18" charset="0"/>
              </a:rPr>
              <a:t>la forma scritta comprende qualsiasi comunicazione con mezzi elettronici che permetta una registrazione durevole dell'accordo</a:t>
            </a:r>
            <a:r>
              <a:rPr lang="it-IT" altLang="it-IT" sz="2400" i="1" dirty="0">
                <a:cs typeface="Times New Roman" panose="02020603050405020304" pitchFamily="18" charset="0"/>
              </a:rPr>
              <a:t>. (Nella specie, la S.C. ha dichiarato il difetto di giurisdizione del giudice italiano in presenza di una valida clausola di proroga della giurisdizione, di carattere esclusivo, in favore dell'autorità giudiziaria di Berlino, contenuta nelle condizioni generali di contratto, espressamente richiamate nell'ordine di acquisto sottoscritto dalla committente italiana, ed accessibili sul sito "internet" indicato dalla controparte straniera, non risultando necessario nel commercio internazionale, ai sensi del ricordato Regolamento UE, la specifica sottoscrizione della clausola).»</a:t>
            </a:r>
          </a:p>
        </p:txBody>
      </p:sp>
      <p:sp>
        <p:nvSpPr>
          <p:cNvPr id="6" name="Text Box 1">
            <a:extLst>
              <a:ext uri="{FF2B5EF4-FFF2-40B4-BE49-F238E27FC236}">
                <a16:creationId xmlns:a16="http://schemas.microsoft.com/office/drawing/2014/main" id="{EA69E9A0-E07E-0640-9328-0E59B1968350}"/>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3081248316"/>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egnaposto numero diapositiva 5">
            <a:extLst>
              <a:ext uri="{FF2B5EF4-FFF2-40B4-BE49-F238E27FC236}">
                <a16:creationId xmlns:a16="http://schemas.microsoft.com/office/drawing/2014/main" id="{CD565FE9-CDED-4042-A980-F689CD9702B7}"/>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F3E65140-D9C5-7746-852C-6FD94E0866FC}" type="slidenum">
              <a:rPr lang="it-IT" altLang="it-IT" sz="1000">
                <a:latin typeface="Arial" panose="020B0604020202020204" pitchFamily="34" charset="0"/>
              </a:rPr>
              <a:pPr algn="r" eaLnBrk="1" hangingPunct="1">
                <a:spcBef>
                  <a:spcPct val="0"/>
                </a:spcBef>
                <a:buClrTx/>
                <a:buSzTx/>
                <a:buFontTx/>
                <a:buNone/>
              </a:pPr>
              <a:t>77</a:t>
            </a:fld>
            <a:endParaRPr lang="it-IT" altLang="it-IT" sz="1000">
              <a:latin typeface="Arial" panose="020B0604020202020204" pitchFamily="34" charset="0"/>
            </a:endParaRPr>
          </a:p>
        </p:txBody>
      </p:sp>
      <p:sp>
        <p:nvSpPr>
          <p:cNvPr id="116740" name="Rectangle 2">
            <a:extLst>
              <a:ext uri="{FF2B5EF4-FFF2-40B4-BE49-F238E27FC236}">
                <a16:creationId xmlns:a16="http://schemas.microsoft.com/office/drawing/2014/main" id="{D1E7F0C0-1F39-1747-9E9B-E4A797A60A0F}"/>
              </a:ext>
            </a:extLst>
          </p:cNvPr>
          <p:cNvSpPr>
            <a:spLocks noGrp="1" noChangeArrowheads="1"/>
          </p:cNvSpPr>
          <p:nvPr>
            <p:ph type="title" idx="4294967295"/>
          </p:nvPr>
        </p:nvSpPr>
        <p:spPr>
          <a:xfrm>
            <a:off x="1050324" y="642594"/>
            <a:ext cx="10074876" cy="864930"/>
          </a:xfrm>
        </p:spPr>
        <p:txBody>
          <a:bodyPr/>
          <a:lstStyle/>
          <a:p>
            <a:pPr algn="ctr" eaLnBrk="1" hangingPunct="1"/>
            <a:r>
              <a:rPr lang="it-IT" altLang="it-IT" sz="2800" b="1" dirty="0">
                <a:solidFill>
                  <a:srgbClr val="C00000"/>
                </a:solidFill>
              </a:rPr>
              <a:t>Il domain </a:t>
            </a:r>
            <a:r>
              <a:rPr lang="it-IT" altLang="it-IT" sz="2800" b="1" dirty="0" err="1">
                <a:solidFill>
                  <a:srgbClr val="C00000"/>
                </a:solidFill>
              </a:rPr>
              <a:t>name</a:t>
            </a:r>
            <a:r>
              <a:rPr lang="it-IT" altLang="it-IT" sz="2800" b="1" dirty="0">
                <a:solidFill>
                  <a:srgbClr val="C00000"/>
                </a:solidFill>
              </a:rPr>
              <a:t> come segno distintivo</a:t>
            </a:r>
          </a:p>
        </p:txBody>
      </p:sp>
      <p:sp>
        <p:nvSpPr>
          <p:cNvPr id="116741" name="Rectangle 3">
            <a:extLst>
              <a:ext uri="{FF2B5EF4-FFF2-40B4-BE49-F238E27FC236}">
                <a16:creationId xmlns:a16="http://schemas.microsoft.com/office/drawing/2014/main" id="{C80063A2-4B3C-2041-B308-FBEC97251537}"/>
              </a:ext>
            </a:extLst>
          </p:cNvPr>
          <p:cNvSpPr>
            <a:spLocks noGrp="1" noChangeArrowheads="1"/>
          </p:cNvSpPr>
          <p:nvPr>
            <p:ph type="body" idx="4294967295"/>
          </p:nvPr>
        </p:nvSpPr>
        <p:spPr>
          <a:xfrm>
            <a:off x="1050325" y="1507524"/>
            <a:ext cx="9947189" cy="4114800"/>
          </a:xfrm>
        </p:spPr>
        <p:txBody>
          <a:bodyPr/>
          <a:lstStyle/>
          <a:p>
            <a:pPr marL="271463" indent="-271463">
              <a:buNone/>
            </a:pPr>
            <a:r>
              <a:rPr lang="it-IT" altLang="it-IT" sz="2300" dirty="0">
                <a:solidFill>
                  <a:schemeClr val="tx2"/>
                </a:solidFill>
              </a:rPr>
              <a:t>	</a:t>
            </a:r>
            <a:r>
              <a:rPr lang="it-IT" altLang="it-IT" sz="2400" i="1" dirty="0">
                <a:solidFill>
                  <a:srgbClr val="000000"/>
                </a:solidFill>
                <a:cs typeface="Calibri" panose="020F0502020204030204" pitchFamily="34" charset="0"/>
              </a:rPr>
              <a:t>Il domain </a:t>
            </a:r>
            <a:r>
              <a:rPr lang="it-IT" altLang="it-IT" sz="2400" i="1" dirty="0" err="1">
                <a:solidFill>
                  <a:srgbClr val="000000"/>
                </a:solidFill>
                <a:cs typeface="Calibri" panose="020F0502020204030204" pitchFamily="34" charset="0"/>
              </a:rPr>
              <a:t>name</a:t>
            </a:r>
            <a:r>
              <a:rPr lang="it-IT" altLang="it-IT" sz="2400" i="1" dirty="0">
                <a:solidFill>
                  <a:srgbClr val="000000"/>
                </a:solidFill>
                <a:cs typeface="Calibri" panose="020F0502020204030204" pitchFamily="34" charset="0"/>
              </a:rPr>
              <a:t> è la conversione in caratteri alfanumerici dell’indirizzo telematico costituito da numeri (l’internet </a:t>
            </a:r>
            <a:r>
              <a:rPr lang="it-IT" altLang="it-IT" sz="2400" i="1" dirty="0" err="1">
                <a:solidFill>
                  <a:srgbClr val="000000"/>
                </a:solidFill>
                <a:cs typeface="Calibri" panose="020F0502020204030204" pitchFamily="34" charset="0"/>
              </a:rPr>
              <a:t>protocol</a:t>
            </a:r>
            <a:r>
              <a:rPr lang="it-IT" altLang="it-IT" sz="2400" i="1" dirty="0">
                <a:solidFill>
                  <a:srgbClr val="000000"/>
                </a:solidFill>
                <a:cs typeface="Calibri" panose="020F0502020204030204" pitchFamily="34" charset="0"/>
              </a:rPr>
              <a:t>, c.d. indirizzo IP) attraverso il DNS (Domain </a:t>
            </a:r>
            <a:r>
              <a:rPr lang="it-IT" altLang="it-IT" sz="2400" i="1" dirty="0" err="1">
                <a:solidFill>
                  <a:srgbClr val="000000"/>
                </a:solidFill>
                <a:cs typeface="Calibri" panose="020F0502020204030204" pitchFamily="34" charset="0"/>
              </a:rPr>
              <a:t>Name</a:t>
            </a:r>
            <a:r>
              <a:rPr lang="it-IT" altLang="it-IT" sz="2400" i="1" dirty="0">
                <a:solidFill>
                  <a:srgbClr val="000000"/>
                </a:solidFill>
                <a:cs typeface="Calibri" panose="020F0502020204030204" pitchFamily="34" charset="0"/>
              </a:rPr>
              <a:t> System). Qualsiasi computer che opera su Internet possiede un proprio identificatore numerico IP. </a:t>
            </a:r>
          </a:p>
          <a:p>
            <a:pPr marL="271463" indent="-271463">
              <a:buNone/>
            </a:pPr>
            <a:r>
              <a:rPr lang="it-IT" altLang="it-IT" sz="2400" i="1" dirty="0">
                <a:solidFill>
                  <a:srgbClr val="000000"/>
                </a:solidFill>
                <a:cs typeface="Calibri" panose="020F0502020204030204" pitchFamily="34" charset="0"/>
              </a:rPr>
              <a:t>	Il domain </a:t>
            </a:r>
            <a:r>
              <a:rPr lang="it-IT" altLang="it-IT" sz="2400" i="1" dirty="0" err="1">
                <a:solidFill>
                  <a:srgbClr val="000000"/>
                </a:solidFill>
                <a:cs typeface="Calibri" panose="020F0502020204030204" pitchFamily="34" charset="0"/>
              </a:rPr>
              <a:t>name</a:t>
            </a:r>
            <a:r>
              <a:rPr lang="it-IT" altLang="it-IT" sz="2400" i="1" dirty="0">
                <a:solidFill>
                  <a:srgbClr val="000000"/>
                </a:solidFill>
                <a:cs typeface="Calibri" panose="020F0502020204030204" pitchFamily="34" charset="0"/>
              </a:rPr>
              <a:t> si compone di 2 livelli: </a:t>
            </a:r>
          </a:p>
          <a:p>
            <a:pPr marL="271463" indent="-271463">
              <a:buNone/>
            </a:pPr>
            <a:r>
              <a:rPr lang="it-IT" altLang="it-IT" sz="2400" i="1" dirty="0">
                <a:solidFill>
                  <a:srgbClr val="000000"/>
                </a:solidFill>
                <a:cs typeface="Calibri" panose="020F0502020204030204" pitchFamily="34" charset="0"/>
              </a:rPr>
              <a:t>	- Top Level Domain (TDL): sono classificati da IANA (Internet </a:t>
            </a:r>
            <a:r>
              <a:rPr lang="it-IT" altLang="it-IT" sz="2400" i="1" dirty="0" err="1">
                <a:solidFill>
                  <a:srgbClr val="000000"/>
                </a:solidFill>
                <a:cs typeface="Calibri" panose="020F0502020204030204" pitchFamily="34" charset="0"/>
              </a:rPr>
              <a:t>Assigned</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Numbers</a:t>
            </a:r>
            <a:r>
              <a:rPr lang="it-IT" altLang="it-IT" sz="2400" i="1" dirty="0">
                <a:solidFill>
                  <a:srgbClr val="000000"/>
                </a:solidFill>
                <a:cs typeface="Calibri" panose="020F0502020204030204" pitchFamily="34" charset="0"/>
              </a:rPr>
              <a:t> Authority) in 2 tipi geografici/nazionali (es: .</a:t>
            </a:r>
            <a:r>
              <a:rPr lang="it-IT" altLang="it-IT" sz="2400" i="1" dirty="0" err="1">
                <a:solidFill>
                  <a:srgbClr val="000000"/>
                </a:solidFill>
                <a:cs typeface="Calibri" panose="020F0502020204030204" pitchFamily="34" charset="0"/>
              </a:rPr>
              <a:t>it</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fr</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eu</a:t>
            </a:r>
            <a:r>
              <a:rPr lang="it-IT" altLang="it-IT" sz="2400" i="1" dirty="0">
                <a:solidFill>
                  <a:srgbClr val="000000"/>
                </a:solidFill>
                <a:cs typeface="Calibri" panose="020F0502020204030204" pitchFamily="34" charset="0"/>
              </a:rPr>
              <a:t>) e generici/tematici (es: .</a:t>
            </a:r>
            <a:r>
              <a:rPr lang="it-IT" altLang="it-IT" sz="2400" i="1" dirty="0" err="1">
                <a:solidFill>
                  <a:srgbClr val="000000"/>
                </a:solidFill>
                <a:cs typeface="Calibri" panose="020F0502020204030204" pitchFamily="34" charset="0"/>
              </a:rPr>
              <a:t>com</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.net</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org</a:t>
            </a:r>
            <a:r>
              <a:rPr lang="it-IT" altLang="it-IT" sz="2400" i="1" dirty="0">
                <a:solidFill>
                  <a:srgbClr val="000000"/>
                </a:solidFill>
                <a:cs typeface="Calibri" panose="020F0502020204030204" pitchFamily="34" charset="0"/>
              </a:rPr>
              <a:t>, .</a:t>
            </a:r>
            <a:r>
              <a:rPr lang="it-IT" altLang="it-IT" sz="2400" i="1" dirty="0" err="1">
                <a:solidFill>
                  <a:srgbClr val="000000"/>
                </a:solidFill>
                <a:cs typeface="Calibri" panose="020F0502020204030204" pitchFamily="34" charset="0"/>
              </a:rPr>
              <a:t>gov</a:t>
            </a:r>
            <a:r>
              <a:rPr lang="it-IT" altLang="it-IT" sz="2400" i="1" dirty="0">
                <a:solidFill>
                  <a:srgbClr val="000000"/>
                </a:solidFill>
                <a:cs typeface="Calibri" panose="020F0502020204030204" pitchFamily="34" charset="0"/>
              </a:rPr>
              <a:t>); l’estensione</a:t>
            </a:r>
          </a:p>
          <a:p>
            <a:pPr marL="271463" indent="-271463">
              <a:buNone/>
            </a:pPr>
            <a:r>
              <a:rPr lang="it-IT" altLang="it-IT" sz="2400" i="1" dirty="0">
                <a:solidFill>
                  <a:srgbClr val="000000"/>
                </a:solidFill>
                <a:cs typeface="Calibri" panose="020F0502020204030204" pitchFamily="34" charset="0"/>
              </a:rPr>
              <a:t>	- Second  Level Domain (SLD): espressione liberamente scelta dall’utente attribuita univocamente ad un solo soggetto fisicamente delocalizzato</a:t>
            </a:r>
            <a:r>
              <a:rPr lang="it-IT" altLang="it-IT" sz="2400" i="1" dirty="0">
                <a:solidFill>
                  <a:srgbClr val="000000"/>
                </a:solidFill>
                <a:latin typeface="Calibri" panose="020F0502020204030204" pitchFamily="34" charset="0"/>
                <a:cs typeface="Calibri" panose="020F0502020204030204" pitchFamily="34" charset="0"/>
              </a:rPr>
              <a:t>. </a:t>
            </a:r>
          </a:p>
        </p:txBody>
      </p:sp>
      <p:sp>
        <p:nvSpPr>
          <p:cNvPr id="7" name="Text Box 1">
            <a:extLst>
              <a:ext uri="{FF2B5EF4-FFF2-40B4-BE49-F238E27FC236}">
                <a16:creationId xmlns:a16="http://schemas.microsoft.com/office/drawing/2014/main" id="{2B4D5E8D-4CF9-4C4A-94E0-021A50E7BC33}"/>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857604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16740"/>
                                        </p:tgtEl>
                                        <p:attrNameLst>
                                          <p:attrName>style.visibility</p:attrName>
                                        </p:attrNameLst>
                                      </p:cBhvr>
                                      <p:to>
                                        <p:strVal val="visible"/>
                                      </p:to>
                                    </p:set>
                                    <p:anim calcmode="lin" valueType="num">
                                      <p:cBhvr>
                                        <p:cTn id="7" dur="2000" fill="hold"/>
                                        <p:tgtEl>
                                          <p:spTgt spid="116740"/>
                                        </p:tgtEl>
                                        <p:attrNameLst>
                                          <p:attrName>ppt_w</p:attrName>
                                        </p:attrNameLst>
                                      </p:cBhvr>
                                      <p:tavLst>
                                        <p:tav tm="0">
                                          <p:val>
                                            <p:strVal val="#ppt_w*2.5"/>
                                          </p:val>
                                        </p:tav>
                                        <p:tav tm="100000">
                                          <p:val>
                                            <p:strVal val="#ppt_w"/>
                                          </p:val>
                                        </p:tav>
                                      </p:tavLst>
                                    </p:anim>
                                    <p:anim calcmode="lin" valueType="num">
                                      <p:cBhvr>
                                        <p:cTn id="8" dur="2000" fill="hold"/>
                                        <p:tgtEl>
                                          <p:spTgt spid="116740"/>
                                        </p:tgtEl>
                                        <p:attrNameLst>
                                          <p:attrName>ppt_h</p:attrName>
                                        </p:attrNameLst>
                                      </p:cBhvr>
                                      <p:tavLst>
                                        <p:tav tm="0">
                                          <p:val>
                                            <p:strVal val="#ppt_h"/>
                                          </p:val>
                                        </p:tav>
                                        <p:tav tm="100000">
                                          <p:val>
                                            <p:strVal val="#ppt_h"/>
                                          </p:val>
                                        </p:tav>
                                      </p:tavLst>
                                    </p:anim>
                                    <p:anim calcmode="lin" valueType="num">
                                      <p:cBhvr>
                                        <p:cTn id="9" dur="2000" fill="hold"/>
                                        <p:tgtEl>
                                          <p:spTgt spid="11674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1674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1674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6741">
                                            <p:txEl>
                                              <p:pRg st="0" end="0"/>
                                            </p:txEl>
                                          </p:spTgt>
                                        </p:tgtEl>
                                        <p:attrNameLst>
                                          <p:attrName>style.visibility</p:attrName>
                                        </p:attrNameLst>
                                      </p:cBhvr>
                                      <p:to>
                                        <p:strVal val="visible"/>
                                      </p:to>
                                    </p:set>
                                    <p:animEffect transition="in" filter="wipe(left)">
                                      <p:cBhvr>
                                        <p:cTn id="16" dur="500"/>
                                        <p:tgtEl>
                                          <p:spTgt spid="11674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6741">
                                            <p:txEl>
                                              <p:pRg st="1" end="1"/>
                                            </p:txEl>
                                          </p:spTgt>
                                        </p:tgtEl>
                                        <p:attrNameLst>
                                          <p:attrName>style.visibility</p:attrName>
                                        </p:attrNameLst>
                                      </p:cBhvr>
                                      <p:to>
                                        <p:strVal val="visible"/>
                                      </p:to>
                                    </p:set>
                                    <p:animEffect transition="in" filter="wipe(left)">
                                      <p:cBhvr>
                                        <p:cTn id="21" dur="500"/>
                                        <p:tgtEl>
                                          <p:spTgt spid="11674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6741">
                                            <p:txEl>
                                              <p:pRg st="2" end="2"/>
                                            </p:txEl>
                                          </p:spTgt>
                                        </p:tgtEl>
                                        <p:attrNameLst>
                                          <p:attrName>style.visibility</p:attrName>
                                        </p:attrNameLst>
                                      </p:cBhvr>
                                      <p:to>
                                        <p:strVal val="visible"/>
                                      </p:to>
                                    </p:set>
                                    <p:animEffect transition="in" filter="wipe(left)">
                                      <p:cBhvr>
                                        <p:cTn id="26" dur="500"/>
                                        <p:tgtEl>
                                          <p:spTgt spid="11674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6741">
                                            <p:txEl>
                                              <p:pRg st="3" end="3"/>
                                            </p:txEl>
                                          </p:spTgt>
                                        </p:tgtEl>
                                        <p:attrNameLst>
                                          <p:attrName>style.visibility</p:attrName>
                                        </p:attrNameLst>
                                      </p:cBhvr>
                                      <p:to>
                                        <p:strVal val="visible"/>
                                      </p:to>
                                    </p:set>
                                    <p:animEffect transition="in" filter="wipe(left)">
                                      <p:cBhvr>
                                        <p:cTn id="31" dur="500"/>
                                        <p:tgtEl>
                                          <p:spTgt spid="1167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P spid="116741"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egnaposto numero diapositiva 3">
            <a:extLst>
              <a:ext uri="{FF2B5EF4-FFF2-40B4-BE49-F238E27FC236}">
                <a16:creationId xmlns:a16="http://schemas.microsoft.com/office/drawing/2014/main" id="{60F25127-A0C8-4349-B78F-089A4F281BD7}"/>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5E4EE6C9-AEDC-2842-932E-EB34A9A04425}" type="slidenum">
              <a:rPr lang="it-IT" altLang="it-IT" sz="1000">
                <a:latin typeface="Arial" panose="020B0604020202020204" pitchFamily="34" charset="0"/>
              </a:rPr>
              <a:pPr algn="r" eaLnBrk="1" hangingPunct="1">
                <a:spcBef>
                  <a:spcPct val="0"/>
                </a:spcBef>
                <a:buClrTx/>
                <a:buSzTx/>
                <a:buFontTx/>
                <a:buNone/>
              </a:pPr>
              <a:t>78</a:t>
            </a:fld>
            <a:endParaRPr lang="it-IT" altLang="it-IT" sz="1000">
              <a:latin typeface="Arial" panose="020B0604020202020204" pitchFamily="34" charset="0"/>
            </a:endParaRPr>
          </a:p>
        </p:txBody>
      </p:sp>
      <p:sp>
        <p:nvSpPr>
          <p:cNvPr id="2" name="Titolo 1">
            <a:extLst>
              <a:ext uri="{FF2B5EF4-FFF2-40B4-BE49-F238E27FC236}">
                <a16:creationId xmlns:a16="http://schemas.microsoft.com/office/drawing/2014/main" id="{44363002-DF2E-9449-B157-7670AD123102}"/>
              </a:ext>
            </a:extLst>
          </p:cNvPr>
          <p:cNvSpPr>
            <a:spLocks noGrp="1" noChangeArrowheads="1"/>
          </p:cNvSpPr>
          <p:nvPr>
            <p:ph type="title" idx="4294967295"/>
          </p:nvPr>
        </p:nvSpPr>
        <p:spPr/>
        <p:txBody>
          <a:bodyPr vert="horz" lIns="92075" tIns="46038" rIns="92075" bIns="46038" rtlCol="0" anchor="ctr">
            <a:normAutofit/>
          </a:bodyPr>
          <a:lstStyle/>
          <a:p>
            <a:pPr algn="ctr" eaLnBrk="1" hangingPunct="1"/>
            <a:r>
              <a:rPr lang="it-IT" altLang="it-IT" sz="3200" b="1" dirty="0">
                <a:solidFill>
                  <a:srgbClr val="A50021"/>
                </a:solidFill>
              </a:rPr>
              <a:t>Il </a:t>
            </a:r>
            <a:r>
              <a:rPr lang="it-IT" altLang="it-IT" sz="3200" b="1" i="1" dirty="0">
                <a:solidFill>
                  <a:srgbClr val="A50021"/>
                </a:solidFill>
              </a:rPr>
              <a:t>domain </a:t>
            </a:r>
            <a:r>
              <a:rPr lang="it-IT" altLang="it-IT" sz="3200" b="1" i="1" dirty="0" err="1">
                <a:solidFill>
                  <a:srgbClr val="A50021"/>
                </a:solidFill>
              </a:rPr>
              <a:t>name</a:t>
            </a:r>
            <a:r>
              <a:rPr lang="it-IT" altLang="it-IT" sz="3200" b="1" dirty="0">
                <a:solidFill>
                  <a:srgbClr val="A50021"/>
                </a:solidFill>
              </a:rPr>
              <a:t> come segno distintivo</a:t>
            </a:r>
          </a:p>
        </p:txBody>
      </p:sp>
      <p:sp>
        <p:nvSpPr>
          <p:cNvPr id="95237" name="Segnaposto contenuto 2">
            <a:extLst>
              <a:ext uri="{FF2B5EF4-FFF2-40B4-BE49-F238E27FC236}">
                <a16:creationId xmlns:a16="http://schemas.microsoft.com/office/drawing/2014/main" id="{36046812-709C-7846-AC14-5798A62DE8AE}"/>
              </a:ext>
            </a:extLst>
          </p:cNvPr>
          <p:cNvSpPr>
            <a:spLocks noGrp="1" noChangeArrowheads="1"/>
          </p:cNvSpPr>
          <p:nvPr>
            <p:ph idx="4294967295"/>
          </p:nvPr>
        </p:nvSpPr>
        <p:spPr/>
        <p:txBody>
          <a:bodyPr/>
          <a:lstStyle/>
          <a:p>
            <a:pPr algn="just" eaLnBrk="1" hangingPunct="1">
              <a:buFont typeface="Wingdings" pitchFamily="2" charset="2"/>
              <a:buChar char="§"/>
            </a:pPr>
            <a:r>
              <a:rPr lang="it-IT" altLang="it-IT" sz="2800" dirty="0"/>
              <a:t>La giurisprudenza e la dottrina hanno da tempo riconosciuto la funzione di segno distintivo del </a:t>
            </a:r>
            <a:r>
              <a:rPr lang="it-IT" altLang="it-IT" sz="2800" i="1" dirty="0"/>
              <a:t>domain </a:t>
            </a:r>
            <a:r>
              <a:rPr lang="it-IT" altLang="it-IT" sz="2800" i="1" dirty="0" err="1"/>
              <a:t>name</a:t>
            </a:r>
            <a:r>
              <a:rPr lang="it-IT" altLang="it-IT" sz="2800" i="1" dirty="0"/>
              <a:t>, </a:t>
            </a:r>
            <a:r>
              <a:rPr lang="it-IT" altLang="it-IT" sz="2800" dirty="0"/>
              <a:t>in particolar modo qualora identifichi un sito web destinato alla offerta o alla promozione di beni o servizi di imprese;</a:t>
            </a:r>
          </a:p>
          <a:p>
            <a:pPr algn="just" eaLnBrk="1" hangingPunct="1">
              <a:buFont typeface="Wingdings" pitchFamily="2" charset="2"/>
              <a:buChar char="§"/>
            </a:pPr>
            <a:r>
              <a:rPr lang="it-IT" altLang="it-IT" sz="2800" dirty="0"/>
              <a:t>il </a:t>
            </a:r>
            <a:r>
              <a:rPr lang="it-IT" altLang="it-IT" sz="2800" i="1" dirty="0"/>
              <a:t>domain </a:t>
            </a:r>
            <a:r>
              <a:rPr lang="it-IT" altLang="it-IT" sz="2800" i="1" dirty="0" err="1"/>
              <a:t>name</a:t>
            </a:r>
            <a:r>
              <a:rPr lang="it-IT" altLang="it-IT" sz="2800" i="1" dirty="0"/>
              <a:t> </a:t>
            </a:r>
            <a:r>
              <a:rPr lang="it-IT" altLang="it-IT" sz="2800" dirty="0"/>
              <a:t>aziendale</a:t>
            </a:r>
            <a:r>
              <a:rPr lang="it-IT" altLang="it-IT" sz="2800" i="1" dirty="0"/>
              <a:t> </a:t>
            </a:r>
            <a:r>
              <a:rPr lang="it-IT" altLang="it-IT" sz="2800" dirty="0"/>
              <a:t>si configura come segno distintivo diverso dal marchio registrato e dunque  diritto di proprietà industriale non titolato ai sensi dell’art. 2, comma 4 CPI.</a:t>
            </a:r>
          </a:p>
        </p:txBody>
      </p:sp>
    </p:spTree>
    <p:extLst>
      <p:ext uri="{BB962C8B-B14F-4D97-AF65-F5344CB8AC3E}">
        <p14:creationId xmlns:p14="http://schemas.microsoft.com/office/powerpoint/2010/main" val="492402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5237">
                                            <p:txEl>
                                              <p:pRg st="0" end="0"/>
                                            </p:txEl>
                                          </p:spTgt>
                                        </p:tgtEl>
                                        <p:attrNameLst>
                                          <p:attrName>style.visibility</p:attrName>
                                        </p:attrNameLst>
                                      </p:cBhvr>
                                      <p:to>
                                        <p:strVal val="visible"/>
                                      </p:to>
                                    </p:set>
                                    <p:animEffect transition="in" filter="wipe(left)">
                                      <p:cBhvr>
                                        <p:cTn id="16" dur="500"/>
                                        <p:tgtEl>
                                          <p:spTgt spid="9523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5237">
                                            <p:txEl>
                                              <p:pRg st="1" end="1"/>
                                            </p:txEl>
                                          </p:spTgt>
                                        </p:tgtEl>
                                        <p:attrNameLst>
                                          <p:attrName>style.visibility</p:attrName>
                                        </p:attrNameLst>
                                      </p:cBhvr>
                                      <p:to>
                                        <p:strVal val="visible"/>
                                      </p:to>
                                    </p:set>
                                    <p:animEffect transition="in" filter="wipe(left)">
                                      <p:cBhvr>
                                        <p:cTn id="21" dur="500"/>
                                        <p:tgtEl>
                                          <p:spTgt spid="952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5237" grpId="0" build="p"/>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egnaposto numero diapositiva 5">
            <a:extLst>
              <a:ext uri="{FF2B5EF4-FFF2-40B4-BE49-F238E27FC236}">
                <a16:creationId xmlns:a16="http://schemas.microsoft.com/office/drawing/2014/main" id="{80692361-3D57-B74C-A7D5-FCA74F8D5CA2}"/>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7835C937-A9AE-B945-874B-41D410C5AFB0}" type="slidenum">
              <a:rPr lang="it-IT" altLang="it-IT" sz="1000">
                <a:latin typeface="Arial" panose="020B0604020202020204" pitchFamily="34" charset="0"/>
              </a:rPr>
              <a:pPr algn="r" eaLnBrk="1" hangingPunct="1">
                <a:spcBef>
                  <a:spcPct val="0"/>
                </a:spcBef>
                <a:buClrTx/>
                <a:buSzTx/>
                <a:buFontTx/>
                <a:buNone/>
              </a:pPr>
              <a:t>79</a:t>
            </a:fld>
            <a:endParaRPr lang="it-IT" altLang="it-IT" sz="1000">
              <a:latin typeface="Arial" panose="020B0604020202020204" pitchFamily="34" charset="0"/>
            </a:endParaRPr>
          </a:p>
        </p:txBody>
      </p:sp>
      <p:sp>
        <p:nvSpPr>
          <p:cNvPr id="119812" name="Rectangle 2">
            <a:extLst>
              <a:ext uri="{FF2B5EF4-FFF2-40B4-BE49-F238E27FC236}">
                <a16:creationId xmlns:a16="http://schemas.microsoft.com/office/drawing/2014/main" id="{49CB9700-FD7B-4B40-B21E-5AF6C59EF054}"/>
              </a:ext>
            </a:extLst>
          </p:cNvPr>
          <p:cNvSpPr>
            <a:spLocks noGrp="1" noChangeArrowheads="1"/>
          </p:cNvSpPr>
          <p:nvPr>
            <p:ph type="title" idx="4294967295"/>
          </p:nvPr>
        </p:nvSpPr>
        <p:spPr>
          <a:xfrm>
            <a:off x="815545" y="457200"/>
            <a:ext cx="9623855" cy="1219200"/>
          </a:xfrm>
        </p:spPr>
        <p:txBody>
          <a:bodyPr>
            <a:normAutofit/>
          </a:bodyPr>
          <a:lstStyle/>
          <a:p>
            <a:pPr algn="ctr" eaLnBrk="1" hangingPunct="1"/>
            <a:r>
              <a:rPr lang="it-IT" altLang="it-IT" sz="2800" b="1" i="1" dirty="0">
                <a:solidFill>
                  <a:srgbClr val="A50021"/>
                </a:solidFill>
              </a:rPr>
              <a:t>Art. 22 D. </a:t>
            </a:r>
            <a:r>
              <a:rPr lang="it-IT" altLang="it-IT" sz="2800" b="1" i="1" dirty="0" err="1">
                <a:solidFill>
                  <a:srgbClr val="A50021"/>
                </a:solidFill>
              </a:rPr>
              <a:t>Lgs</a:t>
            </a:r>
            <a:r>
              <a:rPr lang="it-IT" altLang="it-IT" sz="2800" b="1" i="1" dirty="0">
                <a:solidFill>
                  <a:srgbClr val="A50021"/>
                </a:solidFill>
              </a:rPr>
              <a:t>. 30/2005 - CPI </a:t>
            </a:r>
            <a:br>
              <a:rPr lang="it-IT" altLang="it-IT" sz="2800" b="1" i="1" dirty="0">
                <a:solidFill>
                  <a:srgbClr val="A50021"/>
                </a:solidFill>
              </a:rPr>
            </a:br>
            <a:r>
              <a:rPr lang="it-IT" altLang="it-IT" sz="2800" b="1" i="1" dirty="0">
                <a:solidFill>
                  <a:srgbClr val="A50021"/>
                </a:solidFill>
              </a:rPr>
              <a:t>Unitarietà dei segni distintivi</a:t>
            </a:r>
          </a:p>
        </p:txBody>
      </p:sp>
      <p:sp>
        <p:nvSpPr>
          <p:cNvPr id="119813" name="Rectangle 3">
            <a:extLst>
              <a:ext uri="{FF2B5EF4-FFF2-40B4-BE49-F238E27FC236}">
                <a16:creationId xmlns:a16="http://schemas.microsoft.com/office/drawing/2014/main" id="{59995818-6FF6-3440-97C4-F733512D7F78}"/>
              </a:ext>
            </a:extLst>
          </p:cNvPr>
          <p:cNvSpPr>
            <a:spLocks noGrp="1" noChangeArrowheads="1"/>
          </p:cNvSpPr>
          <p:nvPr>
            <p:ph type="body" idx="4294967295"/>
          </p:nvPr>
        </p:nvSpPr>
        <p:spPr>
          <a:xfrm>
            <a:off x="815545" y="1844676"/>
            <a:ext cx="10231395" cy="3728221"/>
          </a:xfrm>
        </p:spPr>
        <p:txBody>
          <a:bodyPr/>
          <a:lstStyle/>
          <a:p>
            <a:pPr eaLnBrk="1" hangingPunct="1">
              <a:lnSpc>
                <a:spcPct val="80000"/>
              </a:lnSpc>
              <a:buFont typeface="Wingdings" pitchFamily="2" charset="2"/>
              <a:buNone/>
            </a:pPr>
            <a:r>
              <a:rPr lang="it-IT" altLang="it-IT" sz="2400" i="1" dirty="0"/>
              <a:t>«1.  E' vietato adottare come ditta, denominazione o ragione sociale, insegna e </a:t>
            </a:r>
            <a:r>
              <a:rPr lang="it-IT" altLang="it-IT" sz="2400" b="1" i="1" dirty="0"/>
              <a:t>nome a dominio aziendale </a:t>
            </a:r>
            <a:r>
              <a:rPr lang="it-IT" altLang="it-IT" sz="2400" i="1" dirty="0"/>
              <a:t>un </a:t>
            </a:r>
            <a:r>
              <a:rPr lang="it-IT" altLang="it-IT" sz="2400" b="1" i="1" dirty="0"/>
              <a:t>segno uguale o simile </a:t>
            </a:r>
            <a:r>
              <a:rPr lang="it-IT" altLang="it-IT" sz="2400" i="1" dirty="0"/>
              <a:t>all'altrui marchio se, a causa dell'</a:t>
            </a:r>
            <a:r>
              <a:rPr lang="it-IT" altLang="it-IT" sz="2400" b="1" i="1" dirty="0"/>
              <a:t>identità o </a:t>
            </a:r>
            <a:r>
              <a:rPr lang="it-IT" altLang="it-IT" sz="2400" i="1" dirty="0"/>
              <a:t>dell'</a:t>
            </a:r>
            <a:r>
              <a:rPr lang="it-IT" altLang="it-IT" sz="2400" b="1" i="1" dirty="0"/>
              <a:t>affinità tra l'attività di impresa</a:t>
            </a:r>
            <a:r>
              <a:rPr lang="it-IT" altLang="it-IT" sz="2400" i="1" dirty="0"/>
              <a:t> dei titolari di quei segni ed i prodotti o servizi per i quali il marchio </a:t>
            </a:r>
            <a:r>
              <a:rPr lang="it-IT" altLang="it-IT" sz="2400" i="1" dirty="0" err="1"/>
              <a:t>e'</a:t>
            </a:r>
            <a:r>
              <a:rPr lang="it-IT" altLang="it-IT" sz="2400" i="1" dirty="0"/>
              <a:t> adottato, possa determinarsi un </a:t>
            </a:r>
            <a:r>
              <a:rPr lang="it-IT" altLang="it-IT" sz="2400" b="1" i="1" dirty="0">
                <a:solidFill>
                  <a:srgbClr val="C00000"/>
                </a:solidFill>
              </a:rPr>
              <a:t>rischio di confusione per il pubblico </a:t>
            </a:r>
            <a:r>
              <a:rPr lang="it-IT" altLang="it-IT" sz="2400" i="1" dirty="0"/>
              <a:t>che può consistere anche in un rischio di associazione fra i due segni.</a:t>
            </a:r>
          </a:p>
          <a:p>
            <a:pPr eaLnBrk="1" hangingPunct="1">
              <a:lnSpc>
                <a:spcPct val="80000"/>
              </a:lnSpc>
              <a:buFont typeface="Wingdings" pitchFamily="2" charset="2"/>
              <a:buNone/>
            </a:pPr>
            <a:r>
              <a:rPr lang="it-IT" altLang="it-IT" sz="2400" i="1" dirty="0"/>
              <a:t>2.  Il divieto di cui al comma 1 si estende all'adozione come ditta, denominazione o ragione sociale, insegna e </a:t>
            </a:r>
            <a:r>
              <a:rPr lang="it-IT" altLang="it-IT" sz="2400" b="1" i="1" dirty="0"/>
              <a:t>nome a dominio aziendale </a:t>
            </a:r>
            <a:r>
              <a:rPr lang="it-IT" altLang="it-IT" sz="2400" i="1" dirty="0"/>
              <a:t>di un </a:t>
            </a:r>
            <a:r>
              <a:rPr lang="it-IT" altLang="it-IT" sz="2400" b="1" i="1" dirty="0"/>
              <a:t>segno uguale o simile </a:t>
            </a:r>
            <a:r>
              <a:rPr lang="it-IT" altLang="it-IT" sz="2400" i="1" dirty="0"/>
              <a:t>ad un marchio registrato per </a:t>
            </a:r>
            <a:r>
              <a:rPr lang="it-IT" altLang="it-IT" sz="2400" b="1" i="1" dirty="0"/>
              <a:t>prodotti o servizi anche non affini</a:t>
            </a:r>
            <a:r>
              <a:rPr lang="it-IT" altLang="it-IT" sz="2400" i="1" dirty="0"/>
              <a:t>, che goda nello Stato di </a:t>
            </a:r>
            <a:r>
              <a:rPr lang="it-IT" altLang="it-IT" sz="2400" b="1" i="1" dirty="0">
                <a:solidFill>
                  <a:srgbClr val="C00000"/>
                </a:solidFill>
              </a:rPr>
              <a:t>rinomanza</a:t>
            </a:r>
            <a:r>
              <a:rPr lang="it-IT" altLang="it-IT" sz="2400" i="1" dirty="0"/>
              <a:t> se l'uso del segno senza giusto motivo consente di trarre </a:t>
            </a:r>
            <a:r>
              <a:rPr lang="it-IT" altLang="it-IT" sz="2400" b="1" i="1" dirty="0">
                <a:solidFill>
                  <a:srgbClr val="C00000"/>
                </a:solidFill>
              </a:rPr>
              <a:t>indebitamente vantaggio </a:t>
            </a:r>
            <a:r>
              <a:rPr lang="it-IT" altLang="it-IT" sz="2400" i="1" dirty="0"/>
              <a:t>dal carattere distintivo o dalla rinomanza del marchio o reca pregiudizio agli stessi.»</a:t>
            </a:r>
          </a:p>
        </p:txBody>
      </p:sp>
    </p:spTree>
    <p:extLst>
      <p:ext uri="{BB962C8B-B14F-4D97-AF65-F5344CB8AC3E}">
        <p14:creationId xmlns:p14="http://schemas.microsoft.com/office/powerpoint/2010/main" val="2016531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19812"/>
                                        </p:tgtEl>
                                        <p:attrNameLst>
                                          <p:attrName>style.visibility</p:attrName>
                                        </p:attrNameLst>
                                      </p:cBhvr>
                                      <p:to>
                                        <p:strVal val="visible"/>
                                      </p:to>
                                    </p:set>
                                    <p:anim calcmode="lin" valueType="num">
                                      <p:cBhvr>
                                        <p:cTn id="7" dur="2000" fill="hold"/>
                                        <p:tgtEl>
                                          <p:spTgt spid="119812"/>
                                        </p:tgtEl>
                                        <p:attrNameLst>
                                          <p:attrName>ppt_w</p:attrName>
                                        </p:attrNameLst>
                                      </p:cBhvr>
                                      <p:tavLst>
                                        <p:tav tm="0">
                                          <p:val>
                                            <p:strVal val="#ppt_w*2.5"/>
                                          </p:val>
                                        </p:tav>
                                        <p:tav tm="100000">
                                          <p:val>
                                            <p:strVal val="#ppt_w"/>
                                          </p:val>
                                        </p:tav>
                                      </p:tavLst>
                                    </p:anim>
                                    <p:anim calcmode="lin" valueType="num">
                                      <p:cBhvr>
                                        <p:cTn id="8" dur="2000" fill="hold"/>
                                        <p:tgtEl>
                                          <p:spTgt spid="119812"/>
                                        </p:tgtEl>
                                        <p:attrNameLst>
                                          <p:attrName>ppt_h</p:attrName>
                                        </p:attrNameLst>
                                      </p:cBhvr>
                                      <p:tavLst>
                                        <p:tav tm="0">
                                          <p:val>
                                            <p:strVal val="#ppt_h"/>
                                          </p:val>
                                        </p:tav>
                                        <p:tav tm="100000">
                                          <p:val>
                                            <p:strVal val="#ppt_h"/>
                                          </p:val>
                                        </p:tav>
                                      </p:tavLst>
                                    </p:anim>
                                    <p:anim calcmode="lin" valueType="num">
                                      <p:cBhvr>
                                        <p:cTn id="9" dur="2000" fill="hold"/>
                                        <p:tgtEl>
                                          <p:spTgt spid="11981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1981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198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9813">
                                            <p:txEl>
                                              <p:pRg st="0" end="0"/>
                                            </p:txEl>
                                          </p:spTgt>
                                        </p:tgtEl>
                                        <p:attrNameLst>
                                          <p:attrName>style.visibility</p:attrName>
                                        </p:attrNameLst>
                                      </p:cBhvr>
                                      <p:to>
                                        <p:strVal val="visible"/>
                                      </p:to>
                                    </p:set>
                                    <p:animEffect transition="in" filter="wipe(left)">
                                      <p:cBhvr>
                                        <p:cTn id="16" dur="500"/>
                                        <p:tgtEl>
                                          <p:spTgt spid="11981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9813">
                                            <p:txEl>
                                              <p:pRg st="1" end="1"/>
                                            </p:txEl>
                                          </p:spTgt>
                                        </p:tgtEl>
                                        <p:attrNameLst>
                                          <p:attrName>style.visibility</p:attrName>
                                        </p:attrNameLst>
                                      </p:cBhvr>
                                      <p:to>
                                        <p:strVal val="visible"/>
                                      </p:to>
                                    </p:set>
                                    <p:animEffect transition="in" filter="wipe(left)">
                                      <p:cBhvr>
                                        <p:cTn id="21" dur="500"/>
                                        <p:tgtEl>
                                          <p:spTgt spid="1198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P spid="1198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numero diapositiva 5">
            <a:extLst>
              <a:ext uri="{FF2B5EF4-FFF2-40B4-BE49-F238E27FC236}">
                <a16:creationId xmlns:a16="http://schemas.microsoft.com/office/drawing/2014/main" id="{933BCDD2-B731-2B4D-8BB0-4401BB51A29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A52BECCB-EB19-A544-A723-60BBCA919C4C}" type="slidenum">
              <a:rPr lang="it-IT" altLang="it-IT" sz="1000">
                <a:latin typeface="Arial" panose="020B0604020202020204" pitchFamily="34" charset="0"/>
              </a:rPr>
              <a:pPr>
                <a:spcBef>
                  <a:spcPct val="0"/>
                </a:spcBef>
                <a:buClrTx/>
                <a:buSzTx/>
                <a:buFontTx/>
                <a:buNone/>
              </a:pPr>
              <a:t>8</a:t>
            </a:fld>
            <a:endParaRPr lang="it-IT" altLang="it-IT" sz="1000">
              <a:latin typeface="Arial" panose="020B0604020202020204" pitchFamily="34" charset="0"/>
            </a:endParaRPr>
          </a:p>
        </p:txBody>
      </p:sp>
      <p:sp>
        <p:nvSpPr>
          <p:cNvPr id="28675" name="Rectangle 1026">
            <a:extLst>
              <a:ext uri="{FF2B5EF4-FFF2-40B4-BE49-F238E27FC236}">
                <a16:creationId xmlns:a16="http://schemas.microsoft.com/office/drawing/2014/main" id="{83D486FE-A632-7F48-BCC2-0C5BEBEC2D9E}"/>
              </a:ext>
            </a:extLst>
          </p:cNvPr>
          <p:cNvSpPr>
            <a:spLocks noGrp="1" noChangeArrowheads="1"/>
          </p:cNvSpPr>
          <p:nvPr>
            <p:ph type="title"/>
          </p:nvPr>
        </p:nvSpPr>
        <p:spPr>
          <a:xfrm>
            <a:off x="1066800" y="642594"/>
            <a:ext cx="10058400" cy="1223276"/>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Business to consumer (B2C)</a:t>
            </a:r>
          </a:p>
        </p:txBody>
      </p:sp>
      <p:sp>
        <p:nvSpPr>
          <p:cNvPr id="28676" name="Rectangle 1027">
            <a:extLst>
              <a:ext uri="{FF2B5EF4-FFF2-40B4-BE49-F238E27FC236}">
                <a16:creationId xmlns:a16="http://schemas.microsoft.com/office/drawing/2014/main" id="{49470BEA-BE41-D84D-BE13-4799DD3443BF}"/>
              </a:ext>
            </a:extLst>
          </p:cNvPr>
          <p:cNvSpPr>
            <a:spLocks noGrp="1" noChangeArrowheads="1"/>
          </p:cNvSpPr>
          <p:nvPr>
            <p:ph type="body" idx="1"/>
          </p:nvPr>
        </p:nvSpPr>
        <p:spPr>
          <a:xfrm>
            <a:off x="1066800" y="2103120"/>
            <a:ext cx="10058400" cy="3197929"/>
          </a:xfrm>
        </p:spPr>
        <p:txBody>
          <a:bodyPr/>
          <a:lstStyle/>
          <a:p>
            <a:pPr algn="just" eaLnBrk="1" hangingPunct="1">
              <a:buFont typeface="Wingdings" pitchFamily="2" charset="2"/>
              <a:buNone/>
            </a:pPr>
            <a:r>
              <a:rPr lang="it-IT" altLang="it-IT" sz="2800" dirty="0"/>
              <a:t>	</a:t>
            </a:r>
            <a:r>
              <a:rPr lang="it-IT" altLang="it-IT" sz="2400" dirty="0">
                <a:cs typeface="Calibri" panose="020F0502020204030204" pitchFamily="34" charset="0"/>
              </a:rPr>
              <a:t>Il commercio elettronico business to consumer comprende le transazioni commerciali e finanziarie realizzate per via telematica tra imprese (o chi opera nell’ambito della propria attività professionale) e consumatori, intendendosi come consumatore quel soggetto che opera al di fuori della propria attività professionale.</a:t>
            </a:r>
          </a:p>
        </p:txBody>
      </p:sp>
      <p:sp>
        <p:nvSpPr>
          <p:cNvPr id="6" name="Text Box 1">
            <a:extLst>
              <a:ext uri="{FF2B5EF4-FFF2-40B4-BE49-F238E27FC236}">
                <a16:creationId xmlns:a16="http://schemas.microsoft.com/office/drawing/2014/main" id="{EC242010-7D43-C84A-A916-B80126E2589B}"/>
              </a:ext>
            </a:extLst>
          </p:cNvPr>
          <p:cNvSpPr txBox="1">
            <a:spLocks noChangeArrowheads="1"/>
          </p:cNvSpPr>
          <p:nvPr/>
        </p:nvSpPr>
        <p:spPr bwMode="auto">
          <a:xfrm>
            <a:off x="4438135" y="602059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27882277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55325C22-C342-134D-B240-02AA7BEB2854}"/>
              </a:ext>
            </a:extLst>
          </p:cNvPr>
          <p:cNvSpPr>
            <a:spLocks noGrp="1" noChangeArrowheads="1"/>
          </p:cNvSpPr>
          <p:nvPr>
            <p:ph type="title"/>
          </p:nvPr>
        </p:nvSpPr>
        <p:spPr/>
        <p:txBody>
          <a:bodyPr/>
          <a:lstStyle/>
          <a:p>
            <a:pPr algn="ctr"/>
            <a:r>
              <a:rPr lang="it-IT" altLang="it-IT" sz="3200" b="1" dirty="0">
                <a:solidFill>
                  <a:srgbClr val="A50021"/>
                </a:solidFill>
              </a:rPr>
              <a:t>Art. 12 D. </a:t>
            </a:r>
            <a:r>
              <a:rPr lang="it-IT" altLang="it-IT" sz="3200" b="1" dirty="0" err="1">
                <a:solidFill>
                  <a:srgbClr val="A50021"/>
                </a:solidFill>
              </a:rPr>
              <a:t>Lgs</a:t>
            </a:r>
            <a:r>
              <a:rPr lang="it-IT" altLang="it-IT" sz="3200" b="1" dirty="0">
                <a:solidFill>
                  <a:srgbClr val="A50021"/>
                </a:solidFill>
              </a:rPr>
              <a:t>. 30/2005 - CPI Novità</a:t>
            </a:r>
          </a:p>
        </p:txBody>
      </p:sp>
      <p:sp>
        <p:nvSpPr>
          <p:cNvPr id="40962" name="Rectangle 3">
            <a:extLst>
              <a:ext uri="{FF2B5EF4-FFF2-40B4-BE49-F238E27FC236}">
                <a16:creationId xmlns:a16="http://schemas.microsoft.com/office/drawing/2014/main" id="{3A76A7EF-5D06-C34A-AAA1-A51CD8073DE3}"/>
              </a:ext>
            </a:extLst>
          </p:cNvPr>
          <p:cNvSpPr>
            <a:spLocks noGrp="1" noChangeArrowheads="1"/>
          </p:cNvSpPr>
          <p:nvPr>
            <p:ph type="body" idx="1"/>
          </p:nvPr>
        </p:nvSpPr>
        <p:spPr>
          <a:xfrm>
            <a:off x="914400" y="2103120"/>
            <a:ext cx="10210800" cy="3371557"/>
          </a:xfrm>
        </p:spPr>
        <p:txBody>
          <a:bodyPr/>
          <a:lstStyle/>
          <a:p>
            <a:pPr marL="450850" indent="-450850">
              <a:lnSpc>
                <a:spcPct val="80000"/>
              </a:lnSpc>
              <a:buNone/>
            </a:pPr>
            <a:r>
              <a:rPr lang="it-IT" altLang="it-IT" sz="2200" b="1" dirty="0"/>
              <a:t>	</a:t>
            </a:r>
            <a:r>
              <a:rPr lang="it-IT" altLang="it-IT" sz="2200" b="1" i="1" dirty="0"/>
              <a:t>« 1. </a:t>
            </a:r>
            <a:r>
              <a:rPr lang="it-IT" altLang="it-IT" sz="2200" b="1" i="1" dirty="0">
                <a:solidFill>
                  <a:srgbClr val="C00000"/>
                </a:solidFill>
              </a:rPr>
              <a:t>Non possono costituire oggetto di registrazione come marchio </a:t>
            </a:r>
            <a:r>
              <a:rPr lang="it-IT" altLang="it-IT" sz="2200" i="1" dirty="0"/>
              <a:t>d'impresa i segni che alla data del deposito della domanda: (…)</a:t>
            </a:r>
          </a:p>
          <a:p>
            <a:pPr marL="450850" indent="-450850">
              <a:lnSpc>
                <a:spcPct val="80000"/>
              </a:lnSpc>
              <a:buNone/>
            </a:pPr>
            <a:r>
              <a:rPr lang="it-IT" altLang="it-IT" sz="2200" i="1" dirty="0"/>
              <a:t>	b) siano </a:t>
            </a:r>
            <a:r>
              <a:rPr lang="it-IT" altLang="it-IT" sz="2200" b="1" i="1" dirty="0"/>
              <a:t>identici o simili </a:t>
            </a:r>
            <a:r>
              <a:rPr lang="it-IT" altLang="it-IT" sz="2200" i="1" dirty="0"/>
              <a:t>a un segno già noto come ditta, denominazione o ragione sociale, insegna e </a:t>
            </a:r>
            <a:r>
              <a:rPr lang="it-IT" altLang="it-IT" sz="2200" b="1" i="1" dirty="0"/>
              <a:t>nome a dominio</a:t>
            </a:r>
            <a:r>
              <a:rPr lang="it-IT" altLang="it-IT" sz="2200" i="1" dirty="0"/>
              <a:t> usato </a:t>
            </a:r>
            <a:r>
              <a:rPr lang="it-IT" altLang="it-IT" sz="2200" i="1" dirty="0" err="1"/>
              <a:t>nell'attivita'</a:t>
            </a:r>
            <a:r>
              <a:rPr lang="it-IT" altLang="it-IT" sz="2200" i="1" dirty="0"/>
              <a:t> economica, o altro segno distintivo adottato da altri, se a causa della </a:t>
            </a:r>
            <a:r>
              <a:rPr lang="it-IT" altLang="it-IT" sz="2200" i="1" dirty="0" err="1"/>
              <a:t>identita'</a:t>
            </a:r>
            <a:r>
              <a:rPr lang="it-IT" altLang="it-IT" sz="2200" i="1" dirty="0"/>
              <a:t> o somiglianza fra i segni e </a:t>
            </a:r>
            <a:r>
              <a:rPr lang="it-IT" altLang="it-IT" sz="2200" i="1" dirty="0" err="1"/>
              <a:t>dell'identita'</a:t>
            </a:r>
            <a:r>
              <a:rPr lang="it-IT" altLang="it-IT" sz="2200" i="1" dirty="0"/>
              <a:t> o </a:t>
            </a:r>
            <a:r>
              <a:rPr lang="it-IT" altLang="it-IT" sz="2200" i="1" dirty="0" err="1"/>
              <a:t>affinita'</a:t>
            </a:r>
            <a:r>
              <a:rPr lang="it-IT" altLang="it-IT" sz="2200" i="1" dirty="0"/>
              <a:t> fra </a:t>
            </a:r>
            <a:r>
              <a:rPr lang="it-IT" altLang="it-IT" sz="2200" i="1" dirty="0" err="1"/>
              <a:t>l'attivita'</a:t>
            </a:r>
            <a:r>
              <a:rPr lang="it-IT" altLang="it-IT" sz="2200" i="1" dirty="0"/>
              <a:t> d'impresa da questi esercitata ed i prodotti o servizi per i quali il marchio </a:t>
            </a:r>
            <a:r>
              <a:rPr lang="it-IT" altLang="it-IT" sz="2200" i="1" dirty="0" err="1"/>
              <a:t>e'</a:t>
            </a:r>
            <a:r>
              <a:rPr lang="it-IT" altLang="it-IT" sz="2200" i="1" dirty="0"/>
              <a:t> registrato possa determinarsi un rischio di confusione per il pubblico, che </a:t>
            </a:r>
            <a:r>
              <a:rPr lang="it-IT" altLang="it-IT" sz="2200" i="1" dirty="0" err="1"/>
              <a:t>puo'</a:t>
            </a:r>
            <a:r>
              <a:rPr lang="it-IT" altLang="it-IT" sz="2200" i="1" dirty="0"/>
              <a:t> consistere anche in un </a:t>
            </a:r>
            <a:r>
              <a:rPr lang="it-IT" altLang="it-IT" sz="2200" b="1" i="1" dirty="0"/>
              <a:t>rischio di associazione fra i due segni</a:t>
            </a:r>
            <a:r>
              <a:rPr lang="it-IT" altLang="it-IT" sz="2200" i="1" dirty="0"/>
              <a:t>. L'uso precedente del segno, quando non importi </a:t>
            </a:r>
            <a:r>
              <a:rPr lang="it-IT" altLang="it-IT" sz="2200" i="1" dirty="0" err="1"/>
              <a:t>notorieta'</a:t>
            </a:r>
            <a:r>
              <a:rPr lang="it-IT" altLang="it-IT" sz="2200" i="1" dirty="0"/>
              <a:t> di esso, o importi </a:t>
            </a:r>
            <a:r>
              <a:rPr lang="it-IT" altLang="it-IT" sz="2200" i="1" dirty="0" err="1"/>
              <a:t>notorieta'</a:t>
            </a:r>
            <a:r>
              <a:rPr lang="it-IT" altLang="it-IT" sz="2200" i="1" dirty="0"/>
              <a:t> puramente locale, non toglie la </a:t>
            </a:r>
            <a:r>
              <a:rPr lang="it-IT" altLang="it-IT" sz="2200" i="1" dirty="0" err="1"/>
              <a:t>novita'</a:t>
            </a:r>
            <a:r>
              <a:rPr lang="it-IT" altLang="it-IT" sz="2200" i="1" dirty="0"/>
              <a:t>. L'uso precedente del segno da parte del richiedente o del suo dante causa non </a:t>
            </a:r>
            <a:r>
              <a:rPr lang="it-IT" altLang="it-IT" sz="2200" i="1" dirty="0" err="1"/>
              <a:t>e'</a:t>
            </a:r>
            <a:r>
              <a:rPr lang="it-IT" altLang="it-IT" sz="2200" i="1" dirty="0"/>
              <a:t> di ostacolo alla registrazione; (…)»</a:t>
            </a:r>
          </a:p>
        </p:txBody>
      </p:sp>
    </p:spTree>
    <p:extLst>
      <p:ext uri="{BB962C8B-B14F-4D97-AF65-F5344CB8AC3E}">
        <p14:creationId xmlns:p14="http://schemas.microsoft.com/office/powerpoint/2010/main" val="22306047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numero diapositiva 5">
            <a:extLst>
              <a:ext uri="{FF2B5EF4-FFF2-40B4-BE49-F238E27FC236}">
                <a16:creationId xmlns:a16="http://schemas.microsoft.com/office/drawing/2014/main" id="{1D1D5C69-6FE1-9A4A-93B2-7138AC85B45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6E9AE0E4-38B0-7F4B-A5AC-D5338FC0B973}" type="slidenum">
              <a:rPr lang="it-IT" altLang="it-IT" sz="1000">
                <a:latin typeface="Arial" panose="020B0604020202020204" pitchFamily="34" charset="0"/>
              </a:rPr>
              <a:pPr>
                <a:spcBef>
                  <a:spcPct val="0"/>
                </a:spcBef>
                <a:buClrTx/>
                <a:buSzTx/>
                <a:buFontTx/>
                <a:buNone/>
              </a:pPr>
              <a:t>81</a:t>
            </a:fld>
            <a:endParaRPr lang="it-IT" altLang="it-IT" sz="1000">
              <a:latin typeface="Arial" panose="020B0604020202020204" pitchFamily="34" charset="0"/>
            </a:endParaRPr>
          </a:p>
        </p:txBody>
      </p:sp>
      <p:sp>
        <p:nvSpPr>
          <p:cNvPr id="46083" name="Rectangle 2">
            <a:extLst>
              <a:ext uri="{FF2B5EF4-FFF2-40B4-BE49-F238E27FC236}">
                <a16:creationId xmlns:a16="http://schemas.microsoft.com/office/drawing/2014/main" id="{DC2CF1D2-FF9A-4A49-B021-E05F7DFFD446}"/>
              </a:ext>
            </a:extLst>
          </p:cNvPr>
          <p:cNvSpPr>
            <a:spLocks noGrp="1" noChangeArrowheads="1"/>
          </p:cNvSpPr>
          <p:nvPr>
            <p:ph type="title"/>
          </p:nvPr>
        </p:nvSpPr>
        <p:spPr/>
        <p:txBody>
          <a:bodyPr/>
          <a:lstStyle/>
          <a:p>
            <a:pPr algn="ctr"/>
            <a:r>
              <a:rPr lang="it-IT" altLang="it-IT" sz="2800" b="1">
                <a:solidFill>
                  <a:srgbClr val="A50021"/>
                </a:solidFill>
              </a:rPr>
              <a:t>Tutela del </a:t>
            </a:r>
            <a:r>
              <a:rPr lang="it-IT" altLang="it-IT" sz="2800" b="1" i="1">
                <a:solidFill>
                  <a:srgbClr val="A50021"/>
                </a:solidFill>
              </a:rPr>
              <a:t>domain name </a:t>
            </a:r>
            <a:r>
              <a:rPr lang="it-IT" altLang="it-IT" sz="2800" b="1">
                <a:solidFill>
                  <a:srgbClr val="A50021"/>
                </a:solidFill>
              </a:rPr>
              <a:t>ai sensi della disciplina sulla concorrenza sleale (art. 2598 c.c.)</a:t>
            </a:r>
            <a:endParaRPr lang="it-IT" altLang="it-IT" sz="2800"/>
          </a:p>
        </p:txBody>
      </p:sp>
      <p:sp>
        <p:nvSpPr>
          <p:cNvPr id="46084" name="Rectangle 3">
            <a:extLst>
              <a:ext uri="{FF2B5EF4-FFF2-40B4-BE49-F238E27FC236}">
                <a16:creationId xmlns:a16="http://schemas.microsoft.com/office/drawing/2014/main" id="{E96C1868-18D6-4A41-944E-B84563EA8546}"/>
              </a:ext>
            </a:extLst>
          </p:cNvPr>
          <p:cNvSpPr>
            <a:spLocks noGrp="1" noChangeArrowheads="1"/>
          </p:cNvSpPr>
          <p:nvPr>
            <p:ph type="body" idx="1"/>
          </p:nvPr>
        </p:nvSpPr>
        <p:spPr/>
        <p:txBody>
          <a:bodyPr/>
          <a:lstStyle/>
          <a:p>
            <a:pPr marL="190500" indent="-190500">
              <a:buNone/>
            </a:pPr>
            <a:r>
              <a:rPr lang="it-IT" altLang="it-IT" sz="2000"/>
              <a:t>	</a:t>
            </a:r>
            <a:r>
              <a:rPr lang="it-IT" altLang="it-IT" sz="2000" b="1"/>
              <a:t>Art. 2598 c.c. </a:t>
            </a:r>
            <a:r>
              <a:rPr lang="it-IT" altLang="it-IT" sz="2000"/>
              <a:t>“</a:t>
            </a:r>
            <a:r>
              <a:rPr lang="it-IT" altLang="it-IT" sz="2000" i="1"/>
              <a:t>Ferme le disposizioni che concernono la tutela dei segni distintivi [2563-2574] e dei diritti di brevetto [2584-2594], compie atti di concorrenza sleale chiunque: </a:t>
            </a:r>
          </a:p>
          <a:p>
            <a:pPr marL="190500" indent="-190500">
              <a:buNone/>
            </a:pPr>
            <a:r>
              <a:rPr lang="it-IT" altLang="it-IT" sz="2000" i="1"/>
              <a:t>	</a:t>
            </a:r>
            <a:r>
              <a:rPr lang="it-IT" altLang="it-IT" sz="2000" b="1" i="1"/>
              <a:t>1) usa nomi o segni distintivi idonei a produrre confusione con i nomi o i segni distintivi legittimamente usati da altri, o imita servilmente i prodotti di un concorrente, o compie con qualsiasi altro mezzo atti idonei a creare confusione con i prodotti e con l'attività di un concorrente; </a:t>
            </a:r>
          </a:p>
          <a:p>
            <a:pPr marL="190500" indent="-190500">
              <a:buNone/>
            </a:pPr>
            <a:r>
              <a:rPr lang="it-IT" altLang="it-IT" sz="2000" i="1"/>
              <a:t>	2) diffonde notizie e apprezzamenti sui prodotti e sull'attività di un concorrente, idonei a determinarne il discredito, o si appropria di pregi dei prodotti o dell'impresa di un concorrente; </a:t>
            </a:r>
          </a:p>
          <a:p>
            <a:pPr marL="190500" indent="-190500">
              <a:buNone/>
            </a:pPr>
            <a:r>
              <a:rPr lang="it-IT" altLang="it-IT" sz="2000" i="1"/>
              <a:t>	</a:t>
            </a:r>
            <a:r>
              <a:rPr lang="it-IT" altLang="it-IT" sz="2000" b="1" i="1"/>
              <a:t>3) si vale </a:t>
            </a:r>
            <a:r>
              <a:rPr lang="it-IT" altLang="it-IT" sz="2000" b="1" i="1">
                <a:solidFill>
                  <a:srgbClr val="C00000"/>
                </a:solidFill>
              </a:rPr>
              <a:t>direttamente o indirettamente </a:t>
            </a:r>
            <a:r>
              <a:rPr lang="it-IT" altLang="it-IT" sz="2000" b="1" i="1"/>
              <a:t>di ogni altro mezzo non conforme ai principi della </a:t>
            </a:r>
            <a:r>
              <a:rPr lang="it-IT" altLang="it-IT" sz="2000" b="1" i="1">
                <a:solidFill>
                  <a:srgbClr val="C00000"/>
                </a:solidFill>
              </a:rPr>
              <a:t>correttezza professionale </a:t>
            </a:r>
            <a:r>
              <a:rPr lang="it-IT" altLang="it-IT" sz="2000" b="1" i="1"/>
              <a:t>e idoneo a </a:t>
            </a:r>
            <a:r>
              <a:rPr lang="it-IT" altLang="it-IT" sz="2000" b="1" i="1">
                <a:solidFill>
                  <a:srgbClr val="C00000"/>
                </a:solidFill>
              </a:rPr>
              <a:t>danneggiare l'altrui azienda</a:t>
            </a:r>
            <a:r>
              <a:rPr lang="it-IT" altLang="it-IT" sz="2000" i="1">
                <a:solidFill>
                  <a:srgbClr val="C00000"/>
                </a:solidFill>
              </a:rPr>
              <a:t>.</a:t>
            </a:r>
          </a:p>
        </p:txBody>
      </p:sp>
    </p:spTree>
    <p:extLst>
      <p:ext uri="{BB962C8B-B14F-4D97-AF65-F5344CB8AC3E}">
        <p14:creationId xmlns:p14="http://schemas.microsoft.com/office/powerpoint/2010/main" val="39400957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Segnaposto numero diapositiva 3">
            <a:extLst>
              <a:ext uri="{FF2B5EF4-FFF2-40B4-BE49-F238E27FC236}">
                <a16:creationId xmlns:a16="http://schemas.microsoft.com/office/drawing/2014/main" id="{351D54E1-E153-8D42-8AA6-A799FE858699}"/>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FCB5EBD3-F947-7540-BAD0-942F07FFCD72}" type="slidenum">
              <a:rPr lang="it-IT" altLang="it-IT" sz="1000">
                <a:latin typeface="Arial" panose="020B0604020202020204" pitchFamily="34" charset="0"/>
              </a:rPr>
              <a:pPr algn="r" eaLnBrk="1" hangingPunct="1">
                <a:spcBef>
                  <a:spcPct val="0"/>
                </a:spcBef>
                <a:buClrTx/>
                <a:buSzTx/>
                <a:buFontTx/>
                <a:buNone/>
              </a:pPr>
              <a:t>82</a:t>
            </a:fld>
            <a:endParaRPr lang="it-IT" altLang="it-IT" sz="1000">
              <a:latin typeface="Arial" panose="020B0604020202020204" pitchFamily="34" charset="0"/>
            </a:endParaRPr>
          </a:p>
        </p:txBody>
      </p:sp>
      <p:sp>
        <p:nvSpPr>
          <p:cNvPr id="2" name="Titolo 1">
            <a:extLst>
              <a:ext uri="{FF2B5EF4-FFF2-40B4-BE49-F238E27FC236}">
                <a16:creationId xmlns:a16="http://schemas.microsoft.com/office/drawing/2014/main" id="{1EBFBB6C-5092-8740-8DB1-F1D05985E7D3}"/>
              </a:ext>
            </a:extLst>
          </p:cNvPr>
          <p:cNvSpPr>
            <a:spLocks noGrp="1" noChangeArrowheads="1"/>
          </p:cNvSpPr>
          <p:nvPr>
            <p:ph type="title" idx="4294967295"/>
          </p:nvPr>
        </p:nvSpPr>
        <p:spPr>
          <a:xfrm>
            <a:off x="1981200" y="500064"/>
            <a:ext cx="8001000" cy="1252537"/>
          </a:xfrm>
        </p:spPr>
        <p:txBody>
          <a:bodyPr vert="horz" lIns="92075" tIns="46038" rIns="92075" bIns="46038" rtlCol="0" anchor="ctr">
            <a:normAutofit/>
          </a:bodyPr>
          <a:lstStyle/>
          <a:p>
            <a:pPr algn="ctr" eaLnBrk="1" hangingPunct="1"/>
            <a:r>
              <a:rPr lang="it-IT" altLang="it-IT" sz="2800" b="1">
                <a:solidFill>
                  <a:srgbClr val="A50021"/>
                </a:solidFill>
              </a:rPr>
              <a:t>Casi di applicazione della tutela del </a:t>
            </a:r>
            <a:r>
              <a:rPr lang="it-IT" altLang="it-IT" sz="2800" b="1" i="1">
                <a:solidFill>
                  <a:srgbClr val="A50021"/>
                </a:solidFill>
              </a:rPr>
              <a:t>domain name </a:t>
            </a:r>
            <a:r>
              <a:rPr lang="it-IT" altLang="it-IT" sz="2800" b="1">
                <a:solidFill>
                  <a:srgbClr val="A50021"/>
                </a:solidFill>
              </a:rPr>
              <a:t>ai sensi della disciplina sulla concorrenza sleale </a:t>
            </a:r>
          </a:p>
        </p:txBody>
      </p:sp>
      <p:sp>
        <p:nvSpPr>
          <p:cNvPr id="102405" name="Segnaposto contenuto 2">
            <a:extLst>
              <a:ext uri="{FF2B5EF4-FFF2-40B4-BE49-F238E27FC236}">
                <a16:creationId xmlns:a16="http://schemas.microsoft.com/office/drawing/2014/main" id="{BAE07ADB-F750-F244-9479-3A7B53F91872}"/>
              </a:ext>
            </a:extLst>
          </p:cNvPr>
          <p:cNvSpPr>
            <a:spLocks noGrp="1" noChangeArrowheads="1"/>
          </p:cNvSpPr>
          <p:nvPr>
            <p:ph idx="4294967295"/>
          </p:nvPr>
        </p:nvSpPr>
        <p:spPr>
          <a:xfrm>
            <a:off x="775855" y="1752602"/>
            <a:ext cx="10321636" cy="3872344"/>
          </a:xfrm>
        </p:spPr>
        <p:txBody>
          <a:bodyPr/>
          <a:lstStyle/>
          <a:p>
            <a:pPr algn="just" eaLnBrk="1" hangingPunct="1">
              <a:buFont typeface="Wingdings" pitchFamily="2" charset="2"/>
              <a:buChar char="ü"/>
            </a:pPr>
            <a:r>
              <a:rPr lang="it-IT" altLang="it-IT" sz="2800"/>
              <a:t>Mera registrazione di un </a:t>
            </a:r>
            <a:r>
              <a:rPr lang="it-IT" altLang="it-IT" sz="2800" i="1"/>
              <a:t>domain name</a:t>
            </a:r>
            <a:r>
              <a:rPr lang="it-IT" altLang="it-IT" sz="2800"/>
              <a:t>, in assenza di concreto utilizzo dello stesso, per ostacolare l’attività di un concorrente o quale forma di </a:t>
            </a:r>
            <a:r>
              <a:rPr lang="it-IT" altLang="it-IT" sz="2800" i="1"/>
              <a:t>cybersquatting</a:t>
            </a:r>
            <a:r>
              <a:rPr lang="it-IT" altLang="it-IT" sz="2800"/>
              <a:t>;</a:t>
            </a:r>
          </a:p>
          <a:p>
            <a:pPr algn="just" eaLnBrk="1" hangingPunct="1">
              <a:buFont typeface="Wingdings" pitchFamily="2" charset="2"/>
              <a:buChar char="ü"/>
            </a:pPr>
            <a:r>
              <a:rPr lang="it-IT" altLang="it-IT" sz="2800"/>
              <a:t>“dirottamento” dei navigatori, mediante reindirizzamento automatico o sfruttando errori di digitazione (“</a:t>
            </a:r>
            <a:r>
              <a:rPr lang="it-IT" altLang="it-IT" sz="2800" i="1"/>
              <a:t>misspelling</a:t>
            </a:r>
            <a:r>
              <a:rPr lang="it-IT" altLang="it-IT" sz="2800"/>
              <a:t>”);</a:t>
            </a:r>
          </a:p>
          <a:p>
            <a:pPr algn="just" eaLnBrk="1" hangingPunct="1">
              <a:buFont typeface="Wingdings" pitchFamily="2" charset="2"/>
              <a:buChar char="ü"/>
            </a:pPr>
            <a:r>
              <a:rPr lang="it-IT" altLang="it-IT" sz="2800"/>
              <a:t>Accaparramento di </a:t>
            </a:r>
            <a:r>
              <a:rPr lang="it-IT" altLang="it-IT" sz="2800" i="1"/>
              <a:t>domain names</a:t>
            </a:r>
            <a:r>
              <a:rPr lang="it-IT" altLang="it-IT" sz="2800"/>
              <a:t>.</a:t>
            </a:r>
            <a:endParaRPr lang="it-IT" altLang="it-IT" sz="2800" i="1"/>
          </a:p>
        </p:txBody>
      </p:sp>
    </p:spTree>
    <p:extLst>
      <p:ext uri="{BB962C8B-B14F-4D97-AF65-F5344CB8AC3E}">
        <p14:creationId xmlns:p14="http://schemas.microsoft.com/office/powerpoint/2010/main" val="2010643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05">
                                            <p:txEl>
                                              <p:pRg st="0" end="0"/>
                                            </p:txEl>
                                          </p:spTgt>
                                        </p:tgtEl>
                                        <p:attrNameLst>
                                          <p:attrName>style.visibility</p:attrName>
                                        </p:attrNameLst>
                                      </p:cBhvr>
                                      <p:to>
                                        <p:strVal val="visible"/>
                                      </p:to>
                                    </p:set>
                                    <p:animEffect transition="in" filter="wipe(left)">
                                      <p:cBhvr>
                                        <p:cTn id="16" dur="500"/>
                                        <p:tgtEl>
                                          <p:spTgt spid="10240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405">
                                            <p:txEl>
                                              <p:pRg st="1" end="1"/>
                                            </p:txEl>
                                          </p:spTgt>
                                        </p:tgtEl>
                                        <p:attrNameLst>
                                          <p:attrName>style.visibility</p:attrName>
                                        </p:attrNameLst>
                                      </p:cBhvr>
                                      <p:to>
                                        <p:strVal val="visible"/>
                                      </p:to>
                                    </p:set>
                                    <p:animEffect transition="in" filter="wipe(left)">
                                      <p:cBhvr>
                                        <p:cTn id="21" dur="500"/>
                                        <p:tgtEl>
                                          <p:spTgt spid="10240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2405">
                                            <p:txEl>
                                              <p:pRg st="2" end="2"/>
                                            </p:txEl>
                                          </p:spTgt>
                                        </p:tgtEl>
                                        <p:attrNameLst>
                                          <p:attrName>style.visibility</p:attrName>
                                        </p:attrNameLst>
                                      </p:cBhvr>
                                      <p:to>
                                        <p:strVal val="visible"/>
                                      </p:to>
                                    </p:set>
                                    <p:animEffect transition="in" filter="wipe(left)">
                                      <p:cBhvr>
                                        <p:cTn id="26" dur="500"/>
                                        <p:tgtEl>
                                          <p:spTgt spid="1024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405" grpId="0" build="p"/>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egnaposto numero diapositiva 3">
            <a:extLst>
              <a:ext uri="{FF2B5EF4-FFF2-40B4-BE49-F238E27FC236}">
                <a16:creationId xmlns:a16="http://schemas.microsoft.com/office/drawing/2014/main" id="{67C3E610-4580-8540-AE81-D3CC4ED07EB1}"/>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C47AF11D-FCB8-7749-832A-54327572864A}" type="slidenum">
              <a:rPr lang="it-IT" altLang="it-IT" sz="1000">
                <a:latin typeface="Arial" panose="020B0604020202020204" pitchFamily="34" charset="0"/>
              </a:rPr>
              <a:pPr algn="r" eaLnBrk="1" hangingPunct="1">
                <a:spcBef>
                  <a:spcPct val="0"/>
                </a:spcBef>
                <a:buClrTx/>
                <a:buSzTx/>
                <a:buFontTx/>
                <a:buNone/>
              </a:pPr>
              <a:t>83</a:t>
            </a:fld>
            <a:endParaRPr lang="it-IT" altLang="it-IT" sz="1000">
              <a:latin typeface="Arial" panose="020B0604020202020204" pitchFamily="34" charset="0"/>
            </a:endParaRPr>
          </a:p>
        </p:txBody>
      </p:sp>
      <p:sp>
        <p:nvSpPr>
          <p:cNvPr id="2" name="Titolo 1">
            <a:extLst>
              <a:ext uri="{FF2B5EF4-FFF2-40B4-BE49-F238E27FC236}">
                <a16:creationId xmlns:a16="http://schemas.microsoft.com/office/drawing/2014/main" id="{E5FA0C4A-D071-B14C-BA76-9E871CADA83B}"/>
              </a:ext>
            </a:extLst>
          </p:cNvPr>
          <p:cNvSpPr>
            <a:spLocks noGrp="1" noChangeArrowheads="1"/>
          </p:cNvSpPr>
          <p:nvPr>
            <p:ph type="title" idx="4294967295"/>
          </p:nvPr>
        </p:nvSpPr>
        <p:spPr/>
        <p:txBody>
          <a:bodyPr vert="horz" lIns="92075" tIns="46038" rIns="92075" bIns="46038" rtlCol="0" anchor="ctr">
            <a:normAutofit/>
          </a:bodyPr>
          <a:lstStyle/>
          <a:p>
            <a:pPr algn="ctr" eaLnBrk="1" hangingPunct="1"/>
            <a:r>
              <a:rPr lang="it-IT" altLang="it-IT" sz="2800" b="1">
                <a:solidFill>
                  <a:srgbClr val="A50021"/>
                </a:solidFill>
              </a:rPr>
              <a:t>Tutele ottenibili a protezione del </a:t>
            </a:r>
            <a:r>
              <a:rPr lang="it-IT" altLang="it-IT" sz="2800" b="1" i="1">
                <a:solidFill>
                  <a:srgbClr val="A50021"/>
                </a:solidFill>
              </a:rPr>
              <a:t>domain name</a:t>
            </a:r>
          </a:p>
        </p:txBody>
      </p:sp>
      <p:sp>
        <p:nvSpPr>
          <p:cNvPr id="103429" name="Segnaposto contenuto 2">
            <a:extLst>
              <a:ext uri="{FF2B5EF4-FFF2-40B4-BE49-F238E27FC236}">
                <a16:creationId xmlns:a16="http://schemas.microsoft.com/office/drawing/2014/main" id="{50ED825E-8341-6240-A5BE-E9CF52A53F7A}"/>
              </a:ext>
            </a:extLst>
          </p:cNvPr>
          <p:cNvSpPr>
            <a:spLocks noGrp="1" noChangeArrowheads="1"/>
          </p:cNvSpPr>
          <p:nvPr>
            <p:ph idx="4294967295"/>
          </p:nvPr>
        </p:nvSpPr>
        <p:spPr>
          <a:xfrm>
            <a:off x="704335" y="1655805"/>
            <a:ext cx="10420865" cy="4379235"/>
          </a:xfrm>
        </p:spPr>
        <p:txBody>
          <a:bodyPr>
            <a:noAutofit/>
          </a:bodyPr>
          <a:lstStyle/>
          <a:p>
            <a:pPr algn="just" eaLnBrk="1" hangingPunct="1">
              <a:buFont typeface="Wingdings" pitchFamily="2" charset="2"/>
              <a:buChar char="ü"/>
            </a:pPr>
            <a:r>
              <a:rPr lang="it-IT" altLang="it-IT" sz="2400" dirty="0"/>
              <a:t>Sanzioni previste in generale per la tutela dei diritti di proprietà industriale; tra queste, in particolare l’inibitoria e la penale per il ritardo (art. 124 CPI); </a:t>
            </a:r>
          </a:p>
          <a:p>
            <a:pPr algn="just" eaLnBrk="1" hangingPunct="1">
              <a:buFont typeface="Wingdings" pitchFamily="2" charset="2"/>
              <a:buChar char="ü"/>
            </a:pPr>
            <a:r>
              <a:rPr lang="it-IT" altLang="it-IT" sz="2400" dirty="0"/>
              <a:t>Revoca o trasferimento all’avente diritto, da parte dell’autorità di registrazione, del </a:t>
            </a:r>
            <a:r>
              <a:rPr lang="it-IT" altLang="it-IT" sz="2400" i="1" dirty="0"/>
              <a:t>domain </a:t>
            </a:r>
            <a:r>
              <a:rPr lang="it-IT" altLang="it-IT" sz="2400" i="1" dirty="0" err="1"/>
              <a:t>name</a:t>
            </a:r>
            <a:r>
              <a:rPr lang="it-IT" altLang="it-IT" sz="2400" i="1" dirty="0"/>
              <a:t> </a:t>
            </a:r>
            <a:r>
              <a:rPr lang="it-IT" altLang="it-IT" sz="2400" dirty="0"/>
              <a:t>registrato in mala fede o in violazione dell’art. 22 CPI (art. 118, comma 6 CPI);</a:t>
            </a:r>
          </a:p>
          <a:p>
            <a:pPr algn="just" eaLnBrk="1" hangingPunct="1">
              <a:buFont typeface="Wingdings" pitchFamily="2" charset="2"/>
              <a:buChar char="ü"/>
            </a:pPr>
            <a:r>
              <a:rPr lang="it-IT" altLang="it-IT" sz="2400" dirty="0"/>
              <a:t>Misure cautelari: in particolare, inibitoria e trasferimento provvisorio, se del caso previa prestazione di idonea cauzione (art. 133 CPI);</a:t>
            </a:r>
          </a:p>
          <a:p>
            <a:pPr algn="just" eaLnBrk="1" hangingPunct="1">
              <a:buFont typeface="Wingdings" pitchFamily="2" charset="2"/>
              <a:buChar char="ü"/>
            </a:pPr>
            <a:r>
              <a:rPr lang="it-IT" altLang="it-IT" sz="2400" dirty="0"/>
              <a:t>In generale: il risarcimento dei danni ai sensi della disciplina sulla concorrenza sleale (art. 2598 c.c.);</a:t>
            </a:r>
          </a:p>
          <a:p>
            <a:pPr algn="just" eaLnBrk="1" hangingPunct="1">
              <a:buFont typeface="Wingdings" pitchFamily="2" charset="2"/>
              <a:buChar char="ü"/>
            </a:pPr>
            <a:r>
              <a:rPr lang="it-IT" altLang="it-IT" sz="2400" dirty="0"/>
              <a:t>Rimedi stragiudiziali: arbitrato irrituale e procedura di riassegnazione (cfr. Regole di </a:t>
            </a:r>
            <a:r>
              <a:rPr lang="it-IT" altLang="it-IT" sz="2400" i="1" dirty="0" err="1"/>
              <a:t>Naming</a:t>
            </a:r>
            <a:r>
              <a:rPr lang="it-IT" altLang="it-IT" sz="2400" i="1" dirty="0"/>
              <a:t>)</a:t>
            </a:r>
            <a:r>
              <a:rPr lang="it-IT" altLang="it-IT" sz="2400" dirty="0"/>
              <a:t>.</a:t>
            </a:r>
          </a:p>
        </p:txBody>
      </p:sp>
    </p:spTree>
    <p:extLst>
      <p:ext uri="{BB962C8B-B14F-4D97-AF65-F5344CB8AC3E}">
        <p14:creationId xmlns:p14="http://schemas.microsoft.com/office/powerpoint/2010/main" val="2894975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3429">
                                            <p:txEl>
                                              <p:pRg st="0" end="0"/>
                                            </p:txEl>
                                          </p:spTgt>
                                        </p:tgtEl>
                                        <p:attrNameLst>
                                          <p:attrName>style.visibility</p:attrName>
                                        </p:attrNameLst>
                                      </p:cBhvr>
                                      <p:to>
                                        <p:strVal val="visible"/>
                                      </p:to>
                                    </p:set>
                                    <p:animEffect transition="in" filter="wipe(left)">
                                      <p:cBhvr>
                                        <p:cTn id="16" dur="500"/>
                                        <p:tgtEl>
                                          <p:spTgt spid="10342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3429">
                                            <p:txEl>
                                              <p:pRg st="1" end="1"/>
                                            </p:txEl>
                                          </p:spTgt>
                                        </p:tgtEl>
                                        <p:attrNameLst>
                                          <p:attrName>style.visibility</p:attrName>
                                        </p:attrNameLst>
                                      </p:cBhvr>
                                      <p:to>
                                        <p:strVal val="visible"/>
                                      </p:to>
                                    </p:set>
                                    <p:animEffect transition="in" filter="wipe(left)">
                                      <p:cBhvr>
                                        <p:cTn id="21" dur="500"/>
                                        <p:tgtEl>
                                          <p:spTgt spid="10342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3429">
                                            <p:txEl>
                                              <p:pRg st="2" end="2"/>
                                            </p:txEl>
                                          </p:spTgt>
                                        </p:tgtEl>
                                        <p:attrNameLst>
                                          <p:attrName>style.visibility</p:attrName>
                                        </p:attrNameLst>
                                      </p:cBhvr>
                                      <p:to>
                                        <p:strVal val="visible"/>
                                      </p:to>
                                    </p:set>
                                    <p:animEffect transition="in" filter="wipe(left)">
                                      <p:cBhvr>
                                        <p:cTn id="26" dur="500"/>
                                        <p:tgtEl>
                                          <p:spTgt spid="10342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3429">
                                            <p:txEl>
                                              <p:pRg st="3" end="3"/>
                                            </p:txEl>
                                          </p:spTgt>
                                        </p:tgtEl>
                                        <p:attrNameLst>
                                          <p:attrName>style.visibility</p:attrName>
                                        </p:attrNameLst>
                                      </p:cBhvr>
                                      <p:to>
                                        <p:strVal val="visible"/>
                                      </p:to>
                                    </p:set>
                                    <p:animEffect transition="in" filter="wipe(left)">
                                      <p:cBhvr>
                                        <p:cTn id="31" dur="500"/>
                                        <p:tgtEl>
                                          <p:spTgt spid="103429">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3429">
                                            <p:txEl>
                                              <p:pRg st="4" end="4"/>
                                            </p:txEl>
                                          </p:spTgt>
                                        </p:tgtEl>
                                        <p:attrNameLst>
                                          <p:attrName>style.visibility</p:attrName>
                                        </p:attrNameLst>
                                      </p:cBhvr>
                                      <p:to>
                                        <p:strVal val="visible"/>
                                      </p:to>
                                    </p:set>
                                    <p:animEffect transition="in" filter="wipe(left)">
                                      <p:cBhvr>
                                        <p:cTn id="36" dur="500"/>
                                        <p:tgtEl>
                                          <p:spTgt spid="1034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3429" grpId="0" build="p"/>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Segnaposto numero diapositiva 5">
            <a:extLst>
              <a:ext uri="{FF2B5EF4-FFF2-40B4-BE49-F238E27FC236}">
                <a16:creationId xmlns:a16="http://schemas.microsoft.com/office/drawing/2014/main" id="{92EBB65C-B185-3548-890D-62399F9E3BF4}"/>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BC4121F3-CA16-F64C-9661-E6359CEFE04F}" type="slidenum">
              <a:rPr lang="it-IT" altLang="it-IT" sz="1000">
                <a:latin typeface="Arial" panose="020B0604020202020204" pitchFamily="34" charset="0"/>
              </a:rPr>
              <a:pPr algn="r" eaLnBrk="1" hangingPunct="1">
                <a:spcBef>
                  <a:spcPct val="0"/>
                </a:spcBef>
                <a:buClrTx/>
                <a:buSzTx/>
                <a:buFontTx/>
                <a:buNone/>
              </a:pPr>
              <a:t>84</a:t>
            </a:fld>
            <a:endParaRPr lang="it-IT" altLang="it-IT" sz="1000">
              <a:latin typeface="Arial" panose="020B0604020202020204" pitchFamily="34" charset="0"/>
            </a:endParaRPr>
          </a:p>
        </p:txBody>
      </p:sp>
      <p:sp>
        <p:nvSpPr>
          <p:cNvPr id="130052" name="Rectangle 2">
            <a:extLst>
              <a:ext uri="{FF2B5EF4-FFF2-40B4-BE49-F238E27FC236}">
                <a16:creationId xmlns:a16="http://schemas.microsoft.com/office/drawing/2014/main" id="{00C89196-18A5-5043-BD41-C80D86B177F6}"/>
              </a:ext>
            </a:extLst>
          </p:cNvPr>
          <p:cNvSpPr>
            <a:spLocks noGrp="1" noChangeArrowheads="1"/>
          </p:cNvSpPr>
          <p:nvPr>
            <p:ph type="title" idx="4294967295"/>
          </p:nvPr>
        </p:nvSpPr>
        <p:spPr>
          <a:xfrm>
            <a:off x="1981200" y="533401"/>
            <a:ext cx="8229600" cy="879475"/>
          </a:xfrm>
        </p:spPr>
        <p:txBody>
          <a:bodyPr/>
          <a:lstStyle/>
          <a:p>
            <a:pPr algn="ctr" eaLnBrk="1" hangingPunct="1"/>
            <a:r>
              <a:rPr lang="it-IT" altLang="it-IT" sz="2800" b="1" i="1">
                <a:solidFill>
                  <a:srgbClr val="A50021"/>
                </a:solidFill>
              </a:rPr>
              <a:t>Adwords - Keywords advertising</a:t>
            </a:r>
          </a:p>
        </p:txBody>
      </p:sp>
      <p:sp>
        <p:nvSpPr>
          <p:cNvPr id="130053" name="Rectangle 3">
            <a:extLst>
              <a:ext uri="{FF2B5EF4-FFF2-40B4-BE49-F238E27FC236}">
                <a16:creationId xmlns:a16="http://schemas.microsoft.com/office/drawing/2014/main" id="{00F1B837-F13D-8147-AA63-51C450CEB3C2}"/>
              </a:ext>
            </a:extLst>
          </p:cNvPr>
          <p:cNvSpPr>
            <a:spLocks noGrp="1" noChangeArrowheads="1"/>
          </p:cNvSpPr>
          <p:nvPr>
            <p:ph type="body" idx="4294967295"/>
          </p:nvPr>
        </p:nvSpPr>
        <p:spPr>
          <a:xfrm>
            <a:off x="531341" y="1631092"/>
            <a:ext cx="10602097" cy="4275438"/>
          </a:xfrm>
        </p:spPr>
        <p:txBody>
          <a:bodyPr>
            <a:noAutofit/>
          </a:bodyPr>
          <a:lstStyle/>
          <a:p>
            <a:pPr eaLnBrk="1" hangingPunct="1">
              <a:lnSpc>
                <a:spcPct val="80000"/>
              </a:lnSpc>
            </a:pPr>
            <a:r>
              <a:rPr lang="it-IT" altLang="it-IT" sz="2400" b="1" dirty="0"/>
              <a:t>Corte di Giustizia UE 23 Marzo 2010, </a:t>
            </a:r>
            <a:r>
              <a:rPr lang="it-IT" altLang="it-IT" sz="2400" b="1" dirty="0" err="1"/>
              <a:t>proc</a:t>
            </a:r>
            <a:r>
              <a:rPr lang="it-IT" altLang="it-IT" sz="2400" b="1" dirty="0"/>
              <a:t>. riuniti N. C-236/08, C-237/08 E C-238/08</a:t>
            </a:r>
            <a:endParaRPr lang="fr-FR" altLang="it-IT" sz="2400" b="1" dirty="0"/>
          </a:p>
          <a:p>
            <a:pPr eaLnBrk="1" hangingPunct="1">
              <a:lnSpc>
                <a:spcPct val="80000"/>
              </a:lnSpc>
              <a:buFont typeface="Wingdings" pitchFamily="2" charset="2"/>
              <a:buNone/>
            </a:pPr>
            <a:r>
              <a:rPr lang="it-IT" altLang="it-IT" sz="2400" i="1" dirty="0"/>
              <a:t>	“Gli artt. 5, n. 1, </a:t>
            </a:r>
            <a:r>
              <a:rPr lang="it-IT" altLang="it-IT" sz="2400" i="1" dirty="0" err="1"/>
              <a:t>lett</a:t>
            </a:r>
            <a:r>
              <a:rPr lang="it-IT" altLang="it-IT" sz="2400" i="1" dirty="0"/>
              <a:t>. a), della prima direttiva del Consiglio 21 dicembre 1988, 89/104/CEE, sul ravvicinamento delle legislazioni degli Stati membri in materia di marchi d’impresa, e 9, n. 1, </a:t>
            </a:r>
            <a:r>
              <a:rPr lang="it-IT" altLang="it-IT" sz="2400" i="1" dirty="0" err="1"/>
              <a:t>lett</a:t>
            </a:r>
            <a:r>
              <a:rPr lang="it-IT" altLang="it-IT" sz="2400" i="1" dirty="0"/>
              <a:t>. a), del regolamento (CE) del Consiglio 20 dicembre 1993, n. 40/94, sul marchio comunitario, devono essere interpretati nel senso che </a:t>
            </a:r>
            <a:r>
              <a:rPr lang="it-IT" altLang="it-IT" sz="2400" b="1" i="1" dirty="0"/>
              <a:t>il titolare di un marchio può vietare ad un inserzionista di fare pubblicità</a:t>
            </a:r>
            <a:r>
              <a:rPr lang="it-IT" altLang="it-IT" sz="2400" i="1" dirty="0"/>
              <a:t> - a partire da una parola chiave identica a detto marchio, selezionata da tale inserzionista nell’ambito di un servizio di posizionamento su Internet senza il consenso dello stesso titolare - a </a:t>
            </a:r>
            <a:r>
              <a:rPr lang="it-IT" altLang="it-IT" sz="2400" b="1" i="1" dirty="0"/>
              <a:t>prodotti o servizi identici a quelli per cui detto marchio è registrato</a:t>
            </a:r>
            <a:r>
              <a:rPr lang="it-IT" altLang="it-IT" sz="2400" i="1" dirty="0"/>
              <a:t>, </a:t>
            </a:r>
            <a:r>
              <a:rPr lang="it-IT" altLang="it-IT" sz="2400" b="1" i="1" dirty="0"/>
              <a:t>qualora la pubblicità di cui trattasi non consenta, o consenta soltanto difficilmente, all’utente medio di Internet di sapere se i prodotti o i servizi indicati nell’annuncio provengano dal titolare del marchio o da un’impresa economicamente connessa a quest’ultimo o invece da un terzo</a:t>
            </a:r>
            <a:r>
              <a:rPr lang="it-IT" altLang="it-IT" sz="2400" i="1" dirty="0"/>
              <a:t>. (…)</a:t>
            </a:r>
          </a:p>
        </p:txBody>
      </p:sp>
    </p:spTree>
    <p:extLst>
      <p:ext uri="{BB962C8B-B14F-4D97-AF65-F5344CB8AC3E}">
        <p14:creationId xmlns:p14="http://schemas.microsoft.com/office/powerpoint/2010/main" val="778810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30052"/>
                                        </p:tgtEl>
                                        <p:attrNameLst>
                                          <p:attrName>style.visibility</p:attrName>
                                        </p:attrNameLst>
                                      </p:cBhvr>
                                      <p:to>
                                        <p:strVal val="visible"/>
                                      </p:to>
                                    </p:set>
                                    <p:anim calcmode="lin" valueType="num">
                                      <p:cBhvr>
                                        <p:cTn id="7" dur="2000" fill="hold"/>
                                        <p:tgtEl>
                                          <p:spTgt spid="130052"/>
                                        </p:tgtEl>
                                        <p:attrNameLst>
                                          <p:attrName>ppt_w</p:attrName>
                                        </p:attrNameLst>
                                      </p:cBhvr>
                                      <p:tavLst>
                                        <p:tav tm="0">
                                          <p:val>
                                            <p:strVal val="#ppt_w*2.5"/>
                                          </p:val>
                                        </p:tav>
                                        <p:tav tm="100000">
                                          <p:val>
                                            <p:strVal val="#ppt_w"/>
                                          </p:val>
                                        </p:tav>
                                      </p:tavLst>
                                    </p:anim>
                                    <p:anim calcmode="lin" valueType="num">
                                      <p:cBhvr>
                                        <p:cTn id="8" dur="2000" fill="hold"/>
                                        <p:tgtEl>
                                          <p:spTgt spid="130052"/>
                                        </p:tgtEl>
                                        <p:attrNameLst>
                                          <p:attrName>ppt_h</p:attrName>
                                        </p:attrNameLst>
                                      </p:cBhvr>
                                      <p:tavLst>
                                        <p:tav tm="0">
                                          <p:val>
                                            <p:strVal val="#ppt_h"/>
                                          </p:val>
                                        </p:tav>
                                        <p:tav tm="100000">
                                          <p:val>
                                            <p:strVal val="#ppt_h"/>
                                          </p:val>
                                        </p:tav>
                                      </p:tavLst>
                                    </p:anim>
                                    <p:anim calcmode="lin" valueType="num">
                                      <p:cBhvr>
                                        <p:cTn id="9" dur="2000" fill="hold"/>
                                        <p:tgtEl>
                                          <p:spTgt spid="13005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3005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3005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0053">
                                            <p:txEl>
                                              <p:pRg st="0" end="0"/>
                                            </p:txEl>
                                          </p:spTgt>
                                        </p:tgtEl>
                                        <p:attrNameLst>
                                          <p:attrName>style.visibility</p:attrName>
                                        </p:attrNameLst>
                                      </p:cBhvr>
                                      <p:to>
                                        <p:strVal val="visible"/>
                                      </p:to>
                                    </p:set>
                                    <p:animEffect transition="in" filter="wipe(left)">
                                      <p:cBhvr>
                                        <p:cTn id="16" dur="500"/>
                                        <p:tgtEl>
                                          <p:spTgt spid="13005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0053">
                                            <p:txEl>
                                              <p:pRg st="1" end="1"/>
                                            </p:txEl>
                                          </p:spTgt>
                                        </p:tgtEl>
                                        <p:attrNameLst>
                                          <p:attrName>style.visibility</p:attrName>
                                        </p:attrNameLst>
                                      </p:cBhvr>
                                      <p:to>
                                        <p:strVal val="visible"/>
                                      </p:to>
                                    </p:set>
                                    <p:animEffect transition="in" filter="wipe(left)">
                                      <p:cBhvr>
                                        <p:cTn id="21" dur="500"/>
                                        <p:tgtEl>
                                          <p:spTgt spid="130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P spid="130053" grpId="0" build="p"/>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egnaposto numero diapositiva 5">
            <a:extLst>
              <a:ext uri="{FF2B5EF4-FFF2-40B4-BE49-F238E27FC236}">
                <a16:creationId xmlns:a16="http://schemas.microsoft.com/office/drawing/2014/main" id="{4EFE8375-A5FA-EE47-BF08-F7DA21C70CF0}"/>
              </a:ext>
            </a:extLst>
          </p:cNvPr>
          <p:cNvSpPr txBox="1">
            <a:spLocks noGrp="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lgn="r" eaLnBrk="1" hangingPunct="1">
              <a:spcBef>
                <a:spcPct val="0"/>
              </a:spcBef>
              <a:buClrTx/>
              <a:buSzTx/>
              <a:buFontTx/>
              <a:buNone/>
            </a:pPr>
            <a:fld id="{FC38A924-1146-1640-94B8-F870D1B1A21C}" type="slidenum">
              <a:rPr lang="it-IT" altLang="it-IT" sz="1000">
                <a:latin typeface="Arial" panose="020B0604020202020204" pitchFamily="34" charset="0"/>
              </a:rPr>
              <a:pPr algn="r" eaLnBrk="1" hangingPunct="1">
                <a:spcBef>
                  <a:spcPct val="0"/>
                </a:spcBef>
                <a:buClrTx/>
                <a:buSzTx/>
                <a:buFontTx/>
                <a:buNone/>
              </a:pPr>
              <a:t>85</a:t>
            </a:fld>
            <a:endParaRPr lang="it-IT" altLang="it-IT" sz="1000">
              <a:latin typeface="Arial" panose="020B0604020202020204" pitchFamily="34" charset="0"/>
            </a:endParaRPr>
          </a:p>
        </p:txBody>
      </p:sp>
      <p:sp>
        <p:nvSpPr>
          <p:cNvPr id="131076" name="Rectangle 2">
            <a:extLst>
              <a:ext uri="{FF2B5EF4-FFF2-40B4-BE49-F238E27FC236}">
                <a16:creationId xmlns:a16="http://schemas.microsoft.com/office/drawing/2014/main" id="{5F31070C-1F4A-934C-A7FC-4FC6A21A52BD}"/>
              </a:ext>
            </a:extLst>
          </p:cNvPr>
          <p:cNvSpPr>
            <a:spLocks noGrp="1" noChangeArrowheads="1"/>
          </p:cNvSpPr>
          <p:nvPr>
            <p:ph type="title" idx="4294967295"/>
          </p:nvPr>
        </p:nvSpPr>
        <p:spPr>
          <a:xfrm>
            <a:off x="1981200" y="533401"/>
            <a:ext cx="8229600" cy="950913"/>
          </a:xfrm>
        </p:spPr>
        <p:txBody>
          <a:bodyPr/>
          <a:lstStyle/>
          <a:p>
            <a:pPr algn="ctr" eaLnBrk="1" hangingPunct="1"/>
            <a:r>
              <a:rPr lang="it-IT" altLang="it-IT" sz="2800" b="1" i="1">
                <a:solidFill>
                  <a:srgbClr val="A50021"/>
                </a:solidFill>
              </a:rPr>
              <a:t>Adwords - Keywords advertising</a:t>
            </a:r>
          </a:p>
        </p:txBody>
      </p:sp>
      <p:sp>
        <p:nvSpPr>
          <p:cNvPr id="131077" name="Rectangle 3">
            <a:extLst>
              <a:ext uri="{FF2B5EF4-FFF2-40B4-BE49-F238E27FC236}">
                <a16:creationId xmlns:a16="http://schemas.microsoft.com/office/drawing/2014/main" id="{B383FE0C-451D-BA4B-858E-70EE5D5594F0}"/>
              </a:ext>
            </a:extLst>
          </p:cNvPr>
          <p:cNvSpPr>
            <a:spLocks noGrp="1" noChangeArrowheads="1"/>
          </p:cNvSpPr>
          <p:nvPr>
            <p:ph type="body" idx="4294967295"/>
          </p:nvPr>
        </p:nvSpPr>
        <p:spPr>
          <a:xfrm>
            <a:off x="840259" y="1484314"/>
            <a:ext cx="10527957" cy="4409859"/>
          </a:xfrm>
        </p:spPr>
        <p:txBody>
          <a:bodyPr>
            <a:noAutofit/>
          </a:bodyPr>
          <a:lstStyle/>
          <a:p>
            <a:pPr eaLnBrk="1" hangingPunct="1">
              <a:lnSpc>
                <a:spcPct val="80000"/>
              </a:lnSpc>
            </a:pPr>
            <a:r>
              <a:rPr lang="it-IT" altLang="it-IT" sz="2400" i="1" dirty="0"/>
              <a:t>(…) Il prestatore di un servizio di posizionamento su Internet che memorizza come parola chiave un segno identico a un marchio e organizza, a partire da quest’ultima, la visualizzazione di annunci </a:t>
            </a:r>
            <a:r>
              <a:rPr lang="it-IT" altLang="it-IT" sz="2400" b="1" i="1" dirty="0"/>
              <a:t>non fa un uso di tale segno ai sensi dell’art. 5, </a:t>
            </a:r>
            <a:r>
              <a:rPr lang="it-IT" altLang="it-IT" sz="2400" b="1" i="1" dirty="0" err="1"/>
              <a:t>nn</a:t>
            </a:r>
            <a:r>
              <a:rPr lang="it-IT" altLang="it-IT" sz="2400" b="1" i="1" dirty="0"/>
              <a:t>. 1 e 2,</a:t>
            </a:r>
            <a:r>
              <a:rPr lang="it-IT" altLang="it-IT" sz="2400" i="1" dirty="0"/>
              <a:t> della direttiva 89/104 o dell’art. 9, n. 1, del regolamento n. 40/94.</a:t>
            </a:r>
          </a:p>
          <a:p>
            <a:pPr eaLnBrk="1" hangingPunct="1">
              <a:lnSpc>
                <a:spcPct val="80000"/>
              </a:lnSpc>
            </a:pPr>
            <a:r>
              <a:rPr lang="it-IT" altLang="it-IT" sz="2400" i="1" dirty="0"/>
              <a:t>L’art. 14 della direttiva del Parlamento europeo e del Consiglio 8 giugno 2000, 2000/31/CE, relativa a taluni aspetti giuridici dei servizi della società dell’informazione, in particolare il commercio elettronico, nel mercato interno («Direttiva sul commercio elettronico»), deve essere interpretato nel senso che la norma ivi contenuta si </a:t>
            </a:r>
            <a:r>
              <a:rPr lang="it-IT" altLang="it-IT" sz="2400" b="1" i="1" dirty="0"/>
              <a:t>applica al prestatore di un servizio di posizionamento su Internet qualora detto prestatore non abbia svolto un ruolo attivo</a:t>
            </a:r>
            <a:r>
              <a:rPr lang="it-IT" altLang="it-IT" sz="2400" i="1" dirty="0"/>
              <a:t> </a:t>
            </a:r>
            <a:r>
              <a:rPr lang="it-IT" altLang="it-IT" sz="2400" b="1" i="1" dirty="0"/>
              <a:t>atto a conferirgli la conoscenza o il controllo dei dati memorizzati</a:t>
            </a:r>
            <a:r>
              <a:rPr lang="it-IT" altLang="it-IT" sz="2400" i="1" dirty="0"/>
              <a:t>. Se non ha svolto un siffatto ruolo, detto prestatore non può essere ritenuto responsabile per i dati che egli ha memorizzato su richiesta di un inserzionista, salvo che, essendo venuto a conoscenza della natura illecita di tali dati o di attività di tale inserzionista, egli abbia omesso di prontamente rimuovere tali dati o disabilitare l’accesso agli stessi.</a:t>
            </a:r>
          </a:p>
        </p:txBody>
      </p:sp>
    </p:spTree>
    <p:extLst>
      <p:ext uri="{BB962C8B-B14F-4D97-AF65-F5344CB8AC3E}">
        <p14:creationId xmlns:p14="http://schemas.microsoft.com/office/powerpoint/2010/main" val="1656997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31076"/>
                                        </p:tgtEl>
                                        <p:attrNameLst>
                                          <p:attrName>style.visibility</p:attrName>
                                        </p:attrNameLst>
                                      </p:cBhvr>
                                      <p:to>
                                        <p:strVal val="visible"/>
                                      </p:to>
                                    </p:set>
                                    <p:anim calcmode="lin" valueType="num">
                                      <p:cBhvr>
                                        <p:cTn id="7" dur="2000" fill="hold"/>
                                        <p:tgtEl>
                                          <p:spTgt spid="131076"/>
                                        </p:tgtEl>
                                        <p:attrNameLst>
                                          <p:attrName>ppt_w</p:attrName>
                                        </p:attrNameLst>
                                      </p:cBhvr>
                                      <p:tavLst>
                                        <p:tav tm="0">
                                          <p:val>
                                            <p:strVal val="#ppt_w*2.5"/>
                                          </p:val>
                                        </p:tav>
                                        <p:tav tm="100000">
                                          <p:val>
                                            <p:strVal val="#ppt_w"/>
                                          </p:val>
                                        </p:tav>
                                      </p:tavLst>
                                    </p:anim>
                                    <p:anim calcmode="lin" valueType="num">
                                      <p:cBhvr>
                                        <p:cTn id="8" dur="2000" fill="hold"/>
                                        <p:tgtEl>
                                          <p:spTgt spid="131076"/>
                                        </p:tgtEl>
                                        <p:attrNameLst>
                                          <p:attrName>ppt_h</p:attrName>
                                        </p:attrNameLst>
                                      </p:cBhvr>
                                      <p:tavLst>
                                        <p:tav tm="0">
                                          <p:val>
                                            <p:strVal val="#ppt_h"/>
                                          </p:val>
                                        </p:tav>
                                        <p:tav tm="100000">
                                          <p:val>
                                            <p:strVal val="#ppt_h"/>
                                          </p:val>
                                        </p:tav>
                                      </p:tavLst>
                                    </p:anim>
                                    <p:anim calcmode="lin" valueType="num">
                                      <p:cBhvr>
                                        <p:cTn id="9" dur="2000" fill="hold"/>
                                        <p:tgtEl>
                                          <p:spTgt spid="13107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3107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31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1077">
                                            <p:txEl>
                                              <p:pRg st="0" end="0"/>
                                            </p:txEl>
                                          </p:spTgt>
                                        </p:tgtEl>
                                        <p:attrNameLst>
                                          <p:attrName>style.visibility</p:attrName>
                                        </p:attrNameLst>
                                      </p:cBhvr>
                                      <p:to>
                                        <p:strVal val="visible"/>
                                      </p:to>
                                    </p:set>
                                    <p:animEffect transition="in" filter="wipe(left)">
                                      <p:cBhvr>
                                        <p:cTn id="16" dur="500"/>
                                        <p:tgtEl>
                                          <p:spTgt spid="13107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077">
                                            <p:txEl>
                                              <p:pRg st="1" end="1"/>
                                            </p:txEl>
                                          </p:spTgt>
                                        </p:tgtEl>
                                        <p:attrNameLst>
                                          <p:attrName>style.visibility</p:attrName>
                                        </p:attrNameLst>
                                      </p:cBhvr>
                                      <p:to>
                                        <p:strVal val="visible"/>
                                      </p:to>
                                    </p:set>
                                    <p:animEffect transition="in" filter="wipe(left)">
                                      <p:cBhvr>
                                        <p:cTn id="21" dur="500"/>
                                        <p:tgtEl>
                                          <p:spTgt spid="1310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p:bldP spid="131077"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C15AEE2C-75AE-9A49-8468-57ABA230E7D9}"/>
              </a:ext>
            </a:extLst>
          </p:cNvPr>
          <p:cNvSpPr txBox="1">
            <a:spLocks noChangeArrowheads="1"/>
          </p:cNvSpPr>
          <p:nvPr/>
        </p:nvSpPr>
        <p:spPr bwMode="auto">
          <a:xfrm>
            <a:off x="1981200" y="1052513"/>
            <a:ext cx="8229600" cy="5078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720" tIns="42480" rIns="81720" bIns="42480"/>
          <a:lstStyle>
            <a:lvl1pPr marL="342900" indent="12700">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1pPr>
            <a:lvl2pPr>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2pPr>
            <a:lvl3pPr>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3pPr>
            <a:lvl4pPr>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4pPr>
            <a:lvl5pPr>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342900" algn="l"/>
                <a:tab pos="788988" algn="l"/>
                <a:tab pos="1236663" algn="l"/>
                <a:tab pos="1684338" algn="l"/>
                <a:tab pos="2132013" algn="l"/>
                <a:tab pos="2579688" algn="l"/>
                <a:tab pos="3027363" algn="l"/>
                <a:tab pos="3475038" algn="l"/>
                <a:tab pos="3922713" algn="l"/>
                <a:tab pos="4370388" algn="l"/>
                <a:tab pos="4818063" algn="l"/>
                <a:tab pos="5265738" algn="l"/>
                <a:tab pos="5713413" algn="l"/>
                <a:tab pos="6161088" algn="l"/>
                <a:tab pos="6608763" algn="l"/>
                <a:tab pos="7056438" algn="l"/>
                <a:tab pos="7504113" algn="l"/>
                <a:tab pos="7951788" algn="l"/>
                <a:tab pos="8399463" algn="l"/>
                <a:tab pos="8847138" algn="l"/>
                <a:tab pos="9294813" algn="l"/>
              </a:tabLst>
              <a:defRPr>
                <a:solidFill>
                  <a:schemeClr val="bg1"/>
                </a:solidFill>
                <a:latin typeface="Arial" panose="020B0604020202020204" pitchFamily="34" charset="0"/>
                <a:ea typeface="Microsoft YaHei" panose="020B0503020204020204" pitchFamily="34" charset="-122"/>
              </a:defRPr>
            </a:lvl9pPr>
          </a:lstStyle>
          <a:p>
            <a:pPr algn="ctr">
              <a:lnSpc>
                <a:spcPct val="125000"/>
              </a:lnSpc>
              <a:spcBef>
                <a:spcPts val="638"/>
              </a:spcBef>
              <a:buSzPct val="100000"/>
            </a:pPr>
            <a:endParaRPr lang="it-IT" altLang="it-IT" sz="3600" b="1" i="1" dirty="0">
              <a:solidFill>
                <a:srgbClr val="C00000"/>
              </a:solidFill>
            </a:endParaRPr>
          </a:p>
          <a:p>
            <a:pPr algn="ctr">
              <a:lnSpc>
                <a:spcPct val="125000"/>
              </a:lnSpc>
              <a:spcBef>
                <a:spcPts val="638"/>
              </a:spcBef>
              <a:buSzPct val="100000"/>
            </a:pPr>
            <a:endParaRPr lang="it-IT" altLang="it-IT" sz="3600" b="1" i="1" dirty="0">
              <a:solidFill>
                <a:srgbClr val="C00000"/>
              </a:solidFill>
            </a:endParaRPr>
          </a:p>
          <a:p>
            <a:pPr algn="ctr">
              <a:lnSpc>
                <a:spcPct val="125000"/>
              </a:lnSpc>
              <a:spcBef>
                <a:spcPts val="638"/>
              </a:spcBef>
              <a:buSzPct val="100000"/>
            </a:pPr>
            <a:r>
              <a:rPr lang="it-IT" altLang="it-IT" sz="2800" b="1" i="1" dirty="0">
                <a:solidFill>
                  <a:srgbClr val="9E2912"/>
                </a:solidFill>
                <a:latin typeface="Calibri" panose="020F0502020204030204" pitchFamily="34" charset="0"/>
                <a:cs typeface="Calibri" panose="020F0502020204030204" pitchFamily="34" charset="0"/>
              </a:rPr>
              <a:t>Grazie per l’attenzione! </a:t>
            </a:r>
            <a:br>
              <a:rPr lang="it-IT" altLang="it-IT" sz="2500" dirty="0">
                <a:solidFill>
                  <a:srgbClr val="000000"/>
                </a:solidFill>
              </a:rPr>
            </a:br>
            <a:r>
              <a:rPr lang="it-IT" altLang="it-IT" sz="2500" dirty="0">
                <a:solidFill>
                  <a:srgbClr val="000000"/>
                </a:solidFill>
              </a:rPr>
              <a:t>Avv. Antonella Versaci </a:t>
            </a:r>
          </a:p>
          <a:p>
            <a:pPr algn="ctr">
              <a:lnSpc>
                <a:spcPct val="125000"/>
              </a:lnSpc>
              <a:spcBef>
                <a:spcPts val="638"/>
              </a:spcBef>
              <a:buSzPct val="100000"/>
            </a:pPr>
            <a:r>
              <a:rPr lang="it-IT" altLang="it-IT" sz="2500" dirty="0">
                <a:solidFill>
                  <a:srgbClr val="000000"/>
                </a:solidFill>
              </a:rPr>
              <a:t>Studio legale Versaci – Reggio Emilia</a:t>
            </a:r>
            <a:br>
              <a:rPr lang="it-IT" altLang="it-IT" sz="2500" dirty="0">
                <a:solidFill>
                  <a:srgbClr val="000000"/>
                </a:solidFill>
              </a:rPr>
            </a:br>
            <a:endParaRPr lang="it-IT" altLang="it-IT" sz="2500" dirty="0">
              <a:solidFill>
                <a:srgbClr val="000000"/>
              </a:solidFill>
            </a:endParaRPr>
          </a:p>
        </p:txBody>
      </p:sp>
      <p:sp>
        <p:nvSpPr>
          <p:cNvPr id="259074" name="Text Box 4">
            <a:extLst>
              <a:ext uri="{FF2B5EF4-FFF2-40B4-BE49-F238E27FC236}">
                <a16:creationId xmlns:a16="http://schemas.microsoft.com/office/drawing/2014/main" id="{27872BFA-3873-AF4B-917B-7239281CA0B7}"/>
              </a:ext>
            </a:extLst>
          </p:cNvPr>
          <p:cNvSpPr txBox="1">
            <a:spLocks noChangeArrowheads="1"/>
          </p:cNvSpPr>
          <p:nvPr/>
        </p:nvSpPr>
        <p:spPr bwMode="auto">
          <a:xfrm>
            <a:off x="8077201" y="6248401"/>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D3B04878-533F-E044-B170-67548E6AD9DE}" type="slidenum">
              <a:rPr lang="it-IT" altLang="it-IT" sz="1000" b="1">
                <a:solidFill>
                  <a:srgbClr val="000000"/>
                </a:solidFill>
              </a:rPr>
              <a:pPr algn="r" eaLnBrk="1" hangingPunct="1">
                <a:buSzPct val="100000"/>
              </a:pPr>
              <a:t>86</a:t>
            </a:fld>
            <a:endParaRPr lang="it-IT" altLang="it-IT" sz="1000" b="1">
              <a:solidFill>
                <a:srgbClr val="000000"/>
              </a:solidFill>
            </a:endParaRPr>
          </a:p>
        </p:txBody>
      </p:sp>
    </p:spTree>
    <p:extLst>
      <p:ext uri="{BB962C8B-B14F-4D97-AF65-F5344CB8AC3E}">
        <p14:creationId xmlns:p14="http://schemas.microsoft.com/office/powerpoint/2010/main" val="1194983295"/>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
                                            <p:txEl>
                                              <p:pRg st="2" end="2"/>
                                            </p:txEl>
                                          </p:spTgt>
                                        </p:tgtEl>
                                        <p:attrNameLst>
                                          <p:attrName>style.visibility</p:attrName>
                                        </p:attrNameLst>
                                      </p:cBhvr>
                                      <p:to>
                                        <p:strVal val="visible"/>
                                      </p:to>
                                    </p:set>
                                    <p:animEffect transition="in" filter="wipe(left)">
                                      <p:cBhvr additive="repl">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2">
                                            <p:txEl>
                                              <p:pRg st="3" end="3"/>
                                            </p:txEl>
                                          </p:spTgt>
                                        </p:tgtEl>
                                        <p:attrNameLst>
                                          <p:attrName>style.visibility</p:attrName>
                                        </p:attrNameLst>
                                      </p:cBhvr>
                                      <p:to>
                                        <p:strVal val="visible"/>
                                      </p:to>
                                    </p:set>
                                    <p:animEffect transition="in" filter="wipe(left)">
                                      <p:cBhvr additive="repl">
                                        <p:cTn id="12" dur="500"/>
                                        <p:tgtEl>
                                          <p:spTgt spid="2">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additive="repl">
                                        <p:cTn id="16" dur="1" fill="hold">
                                          <p:stCondLst>
                                            <p:cond delay="0"/>
                                          </p:stCondLst>
                                        </p:cTn>
                                        <p:tgtEl>
                                          <p:spTgt spid="2"/>
                                        </p:tgtEl>
                                        <p:attrNameLst>
                                          <p:attrName>style.visibility</p:attrName>
                                        </p:attrNameLst>
                                      </p:cBhvr>
                                      <p:to>
                                        <p:strVal val="visible"/>
                                      </p:to>
                                    </p:set>
                                    <p:animEffect transition="in" filter="wipe(left)">
                                      <p:cBhvr additive="repl">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numero diapositiva 5">
            <a:extLst>
              <a:ext uri="{FF2B5EF4-FFF2-40B4-BE49-F238E27FC236}">
                <a16:creationId xmlns:a16="http://schemas.microsoft.com/office/drawing/2014/main" id="{A706F1BF-4E4A-D94B-8F49-C53DE5C856D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o"/>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itchFamily="2" charset="2"/>
              <a:buChar char="n"/>
              <a:defRPr sz="2800">
                <a:solidFill>
                  <a:schemeClr val="tx1"/>
                </a:solidFill>
                <a:latin typeface="Times New Roman" panose="02020603050405020304" pitchFamily="18" charset="0"/>
              </a:defRPr>
            </a:lvl2pPr>
            <a:lvl3pPr marL="1143000" indent="-228600">
              <a:spcBef>
                <a:spcPct val="20000"/>
              </a:spcBef>
              <a:buClr>
                <a:schemeClr val="bg2"/>
              </a:buClr>
              <a:buSzPct val="65000"/>
              <a:buFont typeface="Wingdings" pitchFamily="2" charset="2"/>
              <a:buChar char="o"/>
              <a:defRPr sz="2400">
                <a:solidFill>
                  <a:schemeClr val="tx1"/>
                </a:solidFill>
                <a:latin typeface="Times New Roman" panose="02020603050405020304" pitchFamily="18" charset="0"/>
              </a:defRPr>
            </a:lvl3pPr>
            <a:lvl4pPr marL="1600200" indent="-228600">
              <a:spcBef>
                <a:spcPct val="20000"/>
              </a:spcBef>
              <a:buClr>
                <a:schemeClr val="accent2"/>
              </a:buClr>
              <a:buSzPct val="75000"/>
              <a:buFont typeface="Wingdings" pitchFamily="2" charset="2"/>
              <a:buChar char="n"/>
              <a:defRPr sz="2000">
                <a:solidFill>
                  <a:schemeClr val="tx1"/>
                </a:solidFill>
                <a:latin typeface="Times New Roman" panose="02020603050405020304" pitchFamily="18" charset="0"/>
              </a:defRPr>
            </a:lvl4pPr>
            <a:lvl5pPr marL="2057400" indent="-228600">
              <a:spcBef>
                <a:spcPct val="20000"/>
              </a:spcBef>
              <a:buClr>
                <a:schemeClr val="accent1"/>
              </a:buClr>
              <a:buSzPct val="50000"/>
              <a:buFont typeface="Wingdings" pitchFamily="2" charset="2"/>
              <a:buChar char="o"/>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Times New Roman" panose="02020603050405020304" pitchFamily="18" charset="0"/>
              </a:defRPr>
            </a:lvl9pPr>
          </a:lstStyle>
          <a:p>
            <a:pPr>
              <a:spcBef>
                <a:spcPct val="0"/>
              </a:spcBef>
              <a:buClrTx/>
              <a:buSzTx/>
              <a:buFontTx/>
              <a:buNone/>
            </a:pPr>
            <a:fld id="{B6512B11-4274-7E43-865F-A1E30927CE5F}" type="slidenum">
              <a:rPr lang="it-IT" altLang="it-IT" sz="1000">
                <a:latin typeface="Arial" panose="020B0604020202020204" pitchFamily="34" charset="0"/>
              </a:rPr>
              <a:pPr>
                <a:spcBef>
                  <a:spcPct val="0"/>
                </a:spcBef>
                <a:buClrTx/>
                <a:buSzTx/>
                <a:buFontTx/>
                <a:buNone/>
              </a:pPr>
              <a:t>9</a:t>
            </a:fld>
            <a:endParaRPr lang="it-IT" altLang="it-IT" sz="1000">
              <a:latin typeface="Arial" panose="020B0604020202020204" pitchFamily="34" charset="0"/>
            </a:endParaRPr>
          </a:p>
        </p:txBody>
      </p:sp>
      <p:sp>
        <p:nvSpPr>
          <p:cNvPr id="29699" name="Rectangle 2">
            <a:extLst>
              <a:ext uri="{FF2B5EF4-FFF2-40B4-BE49-F238E27FC236}">
                <a16:creationId xmlns:a16="http://schemas.microsoft.com/office/drawing/2014/main" id="{4067AC84-6EEA-3441-B19A-EEA4C223BAB6}"/>
              </a:ext>
            </a:extLst>
          </p:cNvPr>
          <p:cNvSpPr>
            <a:spLocks noGrp="1" noChangeArrowheads="1"/>
          </p:cNvSpPr>
          <p:nvPr>
            <p:ph type="title"/>
          </p:nvPr>
        </p:nvSpPr>
        <p:spPr>
          <a:xfrm>
            <a:off x="1915297" y="518984"/>
            <a:ext cx="8068491" cy="827903"/>
          </a:xfrm>
        </p:spPr>
        <p:txBody>
          <a:bodyPr>
            <a:normAutofit/>
          </a:bodyPr>
          <a:lstStyle/>
          <a:p>
            <a:pPr algn="ctr" eaLnBrk="1" hangingPunct="1"/>
            <a:r>
              <a:rPr lang="it-IT" altLang="it-IT" sz="2800" b="1" dirty="0">
                <a:solidFill>
                  <a:srgbClr val="9E2912"/>
                </a:solidFill>
                <a:ea typeface="Microsoft YaHei" panose="020B0503020204020204" pitchFamily="34" charset="-122"/>
                <a:cs typeface="Calibri" panose="020F0502020204030204" pitchFamily="34" charset="0"/>
              </a:rPr>
              <a:t>Problemi giuridici</a:t>
            </a:r>
          </a:p>
        </p:txBody>
      </p:sp>
      <p:sp>
        <p:nvSpPr>
          <p:cNvPr id="29700" name="Rectangle 3">
            <a:extLst>
              <a:ext uri="{FF2B5EF4-FFF2-40B4-BE49-F238E27FC236}">
                <a16:creationId xmlns:a16="http://schemas.microsoft.com/office/drawing/2014/main" id="{44094E25-69DC-C94A-9484-B812D663B437}"/>
              </a:ext>
            </a:extLst>
          </p:cNvPr>
          <p:cNvSpPr>
            <a:spLocks noGrp="1" noChangeArrowheads="1"/>
          </p:cNvSpPr>
          <p:nvPr>
            <p:ph type="body" idx="1"/>
          </p:nvPr>
        </p:nvSpPr>
        <p:spPr>
          <a:xfrm>
            <a:off x="678874" y="1458097"/>
            <a:ext cx="10219786" cy="4554776"/>
          </a:xfrm>
        </p:spPr>
        <p:txBody>
          <a:bodyPr>
            <a:normAutofit fontScale="92500" lnSpcReduction="10000"/>
          </a:bodyPr>
          <a:lstStyle/>
          <a:p>
            <a:pPr marL="319088" indent="-319088" algn="just" eaLnBrk="1" hangingPunct="1">
              <a:lnSpc>
                <a:spcPct val="110000"/>
              </a:lnSpc>
              <a:spcBef>
                <a:spcPts val="300"/>
              </a:spcBef>
              <a:spcAft>
                <a:spcPts val="600"/>
              </a:spcAft>
              <a:buClr>
                <a:schemeClr val="folHlink"/>
              </a:buClr>
              <a:buFont typeface="Wingdings" pitchFamily="2" charset="2"/>
              <a:buChar char="ü"/>
            </a:pPr>
            <a:r>
              <a:rPr lang="it-IT" altLang="it-IT" sz="2400" dirty="0">
                <a:cs typeface="Calibri" panose="020F0502020204030204" pitchFamily="34" charset="0"/>
              </a:rPr>
              <a:t>Le problematiche che Internet pone sono soprattutto legate alla </a:t>
            </a:r>
            <a:r>
              <a:rPr lang="it-IT" altLang="it-IT" sz="2400" b="1" dirty="0">
                <a:cs typeface="Calibri" panose="020F0502020204030204" pitchFamily="34" charset="0"/>
              </a:rPr>
              <a:t>particolare natura tecnica del mezzo utilizzato (natura delocalizzata e natura immateriale). </a:t>
            </a:r>
          </a:p>
          <a:p>
            <a:pPr marL="357188" indent="-357188" algn="just" eaLnBrk="1" hangingPunct="1">
              <a:lnSpc>
                <a:spcPct val="110000"/>
              </a:lnSpc>
              <a:spcBef>
                <a:spcPts val="300"/>
              </a:spcBef>
              <a:spcAft>
                <a:spcPts val="600"/>
              </a:spcAft>
              <a:buClr>
                <a:schemeClr val="folHlink"/>
              </a:buClr>
              <a:buFont typeface="Wingdings" pitchFamily="2" charset="2"/>
              <a:buChar char="ü"/>
            </a:pPr>
            <a:r>
              <a:rPr lang="it-IT" altLang="it-IT" sz="2400" dirty="0">
                <a:cs typeface="Calibri" panose="020F0502020204030204" pitchFamily="34" charset="0"/>
              </a:rPr>
              <a:t>Sotto altri aspetti, non legati ad un condizionamento tecnico particolare, i </a:t>
            </a:r>
            <a:r>
              <a:rPr lang="it-IT" altLang="it-IT" sz="2400" b="1" dirty="0">
                <a:cs typeface="Calibri" panose="020F0502020204030204" pitchFamily="34" charset="0"/>
              </a:rPr>
              <a:t>rapporti giuridici relativi ad Internet e al commercio elettronico non si differenziano dai corrispondenti rapporti </a:t>
            </a:r>
            <a:r>
              <a:rPr lang="it-IT" altLang="it-IT" sz="2400" b="1" i="1" dirty="0">
                <a:cs typeface="Calibri" panose="020F0502020204030204" pitchFamily="34" charset="0"/>
              </a:rPr>
              <a:t>off line</a:t>
            </a:r>
            <a:r>
              <a:rPr lang="it-IT" altLang="it-IT" sz="2400" dirty="0">
                <a:cs typeface="Calibri" panose="020F0502020204030204" pitchFamily="34" charset="0"/>
              </a:rPr>
              <a:t>. </a:t>
            </a:r>
          </a:p>
          <a:p>
            <a:pPr marL="357188" indent="-357188" algn="ctr" eaLnBrk="1" hangingPunct="1">
              <a:lnSpc>
                <a:spcPct val="110000"/>
              </a:lnSpc>
              <a:spcBef>
                <a:spcPts val="300"/>
              </a:spcBef>
              <a:spcAft>
                <a:spcPts val="600"/>
              </a:spcAft>
              <a:buClr>
                <a:schemeClr val="folHlink"/>
              </a:buClr>
              <a:buFont typeface="Wingdings" pitchFamily="2" charset="2"/>
              <a:buNone/>
            </a:pPr>
            <a:r>
              <a:rPr lang="it-IT" altLang="it-IT" sz="2400" dirty="0">
                <a:cs typeface="Calibri" panose="020F0502020204030204" pitchFamily="34" charset="0"/>
              </a:rPr>
              <a:t>↓</a:t>
            </a:r>
          </a:p>
          <a:p>
            <a:pPr marL="357188" indent="-357188" algn="just">
              <a:lnSpc>
                <a:spcPct val="110000"/>
              </a:lnSpc>
              <a:spcBef>
                <a:spcPts val="300"/>
              </a:spcBef>
              <a:spcAft>
                <a:spcPts val="600"/>
              </a:spcAft>
              <a:buClr>
                <a:schemeClr val="folHlink"/>
              </a:buClr>
              <a:buFont typeface="Wingdings" pitchFamily="2" charset="2"/>
              <a:buChar char="ü"/>
            </a:pPr>
            <a:r>
              <a:rPr lang="it-IT" altLang="it-IT" sz="2400" dirty="0">
                <a:cs typeface="Calibri" panose="020F0502020204030204" pitchFamily="34" charset="0"/>
              </a:rPr>
              <a:t>Dunque, ai contratti del commercio elettronico, si applicheranno le norme interne applicabili alla vendita e, se il commercio elettronico è internazionale, anche i principi di diritto internazionale privato e processuale applicabili (</a:t>
            </a:r>
            <a:r>
              <a:rPr lang="it-IT" altLang="it-IT" sz="2400" dirty="0" err="1">
                <a:cs typeface="Calibri" panose="020F0502020204030204" pitchFamily="34" charset="0"/>
              </a:rPr>
              <a:t>d.i.p.p</a:t>
            </a:r>
            <a:r>
              <a:rPr lang="it-IT" altLang="it-IT" sz="2400" dirty="0">
                <a:cs typeface="Calibri" panose="020F0502020204030204" pitchFamily="34" charset="0"/>
              </a:rPr>
              <a:t>, L. 218/95, e Reg. CE 593/2008, “Roma I”,  in materia di legge applicabile alle obbligazioni contrattuali e Reg. UE 1215/2012, “Bruxelles Ibis”, sulla competenza giurisdizionale, il riconoscimento e l’esecuzione delle decisioni in materia civile e commerciale)</a:t>
            </a:r>
          </a:p>
        </p:txBody>
      </p:sp>
      <p:sp>
        <p:nvSpPr>
          <p:cNvPr id="6" name="Text Box 1">
            <a:extLst>
              <a:ext uri="{FF2B5EF4-FFF2-40B4-BE49-F238E27FC236}">
                <a16:creationId xmlns:a16="http://schemas.microsoft.com/office/drawing/2014/main" id="{F02735DE-C587-C941-AAAD-D550FD704B3C}"/>
              </a:ext>
            </a:extLst>
          </p:cNvPr>
          <p:cNvSpPr txBox="1">
            <a:spLocks noChangeArrowheads="1"/>
          </p:cNvSpPr>
          <p:nvPr/>
        </p:nvSpPr>
        <p:spPr bwMode="auto">
          <a:xfrm>
            <a:off x="4728784" y="6114744"/>
            <a:ext cx="33924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1pPr>
            <a:lvl2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2pPr>
            <a:lvl3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3pPr>
            <a:lvl4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4pPr>
            <a:lvl5pPr>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6088" algn="l"/>
                <a:tab pos="893763" algn="l"/>
                <a:tab pos="1341438" algn="l"/>
                <a:tab pos="1789113" algn="l"/>
                <a:tab pos="2236788" algn="l"/>
                <a:tab pos="2684463" algn="l"/>
                <a:tab pos="3132138" algn="l"/>
                <a:tab pos="3579813" algn="l"/>
                <a:tab pos="4027488" algn="l"/>
                <a:tab pos="4475163" algn="l"/>
                <a:tab pos="4922838" algn="l"/>
                <a:tab pos="5370513" algn="l"/>
                <a:tab pos="5818188" algn="l"/>
                <a:tab pos="6265863" algn="l"/>
                <a:tab pos="6713538" algn="l"/>
                <a:tab pos="7161213" algn="l"/>
                <a:tab pos="7608888" algn="l"/>
                <a:tab pos="8056563" algn="l"/>
                <a:tab pos="8504238" algn="l"/>
                <a:tab pos="895191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it-IT" altLang="it-IT" sz="1000" dirty="0">
                <a:solidFill>
                  <a:srgbClr val="000000"/>
                </a:solidFill>
              </a:rPr>
              <a:t>© Avv. A. Versaci -  maggio 2020</a:t>
            </a:r>
          </a:p>
        </p:txBody>
      </p:sp>
    </p:spTree>
    <p:extLst>
      <p:ext uri="{BB962C8B-B14F-4D97-AF65-F5344CB8AC3E}">
        <p14:creationId xmlns:p14="http://schemas.microsoft.com/office/powerpoint/2010/main" val="1367928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Sapone">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pone">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{9CA3C7E0-EEBD-6D46-BCCE-5194F875E542}tf10001067</Template>
  <TotalTime>1555</TotalTime>
  <Words>12150</Words>
  <Application>Microsoft Office PowerPoint</Application>
  <PresentationFormat>Widescreen</PresentationFormat>
  <Paragraphs>609</Paragraphs>
  <Slides>86</Slides>
  <Notes>8</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86</vt:i4>
      </vt:variant>
    </vt:vector>
  </HeadingPairs>
  <TitlesOfParts>
    <vt:vector size="93" baseType="lpstr">
      <vt:lpstr>Arial</vt:lpstr>
      <vt:lpstr>Calibri</vt:lpstr>
      <vt:lpstr>Calibri Light</vt:lpstr>
      <vt:lpstr>Garamond</vt:lpstr>
      <vt:lpstr>Times New Roman</vt:lpstr>
      <vt:lpstr>Wingdings</vt:lpstr>
      <vt:lpstr>Sapone</vt:lpstr>
      <vt:lpstr>Presentazione standard di PowerPoint</vt:lpstr>
      <vt:lpstr>Presentazione standard di PowerPoint</vt:lpstr>
      <vt:lpstr>Presentazione standard di PowerPoint</vt:lpstr>
      <vt:lpstr>Presentazione standard di PowerPoint</vt:lpstr>
      <vt:lpstr>Progetto imprenditoriale – Sito web</vt:lpstr>
      <vt:lpstr>Le tipologie di commercio elettronico</vt:lpstr>
      <vt:lpstr>Business To Business (B2B) </vt:lpstr>
      <vt:lpstr>Business to consumer (B2C)</vt:lpstr>
      <vt:lpstr>Problemi giuridici</vt:lpstr>
      <vt:lpstr>Disciplina applicabile ai contratti telematici: fonti</vt:lpstr>
      <vt:lpstr>Disciplina applicabile ai contratti telematici  Firme elettroniche e documenti informatici</vt:lpstr>
      <vt:lpstr>Disciplina applicabile ai contratti telematici  Tutela del consumatore </vt:lpstr>
      <vt:lpstr>Disciplina applicabile ai contratti telematici  Tutela del consumatore</vt:lpstr>
      <vt:lpstr>Caratteristiche dei contratti telematici</vt:lpstr>
      <vt:lpstr>Disciplina comunitaria dei contratti  per via elettronica</vt:lpstr>
      <vt:lpstr>Metodi di conclusione dei contratti tramite Internet  nel diritto italiano</vt:lpstr>
      <vt:lpstr>Metodi di conclusione dei contratti tramite Internet  nel diritto italiano </vt:lpstr>
      <vt:lpstr>Segue: metodi di conclusione dei contratti tramite Internet nel diritto italiano</vt:lpstr>
      <vt:lpstr>Segue: metodi di conclusione dei contratti tramite Internet  nel diritto italiano</vt:lpstr>
      <vt:lpstr>Tempo della conclusione del contratto</vt:lpstr>
      <vt:lpstr>Tempo della conclusione del contratto</vt:lpstr>
      <vt:lpstr>Tempo della conclusione del contratto</vt:lpstr>
      <vt:lpstr>Luogo della conclusione del contratto</vt:lpstr>
      <vt:lpstr>Luogo della conclusione del contratto</vt:lpstr>
      <vt:lpstr>La trasmissione dei documenti informatici</vt:lpstr>
      <vt:lpstr>D. Lgs 70/2003 sul commercio elettronico (BtoB e BtoC)</vt:lpstr>
      <vt:lpstr>Informazioni generali obbligatorie (sito web)  (art. 7 D. Lgs n. 70/2003) </vt:lpstr>
      <vt:lpstr>Informazioni generali obbligatorie  (art. 7 D. Lgs n. 70/2003)</vt:lpstr>
      <vt:lpstr>Informazioni generali obbligatorie s.r.l. e s.p.a. (art. 2250 c.c.) [dati societari]</vt:lpstr>
      <vt:lpstr>Informazioni generali obbligatorie - (BtoB e BtoC)</vt:lpstr>
      <vt:lpstr>Informazioni dirette alla conclusione del contratto (BtoB e BtoC)  (D. Lgs. n. 70/2003, art. 12, 1° c.) </vt:lpstr>
      <vt:lpstr>Informazioni dirette alla conclusione del contratto (BtoB e BtoC)  (D. Lgs. n. 70/2003, art. 12, 1° c.) </vt:lpstr>
      <vt:lpstr>Informazioni dirette alla conclusione del contratto (BtoB e BtoC)  (art. 12, 2° c., D. Lgs. n. 70/2003) </vt:lpstr>
      <vt:lpstr>La formazione del contratto (BtoB e BtoC)   (art. 13, 2° co. D. Lgs. n. 70/2003)</vt:lpstr>
      <vt:lpstr>La formazione  del contratto (BtoB e BtoC)   (art. 13, 3° e 4° co. D. Lgs. n. 70/2003)</vt:lpstr>
      <vt:lpstr>Obblighi informativi per la comunicazione commerciale (art. 8 D.Lgs. n. 70/2003)</vt:lpstr>
      <vt:lpstr>Comunicazione commerciale non sollecitata  (art. 9 D.Lgs. n. 70/2003)</vt:lpstr>
      <vt:lpstr>Sanzioni (art. 21 D. Lgs. n. 70/2003)</vt:lpstr>
      <vt:lpstr>Business to Consumer </vt:lpstr>
      <vt:lpstr>Definizioni (art. 45 Cod. Cons.)</vt:lpstr>
      <vt:lpstr>Ambito di applicazione (art. 46 Cod cons.)</vt:lpstr>
      <vt:lpstr>Informazioni precontrattuali per il consumatore e diritto di recesso nei contratti a distanza [e nei contratti negoziati fuori dei locali commerciali] (Art. 49 Cod. Cons). </vt:lpstr>
      <vt:lpstr>Informazioni precontrattuali per il consumatore e diritto di recesso nei contratti a distanza [e nei contratti negoziati fuori dei locali commerciali] (Art. 49 Cod. Cons). </vt:lpstr>
      <vt:lpstr>Informazioni precontrattuali per il consumatore e diritto di recesso nei contratti a distanza [e nei contratti negoziati fuori dei locali commerciali] (Art. 49 Cod. Cons). </vt:lpstr>
      <vt:lpstr>Informazioni precontrattuali per il consumatore e diritto di recesso nei contratti a distanza [e nei contratti negoziati fuori dei locali commerciali] (Art. 49 Cod. Cons). </vt:lpstr>
      <vt:lpstr>Informazioni precontrattuali per il consumatore e diritto di recesso nei contratti a distanza [e nei contratti negoziati fuori dei locali commerciali] (Art. 49 Cod. Cons). </vt:lpstr>
      <vt:lpstr>Diritto di recesso (art. 52 Cod. Cons.)</vt:lpstr>
      <vt:lpstr>Non adempimento dell'obbligo d'informazione sul diritto di recesso (art. 53 Cod. Cons)</vt:lpstr>
      <vt:lpstr>Art. 54 Cod. Cons. - Esercizio del diritto di recesso</vt:lpstr>
      <vt:lpstr>Art. 56 Cod. Cons. - Obblighi del professionista nel caso di recesso</vt:lpstr>
      <vt:lpstr>Disciplina del recesso</vt:lpstr>
      <vt:lpstr>Consegna dei beni (Art. 61 Cod. Cons) - Logistica</vt:lpstr>
      <vt:lpstr>Pratiche commerciali scorrette (art. 20 Cod. cons) </vt:lpstr>
      <vt:lpstr>Pratiche commerciali scorrette (art. 20 Cod. cons) </vt:lpstr>
      <vt:lpstr>Problematiche sulla conclusione  dei contratti “point and click” </vt:lpstr>
      <vt:lpstr>Formazione del contratto tramite  condizioni generali</vt:lpstr>
      <vt:lpstr>Condizioni generali di contratto e clausole vessatorie B2B</vt:lpstr>
      <vt:lpstr>Accettazione clausole vessatorie</vt:lpstr>
      <vt:lpstr>Compravendita internazionale e Convenzione di Vienna (B2B)</vt:lpstr>
      <vt:lpstr>La diversa disciplina della forma del contratto di vendita internazionale nella CV (art. 11)</vt:lpstr>
      <vt:lpstr>Condizioni generali di contratto e clausole vessatorie B2C</vt:lpstr>
      <vt:lpstr>Condizioni generali di contratto e clausole vessatorie B2C  (art. 33 Cod. cons.)</vt:lpstr>
      <vt:lpstr>Nullità delle clausole vessatorie B2C  (art. 36 Cod. cons)</vt:lpstr>
      <vt:lpstr>Nullità delle clausole vessatorie B2C  (art. 36 Cod. cons)</vt:lpstr>
      <vt:lpstr>Clausola abusiva</vt:lpstr>
      <vt:lpstr>Requisiti formali (art. 51 Cod. cons) </vt:lpstr>
      <vt:lpstr>Requisiti formali (art. 51 Cod. cons) </vt:lpstr>
      <vt:lpstr>Check list - contenuti essenziali del contratto di vendita on line </vt:lpstr>
      <vt:lpstr>Check list - contenuti essenziali del contratto di vendita on line </vt:lpstr>
      <vt:lpstr>La legge applicabile e giudice competente (aspetti internazionalistici contratti «e-commerce»)</vt:lpstr>
      <vt:lpstr>La legge applicabile e giudice competente D. Lgs. 70/2003 (Dir. 2000/31/CE)</vt:lpstr>
      <vt:lpstr>La legge applicabile e giudice competente Art. 4 D. Lgs. 70/2003 (Dir. 2000/31/CE)</vt:lpstr>
      <vt:lpstr>La legge applicabile e giudice competente Art. 4 D. Lgs. 70/2003 (Dir. 2000/31/CE)</vt:lpstr>
      <vt:lpstr>Competenza del giudice in mancanza di scelta nei contratti con i consumatori - Reg. UE 1215/2012</vt:lpstr>
      <vt:lpstr>Competenza del giudice in mancanza di scelta nei contratti con i consumatori - Reg. UE 1215/2012 </vt:lpstr>
      <vt:lpstr>Scelta del giudice competente - Reg. UE 1215/2012 </vt:lpstr>
      <vt:lpstr>Il domain name come segno distintivo</vt:lpstr>
      <vt:lpstr>Il domain name come segno distintivo</vt:lpstr>
      <vt:lpstr>Art. 22 D. Lgs. 30/2005 - CPI  Unitarietà dei segni distintivi</vt:lpstr>
      <vt:lpstr>Art. 12 D. Lgs. 30/2005 - CPI Novità</vt:lpstr>
      <vt:lpstr>Tutela del domain name ai sensi della disciplina sulla concorrenza sleale (art. 2598 c.c.)</vt:lpstr>
      <vt:lpstr>Casi di applicazione della tutela del domain name ai sensi della disciplina sulla concorrenza sleale </vt:lpstr>
      <vt:lpstr>Tutele ottenibili a protezione del domain name</vt:lpstr>
      <vt:lpstr>Adwords - Keywords advertising</vt:lpstr>
      <vt:lpstr>Adwords - Keywords advertising</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Avv. Antonella VERSACI</dc:creator>
  <cp:lastModifiedBy>Domenica Zungri</cp:lastModifiedBy>
  <cp:revision>243</cp:revision>
  <cp:lastPrinted>2020-04-15T08:59:42Z</cp:lastPrinted>
  <dcterms:created xsi:type="dcterms:W3CDTF">2019-03-18T21:10:17Z</dcterms:created>
  <dcterms:modified xsi:type="dcterms:W3CDTF">2020-05-21T07:36:03Z</dcterms:modified>
</cp:coreProperties>
</file>