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2" r:id="rId4"/>
  </p:sldMasterIdLst>
  <p:notesMasterIdLst>
    <p:notesMasterId r:id="rId37"/>
  </p:notesMasterIdLst>
  <p:handoutMasterIdLst>
    <p:handoutMasterId r:id="rId38"/>
  </p:handoutMasterIdLst>
  <p:sldIdLst>
    <p:sldId id="290" r:id="rId5"/>
    <p:sldId id="256" r:id="rId6"/>
    <p:sldId id="259" r:id="rId7"/>
    <p:sldId id="288" r:id="rId8"/>
    <p:sldId id="281" r:id="rId9"/>
    <p:sldId id="274" r:id="rId10"/>
    <p:sldId id="260" r:id="rId11"/>
    <p:sldId id="284" r:id="rId12"/>
    <p:sldId id="257" r:id="rId13"/>
    <p:sldId id="258" r:id="rId14"/>
    <p:sldId id="268" r:id="rId15"/>
    <p:sldId id="269" r:id="rId16"/>
    <p:sldId id="261" r:id="rId17"/>
    <p:sldId id="263" r:id="rId18"/>
    <p:sldId id="285" r:id="rId19"/>
    <p:sldId id="264" r:id="rId20"/>
    <p:sldId id="286" r:id="rId21"/>
    <p:sldId id="270" r:id="rId22"/>
    <p:sldId id="271" r:id="rId23"/>
    <p:sldId id="265" r:id="rId24"/>
    <p:sldId id="272" r:id="rId25"/>
    <p:sldId id="273" r:id="rId26"/>
    <p:sldId id="282" r:id="rId27"/>
    <p:sldId id="283" r:id="rId28"/>
    <p:sldId id="275" r:id="rId29"/>
    <p:sldId id="276" r:id="rId30"/>
    <p:sldId id="266" r:id="rId31"/>
    <p:sldId id="287" r:id="rId32"/>
    <p:sldId id="267" r:id="rId33"/>
    <p:sldId id="277" r:id="rId34"/>
    <p:sldId id="278" r:id="rId35"/>
    <p:sldId id="280" r:id="rId3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78FC4-53A2-8AA2-0E2A-E4CBD86452F7}" v="4" dt="2020-05-21T09:08:45.503"/>
    <p1510:client id="{6E43B7D7-99CD-2BF8-ED70-C598A41E0791}" v="2" dt="2020-05-21T09:11:49.948"/>
    <p1510:client id="{BE56FCC6-026B-E14B-9881-45DE58A0C4C5}" v="4" dt="2020-05-21T09:57:09.02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88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35461C6C-F84D-4420-A549-DACB2B9A218D}" type="datetimeFigureOut">
              <a:rPr lang="it-IT" smtClean="0"/>
              <a:t>21/05/2020</a:t>
            </a:fld>
            <a:endParaRPr lang="it-IT"/>
          </a:p>
        </p:txBody>
      </p:sp>
      <p:sp>
        <p:nvSpPr>
          <p:cNvPr id="4" name="Segnaposto immagin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BE94ABC9-C204-4737-93BC-F6054E0E6184}" type="slidenum">
              <a:rPr lang="it-IT" smtClean="0"/>
              <a:t>‹N›</a:t>
            </a:fld>
            <a:endParaRPr lang="it-IT"/>
          </a:p>
        </p:txBody>
      </p:sp>
    </p:spTree>
    <p:extLst>
      <p:ext uri="{BB962C8B-B14F-4D97-AF65-F5344CB8AC3E}">
        <p14:creationId xmlns:p14="http://schemas.microsoft.com/office/powerpoint/2010/main" val="254686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E94ABC9-C204-4737-93BC-F6054E0E6184}" type="slidenum">
              <a:rPr lang="it-IT" smtClean="0"/>
              <a:t>2</a:t>
            </a:fld>
            <a:endParaRPr lang="it-IT"/>
          </a:p>
        </p:txBody>
      </p:sp>
    </p:spTree>
    <p:extLst>
      <p:ext uri="{BB962C8B-B14F-4D97-AF65-F5344CB8AC3E}">
        <p14:creationId xmlns:p14="http://schemas.microsoft.com/office/powerpoint/2010/main" val="99595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7F7A49F-42C8-4D03-B637-CD7D966B86E9}"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238123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46FE725-E3A5-4E6A-929F-2118CAC93EEF}"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36999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F3729C-EBEE-42E9-B166-50DBFB92E0DA}"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D6D24-225B-41D9-A02F-C0A08F727E4D}"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57688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32D65DC-489A-4D3B-8B94-D7D9CD4EE72E}"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97100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F855652-CDF4-4199-9B5F-6E6552D2FB81}"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D6D24-225B-41D9-A02F-C0A08F727E4D}"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99350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1049E175-8E41-4A6D-9220-7432E04040D6}"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258424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B77C5BD-3D4A-481D-8F2C-55D4C48241CC}"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11361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7597CE3-EBCD-4433-BCC8-9106250ED0CD}"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259130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A285764-662C-43F9-9016-AEC58D583BCF}"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226929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BFEEB71-C07A-4D8E-8D22-943DD5F67CBC}" type="datetime1">
              <a:rPr lang="it-IT" smtClean="0"/>
              <a:t>21/05/2020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363600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FBED72F4-CB48-4C8B-9896-825C7AD46389}"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395324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2043232D-BF53-4083-A252-DDE0CC951210}" type="datetime1">
              <a:rPr lang="it-IT" smtClean="0"/>
              <a:t>21/05/2020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81553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66D3E50B-F9A5-40C8-B6D5-48F05B13C768}" type="datetime1">
              <a:rPr lang="it-IT" smtClean="0"/>
              <a:t>21/05/2020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281062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2D473-1845-444B-BC4D-1E9496128EFE}" type="datetime1">
              <a:rPr lang="it-IT" smtClean="0"/>
              <a:t>21/05/2020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302053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B44057-B3E3-4563-AC20-255E810DB616}"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383070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F4D8255-5048-4F5B-85EA-A004DCE26536}" type="datetime1">
              <a:rPr lang="it-IT" smtClean="0"/>
              <a:t>21/05/2020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D6D24-225B-41D9-A02F-C0A08F727E4D}" type="slidenum">
              <a:rPr lang="it-IT" smtClean="0"/>
              <a:t>‹N›</a:t>
            </a:fld>
            <a:endParaRPr lang="it-IT"/>
          </a:p>
        </p:txBody>
      </p:sp>
    </p:spTree>
    <p:extLst>
      <p:ext uri="{BB962C8B-B14F-4D97-AF65-F5344CB8AC3E}">
        <p14:creationId xmlns:p14="http://schemas.microsoft.com/office/powerpoint/2010/main" val="199333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3A465B-2DD8-4CA3-AFC0-2A0A534276F0}" type="datetime1">
              <a:rPr lang="it-IT" smtClean="0"/>
              <a:t>21/05/2020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CBD6D24-225B-41D9-A02F-C0A08F727E4D}" type="slidenum">
              <a:rPr lang="it-IT" smtClean="0"/>
              <a:t>‹N›</a:t>
            </a:fld>
            <a:endParaRPr lang="it-IT"/>
          </a:p>
        </p:txBody>
      </p:sp>
    </p:spTree>
    <p:extLst>
      <p:ext uri="{BB962C8B-B14F-4D97-AF65-F5344CB8AC3E}">
        <p14:creationId xmlns:p14="http://schemas.microsoft.com/office/powerpoint/2010/main" val="257287888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utekne.it/Servizi/RassegnaLeggi/Recensione_Articolo.aspx?IdLegge=12&amp;IdArticolo=154228&amp;Codice_Materia=&amp;testo=&amp;ReLink=Yes#Comma1" TargetMode="External"/><Relationship Id="rId2" Type="http://schemas.openxmlformats.org/officeDocument/2006/relationships/hyperlink" Target="https://www.eutekne.it/Servizi/RassegnaLeggi/Recensione_Articolo.aspx?IdLegge=12&amp;IdArticolo=154221&amp;Codice_Materia=&amp;testo=&amp;ReLink=Yes" TargetMode="External"/><Relationship Id="rId1" Type="http://schemas.openxmlformats.org/officeDocument/2006/relationships/slideLayout" Target="../slideLayouts/slideLayout2.xml"/><Relationship Id="rId4" Type="http://schemas.openxmlformats.org/officeDocument/2006/relationships/hyperlink" Target="https://www.eutekne.it/Servizi/RassegnaLeggi/Recensione_Articolo.aspx?IdLegge=8359&amp;IdArticolo=148561&amp;Codice_Materia=&amp;testo=&amp;ReLink=Y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D247B-9F85-4364-9304-DBF4B5AC806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F3F8CC5-400A-4A2B-BB05-6C30CA59A435}"/>
              </a:ext>
            </a:extLst>
          </p:cNvPr>
          <p:cNvSpPr>
            <a:spLocks noGrp="1"/>
          </p:cNvSpPr>
          <p:nvPr>
            <p:ph idx="1"/>
          </p:nvPr>
        </p:nvSpPr>
        <p:spPr/>
        <p:txBody>
          <a:bodyPr/>
          <a:lstStyle/>
          <a:p>
            <a:endParaRPr lang="it-IT"/>
          </a:p>
        </p:txBody>
      </p:sp>
      <p:sp>
        <p:nvSpPr>
          <p:cNvPr id="4" name="Segnaposto piè di pagina 3">
            <a:extLst>
              <a:ext uri="{FF2B5EF4-FFF2-40B4-BE49-F238E27FC236}">
                <a16:creationId xmlns:a16="http://schemas.microsoft.com/office/drawing/2014/main" id="{9ADA310A-FE00-4371-8297-62A976707FD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9E7BBF2-825E-47C5-8EFD-77ADBF2CE33C}"/>
              </a:ext>
            </a:extLst>
          </p:cNvPr>
          <p:cNvSpPr>
            <a:spLocks noGrp="1"/>
          </p:cNvSpPr>
          <p:nvPr>
            <p:ph type="sldNum" sz="quarter" idx="12"/>
          </p:nvPr>
        </p:nvSpPr>
        <p:spPr/>
        <p:txBody>
          <a:bodyPr/>
          <a:lstStyle/>
          <a:p>
            <a:fld id="{8CBD6D24-225B-41D9-A02F-C0A08F727E4D}" type="slidenum">
              <a:rPr lang="it-IT" smtClean="0"/>
              <a:t>1</a:t>
            </a:fld>
            <a:endParaRPr lang="it-IT"/>
          </a:p>
        </p:txBody>
      </p:sp>
      <p:pic>
        <p:nvPicPr>
          <p:cNvPr id="6" name="Immagine 5">
            <a:extLst>
              <a:ext uri="{FF2B5EF4-FFF2-40B4-BE49-F238E27FC236}">
                <a16:creationId xmlns:a16="http://schemas.microsoft.com/office/drawing/2014/main" id="{1231686B-266C-47BD-A511-AD4C0E2982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20" y="-14636"/>
            <a:ext cx="12244039" cy="6887272"/>
          </a:xfrm>
          <a:prstGeom prst="rect">
            <a:avLst/>
          </a:prstGeom>
        </p:spPr>
      </p:pic>
      <p:sp>
        <p:nvSpPr>
          <p:cNvPr id="7" name="CasellaDiTesto 6">
            <a:extLst>
              <a:ext uri="{FF2B5EF4-FFF2-40B4-BE49-F238E27FC236}">
                <a16:creationId xmlns:a16="http://schemas.microsoft.com/office/drawing/2014/main" id="{8DE6C8E2-D094-43E2-9F08-02BF1ADD1257}"/>
              </a:ext>
            </a:extLst>
          </p:cNvPr>
          <p:cNvSpPr txBox="1"/>
          <p:nvPr/>
        </p:nvSpPr>
        <p:spPr>
          <a:xfrm>
            <a:off x="6618173" y="543459"/>
            <a:ext cx="5219762" cy="2616101"/>
          </a:xfrm>
          <a:prstGeom prst="rect">
            <a:avLst/>
          </a:prstGeom>
          <a:noFill/>
        </p:spPr>
        <p:txBody>
          <a:bodyPr wrap="none" rtlCol="0">
            <a:spAutoFit/>
          </a:bodyPr>
          <a:lstStyle/>
          <a:p>
            <a:pPr algn="r"/>
            <a:r>
              <a:rPr lang="it-IT" sz="2800" b="1">
                <a:solidFill>
                  <a:schemeClr val="bg1"/>
                </a:solidFill>
                <a:latin typeface="Arial" panose="020B0604020202020204" pitchFamily="34" charset="0"/>
                <a:cs typeface="Arial" panose="020B0604020202020204" pitchFamily="34" charset="0"/>
              </a:rPr>
              <a:t>Vendita on line (nazionale ed</a:t>
            </a:r>
          </a:p>
          <a:p>
            <a:pPr algn="r"/>
            <a:r>
              <a:rPr lang="it-IT" sz="2800" b="1">
                <a:solidFill>
                  <a:schemeClr val="bg1"/>
                </a:solidFill>
                <a:latin typeface="Arial" panose="020B0604020202020204" pitchFamily="34" charset="0"/>
                <a:cs typeface="Arial" panose="020B0604020202020204" pitchFamily="34" charset="0"/>
              </a:rPr>
              <a:t>internazionale): aspetti legali,</a:t>
            </a:r>
          </a:p>
          <a:p>
            <a:pPr algn="r"/>
            <a:r>
              <a:rPr lang="it-IT" sz="2800" b="1">
                <a:solidFill>
                  <a:schemeClr val="bg1"/>
                </a:solidFill>
                <a:latin typeface="Arial" panose="020B0604020202020204" pitchFamily="34" charset="0"/>
                <a:cs typeface="Arial" panose="020B0604020202020204" pitchFamily="34" charset="0"/>
              </a:rPr>
              <a:t>fiscali e contrattuali</a:t>
            </a:r>
          </a:p>
          <a:p>
            <a:pPr algn="r"/>
            <a:endParaRPr lang="it-IT" sz="2800" b="1">
              <a:solidFill>
                <a:schemeClr val="bg1"/>
              </a:solidFill>
              <a:latin typeface="Arial" panose="020B0604020202020204" pitchFamily="34" charset="0"/>
              <a:cs typeface="Arial" panose="020B0604020202020204" pitchFamily="34" charset="0"/>
            </a:endParaRPr>
          </a:p>
          <a:p>
            <a:pPr algn="r"/>
            <a:endParaRPr lang="it-IT" sz="2800" b="1">
              <a:solidFill>
                <a:schemeClr val="bg1"/>
              </a:solidFill>
              <a:latin typeface="Arial" panose="020B0604020202020204" pitchFamily="34" charset="0"/>
              <a:cs typeface="Arial" panose="020B0604020202020204" pitchFamily="34" charset="0"/>
            </a:endParaRPr>
          </a:p>
          <a:p>
            <a:pPr algn="r"/>
            <a:r>
              <a:rPr lang="it-IT" sz="2400" b="0" i="0" u="none" strike="noStrike" baseline="0">
                <a:solidFill>
                  <a:srgbClr val="FFFFFF"/>
                </a:solidFill>
                <a:latin typeface="Calibri" panose="020F0502020204030204" pitchFamily="34" charset="0"/>
              </a:rPr>
              <a:t>In streaming 21 maggio 2020 ore 14,30</a:t>
            </a:r>
            <a:endParaRPr lang="it-IT"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46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26D86A-2005-45CB-A486-433B91462CA1}"/>
              </a:ext>
            </a:extLst>
          </p:cNvPr>
          <p:cNvSpPr>
            <a:spLocks noGrp="1"/>
          </p:cNvSpPr>
          <p:nvPr>
            <p:ph idx="1"/>
          </p:nvPr>
        </p:nvSpPr>
        <p:spPr>
          <a:xfrm>
            <a:off x="1491859" y="2765028"/>
            <a:ext cx="9765023" cy="3357674"/>
          </a:xfrm>
        </p:spPr>
        <p:txBody>
          <a:bodyPr>
            <a:normAutofit lnSpcReduction="10000"/>
          </a:bodyPr>
          <a:lstStyle/>
          <a:p>
            <a:pPr marL="0" indent="0">
              <a:buNone/>
            </a:pPr>
            <a:r>
              <a:rPr lang="it-IT"/>
              <a:t>In base ai soggetti che prendono parte al processo di vendita, il commercio elettronico può essere classificato come segue:</a:t>
            </a:r>
          </a:p>
          <a:p>
            <a:pPr marL="0" indent="0">
              <a:buNone/>
            </a:pPr>
            <a:endParaRPr lang="it-IT"/>
          </a:p>
          <a:p>
            <a:pPr>
              <a:buFont typeface="Wingdings" panose="05000000000000000000" pitchFamily="2" charset="2"/>
              <a:buChar char="Ø"/>
            </a:pPr>
            <a:r>
              <a:rPr lang="it-IT" b="1"/>
              <a:t>business to business (B2B)</a:t>
            </a:r>
            <a:r>
              <a:rPr lang="it-IT"/>
              <a:t>: si tratta dell’insieme delle transazioni commerciali effettuate tra imprese.</a:t>
            </a:r>
          </a:p>
          <a:p>
            <a:pPr marL="0" indent="0">
              <a:buNone/>
            </a:pPr>
            <a:endParaRPr lang="it-IT"/>
          </a:p>
          <a:p>
            <a:pPr>
              <a:buFont typeface="Wingdings" panose="05000000000000000000" pitchFamily="2" charset="2"/>
              <a:buChar char="Ø"/>
            </a:pPr>
            <a:r>
              <a:rPr lang="it-IT" b="1"/>
              <a:t>business to consumer (B2C)</a:t>
            </a:r>
            <a:r>
              <a:rPr lang="it-IT"/>
              <a:t>: si tratta delle transazioni commerciali di beni e servizi tra imprese e consumatori finali;</a:t>
            </a:r>
          </a:p>
          <a:p>
            <a:pPr marL="0" indent="0">
              <a:buNone/>
            </a:pPr>
            <a:endParaRPr lang="it-IT"/>
          </a:p>
          <a:p>
            <a:pPr marL="0" indent="0">
              <a:buNone/>
            </a:pPr>
            <a:r>
              <a:rPr lang="it-IT" b="1"/>
              <a:t> </a:t>
            </a:r>
            <a:endParaRPr lang="it-IT"/>
          </a:p>
        </p:txBody>
      </p:sp>
      <p:sp>
        <p:nvSpPr>
          <p:cNvPr id="4" name="CasellaDiTesto 3">
            <a:extLst>
              <a:ext uri="{FF2B5EF4-FFF2-40B4-BE49-F238E27FC236}">
                <a16:creationId xmlns:a16="http://schemas.microsoft.com/office/drawing/2014/main" id="{21825748-32C8-4FA8-B32D-A876C932A6E7}"/>
              </a:ext>
            </a:extLst>
          </p:cNvPr>
          <p:cNvSpPr txBox="1"/>
          <p:nvPr/>
        </p:nvSpPr>
        <p:spPr>
          <a:xfrm>
            <a:off x="1736695" y="1425388"/>
            <a:ext cx="9219736" cy="523220"/>
          </a:xfrm>
          <a:prstGeom prst="rect">
            <a:avLst/>
          </a:prstGeom>
          <a:noFill/>
        </p:spPr>
        <p:txBody>
          <a:bodyPr wrap="square" rtlCol="0">
            <a:spAutoFit/>
          </a:bodyPr>
          <a:lstStyle/>
          <a:p>
            <a:r>
              <a:rPr lang="it-IT" sz="2800" b="1" i="0" u="none" strike="noStrike" baseline="0">
                <a:solidFill>
                  <a:srgbClr val="FF0000"/>
                </a:solidFill>
                <a:latin typeface="+mj-lt"/>
              </a:rPr>
              <a:t>LE DIVERSE TIPOLOGIE DI COMMERCIO ELETTRONICO</a:t>
            </a:r>
            <a:endParaRPr lang="it-IT" sz="2800" b="1">
              <a:solidFill>
                <a:srgbClr val="FF0000"/>
              </a:solidFill>
              <a:latin typeface="+mj-lt"/>
            </a:endParaRPr>
          </a:p>
        </p:txBody>
      </p:sp>
      <p:sp>
        <p:nvSpPr>
          <p:cNvPr id="2" name="Segnaposto piè di pagina 1">
            <a:extLst>
              <a:ext uri="{FF2B5EF4-FFF2-40B4-BE49-F238E27FC236}">
                <a16:creationId xmlns:a16="http://schemas.microsoft.com/office/drawing/2014/main" id="{0546734C-1A2F-4735-A6CD-0723365EA7C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AB5B135-369B-4BF5-AFD3-E64738815EDE}"/>
              </a:ext>
            </a:extLst>
          </p:cNvPr>
          <p:cNvSpPr>
            <a:spLocks noGrp="1"/>
          </p:cNvSpPr>
          <p:nvPr>
            <p:ph type="sldNum" sz="quarter" idx="12"/>
          </p:nvPr>
        </p:nvSpPr>
        <p:spPr/>
        <p:txBody>
          <a:bodyPr/>
          <a:lstStyle/>
          <a:p>
            <a:fld id="{8CBD6D24-225B-41D9-A02F-C0A08F727E4D}" type="slidenum">
              <a:rPr lang="it-IT" smtClean="0"/>
              <a:t>10</a:t>
            </a:fld>
            <a:endParaRPr lang="it-IT"/>
          </a:p>
        </p:txBody>
      </p:sp>
    </p:spTree>
    <p:extLst>
      <p:ext uri="{BB962C8B-B14F-4D97-AF65-F5344CB8AC3E}">
        <p14:creationId xmlns:p14="http://schemas.microsoft.com/office/powerpoint/2010/main" val="361851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40547-6BF6-4053-945F-DE4E39A62268}"/>
              </a:ext>
            </a:extLst>
          </p:cNvPr>
          <p:cNvSpPr>
            <a:spLocks noGrp="1"/>
          </p:cNvSpPr>
          <p:nvPr>
            <p:ph type="title"/>
          </p:nvPr>
        </p:nvSpPr>
        <p:spPr>
          <a:xfrm>
            <a:off x="3406741" y="550958"/>
            <a:ext cx="8911687" cy="1280890"/>
          </a:xfrm>
        </p:spPr>
        <p:txBody>
          <a:bodyPr/>
          <a:lstStyle/>
          <a:p>
            <a:pPr marL="0" marR="0" lvl="0" indent="0" defTabSz="457200" rtl="0" eaLnBrk="1" fontAlgn="auto" latinLnBrk="0" hangingPunct="1">
              <a:lnSpc>
                <a:spcPct val="100000"/>
              </a:lnSpc>
              <a:spcBef>
                <a:spcPts val="0"/>
              </a:spcBef>
              <a:spcAft>
                <a:spcPts val="0"/>
              </a:spcAft>
              <a:tabLst/>
              <a:defRPr/>
            </a:pPr>
            <a:r>
              <a:rPr kumimoji="0" lang="it-IT" sz="2800" b="1" i="0" u="none" strike="noStrike" kern="1200" cap="none" spc="0" normalizeH="0" baseline="0" noProof="0">
                <a:ln>
                  <a:noFill/>
                </a:ln>
                <a:solidFill>
                  <a:srgbClr val="FF0000"/>
                </a:solidFill>
                <a:effectLst/>
                <a:uLnTx/>
                <a:uFillTx/>
                <a:latin typeface="Century Gothic" panose="020B0502020202020204"/>
                <a:ea typeface="+mn-ea"/>
                <a:cs typeface="+mn-cs"/>
              </a:rPr>
              <a:t>COMMERCIO ELETTRONICO DIRETTO </a:t>
            </a:r>
            <a:endParaRPr lang="it-IT"/>
          </a:p>
        </p:txBody>
      </p:sp>
      <p:sp>
        <p:nvSpPr>
          <p:cNvPr id="3" name="Segnaposto contenuto 2">
            <a:extLst>
              <a:ext uri="{FF2B5EF4-FFF2-40B4-BE49-F238E27FC236}">
                <a16:creationId xmlns:a16="http://schemas.microsoft.com/office/drawing/2014/main" id="{0E1A7015-4980-4BFE-84AD-35079DD9D918}"/>
              </a:ext>
            </a:extLst>
          </p:cNvPr>
          <p:cNvSpPr>
            <a:spLocks noGrp="1"/>
          </p:cNvSpPr>
          <p:nvPr>
            <p:ph idx="1"/>
          </p:nvPr>
        </p:nvSpPr>
        <p:spPr>
          <a:xfrm>
            <a:off x="1982789" y="1315592"/>
            <a:ext cx="9029859" cy="4991450"/>
          </a:xfrm>
        </p:spPr>
        <p:txBody>
          <a:bodyPr>
            <a:noAutofit/>
          </a:bodyPr>
          <a:lstStyle/>
          <a:p>
            <a:pPr marL="0" indent="0" algn="just">
              <a:buNone/>
            </a:pPr>
            <a:r>
              <a:rPr lang="it-IT" sz="2000"/>
              <a:t>Il commercio elettronico diretto può essere ricondotto al concetto di  transazione avvenuta online dove </a:t>
            </a:r>
            <a:r>
              <a:rPr lang="it-IT" sz="2000" b="1"/>
              <a:t>l’oggetto dell’acquisto è un bene immateriale.</a:t>
            </a:r>
            <a:endParaRPr lang="it-IT" sz="2000"/>
          </a:p>
          <a:p>
            <a:pPr marL="0" indent="0" algn="just">
              <a:buNone/>
            </a:pPr>
            <a:r>
              <a:rPr lang="it-IT" sz="2000"/>
              <a:t>Tale commercio riguarda dunque quei beni che non necessitano di un supporto fisico per essere trasferiti con possibilità di fruire del bene, ad esempio, tramite download. </a:t>
            </a:r>
          </a:p>
          <a:p>
            <a:pPr marL="0" indent="0" algn="just">
              <a:buNone/>
            </a:pPr>
            <a:r>
              <a:rPr lang="it-IT" sz="2000"/>
              <a:t>La transazione commerciale, in questo caso, si perfezione online e la consegna del bene immateriale ovvero la prestazione del servizio da una parte ed il pagamento del corrispettivo dall'altra vengono effettuati utilizzando canali telematici</a:t>
            </a:r>
          </a:p>
          <a:p>
            <a:pPr marL="0" indent="0" algn="just">
              <a:buNone/>
            </a:pPr>
            <a:r>
              <a:rPr lang="it-IT" sz="2000"/>
              <a:t>Ai fini fiscali tali operazioni sono considerate prestazioni di servizi (Direttiva 2006 112 /CE e RM n 274 /E del 3 luglio 2008)</a:t>
            </a:r>
          </a:p>
          <a:p>
            <a:pPr marL="0" indent="0" algn="just">
              <a:buNone/>
            </a:pPr>
            <a:endParaRPr lang="it-IT" sz="2000"/>
          </a:p>
        </p:txBody>
      </p:sp>
      <p:sp>
        <p:nvSpPr>
          <p:cNvPr id="4" name="Segnaposto piè di pagina 3">
            <a:extLst>
              <a:ext uri="{FF2B5EF4-FFF2-40B4-BE49-F238E27FC236}">
                <a16:creationId xmlns:a16="http://schemas.microsoft.com/office/drawing/2014/main" id="{DAB20579-8409-4515-9052-963A0CB6005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406EFA9-DDD5-4B78-AD2E-0262563D5969}"/>
              </a:ext>
            </a:extLst>
          </p:cNvPr>
          <p:cNvSpPr>
            <a:spLocks noGrp="1"/>
          </p:cNvSpPr>
          <p:nvPr>
            <p:ph type="sldNum" sz="quarter" idx="12"/>
          </p:nvPr>
        </p:nvSpPr>
        <p:spPr/>
        <p:txBody>
          <a:bodyPr/>
          <a:lstStyle/>
          <a:p>
            <a:fld id="{8CBD6D24-225B-41D9-A02F-C0A08F727E4D}" type="slidenum">
              <a:rPr lang="it-IT" smtClean="0"/>
              <a:t>11</a:t>
            </a:fld>
            <a:endParaRPr lang="it-IT"/>
          </a:p>
        </p:txBody>
      </p:sp>
    </p:spTree>
    <p:extLst>
      <p:ext uri="{BB962C8B-B14F-4D97-AF65-F5344CB8AC3E}">
        <p14:creationId xmlns:p14="http://schemas.microsoft.com/office/powerpoint/2010/main" val="161207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D608F-C6E9-479E-B645-3DC5D825139A}"/>
              </a:ext>
            </a:extLst>
          </p:cNvPr>
          <p:cNvSpPr>
            <a:spLocks noGrp="1"/>
          </p:cNvSpPr>
          <p:nvPr>
            <p:ph type="title"/>
          </p:nvPr>
        </p:nvSpPr>
        <p:spPr/>
        <p:txBody>
          <a:bodyPr/>
          <a:lstStyle/>
          <a:p>
            <a:r>
              <a:rPr kumimoji="0" lang="it-IT" sz="2800" b="1" i="0" u="none" strike="noStrike" kern="1200" cap="none" spc="0" normalizeH="0" baseline="0" noProof="0">
                <a:ln>
                  <a:noFill/>
                </a:ln>
                <a:solidFill>
                  <a:srgbClr val="FF0000"/>
                </a:solidFill>
                <a:effectLst/>
                <a:uLnTx/>
                <a:uFillTx/>
                <a:latin typeface="Century Gothic" panose="020B0502020202020204"/>
                <a:ea typeface="+mj-ea"/>
                <a:cs typeface="+mj-cs"/>
              </a:rPr>
              <a:t>COMMERCIO ELETTRONICO DIRETTO </a:t>
            </a:r>
            <a:r>
              <a:rPr kumimoji="0" lang="it-IT" sz="2800" b="1" i="1" u="none" strike="noStrike" kern="1200" cap="none" spc="0" normalizeH="0" baseline="0" noProof="0">
                <a:ln>
                  <a:noFill/>
                </a:ln>
                <a:solidFill>
                  <a:srgbClr val="FF0000"/>
                </a:solidFill>
                <a:effectLst/>
                <a:uLnTx/>
                <a:uFillTx/>
                <a:latin typeface="Century Gothic" panose="020B0502020202020204"/>
                <a:ea typeface="+mj-ea"/>
                <a:cs typeface="+mj-cs"/>
              </a:rPr>
              <a:t>(esempi)</a:t>
            </a:r>
            <a:endParaRPr lang="it-IT" i="1"/>
          </a:p>
        </p:txBody>
      </p:sp>
      <p:sp>
        <p:nvSpPr>
          <p:cNvPr id="3" name="Segnaposto contenuto 2">
            <a:extLst>
              <a:ext uri="{FF2B5EF4-FFF2-40B4-BE49-F238E27FC236}">
                <a16:creationId xmlns:a16="http://schemas.microsoft.com/office/drawing/2014/main" id="{97050D60-74EA-489A-A739-89D3E85620C9}"/>
              </a:ext>
            </a:extLst>
          </p:cNvPr>
          <p:cNvSpPr>
            <a:spLocks noGrp="1"/>
          </p:cNvSpPr>
          <p:nvPr>
            <p:ph idx="1"/>
          </p:nvPr>
        </p:nvSpPr>
        <p:spPr/>
        <p:txBody>
          <a:bodyPr/>
          <a:lstStyle/>
          <a:p>
            <a:pPr marL="0" indent="0" algn="just">
              <a:buNone/>
            </a:pPr>
            <a:r>
              <a:rPr lang="it-IT" sz="1800" b="0" i="0" u="none" strike="noStrike" baseline="0">
                <a:solidFill>
                  <a:srgbClr val="000000"/>
                </a:solidFill>
                <a:latin typeface="Century Gothic" panose="020B0502020202020204" pitchFamily="34" charset="0"/>
              </a:rPr>
              <a:t>Rientrano nel commercio elettronico diretto </a:t>
            </a:r>
            <a:r>
              <a:rPr lang="it-IT" sz="1800" b="0" i="1" u="none" strike="noStrike" baseline="0">
                <a:latin typeface="RobotoSlab-Regular"/>
              </a:rPr>
              <a:t>(cfr. allegato II alla direttiva 2006/112/CE e allegato I al Reg. UE 282/2011)</a:t>
            </a:r>
            <a:r>
              <a:rPr lang="it-IT" sz="1800" b="0" i="0" u="none" strike="noStrike" baseline="0">
                <a:solidFill>
                  <a:srgbClr val="000000"/>
                </a:solidFill>
                <a:latin typeface="Century Gothic" panose="020B0502020202020204" pitchFamily="34" charset="0"/>
              </a:rPr>
              <a:t>:</a:t>
            </a:r>
          </a:p>
          <a:p>
            <a:pPr algn="just"/>
            <a:r>
              <a:rPr lang="it-IT" sz="1800" b="0" i="0" u="none" strike="noStrike" baseline="0">
                <a:solidFill>
                  <a:srgbClr val="000000"/>
                </a:solidFill>
                <a:latin typeface="Century Gothic" panose="020B0502020202020204" pitchFamily="34" charset="0"/>
              </a:rPr>
              <a:t>La fornitura di siti web e web-hosting, la gestione a distanza di programmi e attrezzature</a:t>
            </a:r>
          </a:p>
          <a:p>
            <a:pPr algn="just"/>
            <a:r>
              <a:rPr lang="it-IT" sz="1800" b="0" i="0" u="none" strike="noStrike" baseline="0">
                <a:solidFill>
                  <a:srgbClr val="000000"/>
                </a:solidFill>
                <a:latin typeface="Century Gothic" panose="020B0502020202020204" pitchFamily="34" charset="0"/>
              </a:rPr>
              <a:t>La fornitura di software e relativo aggiornamento</a:t>
            </a:r>
          </a:p>
          <a:p>
            <a:pPr algn="just"/>
            <a:r>
              <a:rPr lang="it-IT" sz="1800" b="0" i="0" u="none" strike="noStrike" baseline="0">
                <a:solidFill>
                  <a:srgbClr val="000000"/>
                </a:solidFill>
                <a:latin typeface="Century Gothic" panose="020B0502020202020204" pitchFamily="34" charset="0"/>
              </a:rPr>
              <a:t>La fornitura di immagini, testi e informazioni e messa a disposizione di basi di dati</a:t>
            </a:r>
          </a:p>
          <a:p>
            <a:pPr algn="just"/>
            <a:r>
              <a:rPr lang="it-IT" sz="1800" b="0" i="0" u="none" strike="noStrike" baseline="0">
                <a:solidFill>
                  <a:srgbClr val="000000"/>
                </a:solidFill>
                <a:latin typeface="Century Gothic" panose="020B0502020202020204" pitchFamily="34" charset="0"/>
              </a:rPr>
              <a:t>La fornitura di musica, film, giochi, compresi i giochi di sorte o d’azzardo, programmi o manifestazioni politici, culturali, artistici, sportivi, scientifici o di intrattenimento</a:t>
            </a:r>
          </a:p>
          <a:p>
            <a:pPr algn="just"/>
            <a:r>
              <a:rPr lang="it-IT" sz="1800" b="0" i="0" u="none" strike="noStrike" baseline="0">
                <a:solidFill>
                  <a:srgbClr val="000000"/>
                </a:solidFill>
                <a:latin typeface="Century Gothic" panose="020B0502020202020204" pitchFamily="34" charset="0"/>
              </a:rPr>
              <a:t>La fornitura di prestazioni di insegnamento a distanza</a:t>
            </a:r>
          </a:p>
          <a:p>
            <a:pPr marL="0" indent="0">
              <a:buNone/>
            </a:pPr>
            <a:endParaRPr lang="it-IT"/>
          </a:p>
        </p:txBody>
      </p:sp>
      <p:sp>
        <p:nvSpPr>
          <p:cNvPr id="4" name="Segnaposto piè di pagina 3">
            <a:extLst>
              <a:ext uri="{FF2B5EF4-FFF2-40B4-BE49-F238E27FC236}">
                <a16:creationId xmlns:a16="http://schemas.microsoft.com/office/drawing/2014/main" id="{57B25486-B083-4ED9-9580-73FAE899E21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A87293F-5238-452E-8B42-4C9D85FF8349}"/>
              </a:ext>
            </a:extLst>
          </p:cNvPr>
          <p:cNvSpPr>
            <a:spLocks noGrp="1"/>
          </p:cNvSpPr>
          <p:nvPr>
            <p:ph type="sldNum" sz="quarter" idx="12"/>
          </p:nvPr>
        </p:nvSpPr>
        <p:spPr/>
        <p:txBody>
          <a:bodyPr/>
          <a:lstStyle/>
          <a:p>
            <a:fld id="{8CBD6D24-225B-41D9-A02F-C0A08F727E4D}" type="slidenum">
              <a:rPr lang="it-IT" smtClean="0"/>
              <a:t>12</a:t>
            </a:fld>
            <a:endParaRPr lang="it-IT"/>
          </a:p>
        </p:txBody>
      </p:sp>
    </p:spTree>
    <p:extLst>
      <p:ext uri="{BB962C8B-B14F-4D97-AF65-F5344CB8AC3E}">
        <p14:creationId xmlns:p14="http://schemas.microsoft.com/office/powerpoint/2010/main" val="2564909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224A93C-FDF6-439E-AB00-7DADEA24774C}"/>
              </a:ext>
            </a:extLst>
          </p:cNvPr>
          <p:cNvSpPr txBox="1"/>
          <p:nvPr/>
        </p:nvSpPr>
        <p:spPr>
          <a:xfrm>
            <a:off x="2508862" y="820270"/>
            <a:ext cx="8382000" cy="523220"/>
          </a:xfrm>
          <a:prstGeom prst="rect">
            <a:avLst/>
          </a:prstGeom>
          <a:noFill/>
        </p:spPr>
        <p:txBody>
          <a:bodyPr wrap="square" rtlCol="0">
            <a:spAutoFit/>
          </a:bodyPr>
          <a:lstStyle/>
          <a:p>
            <a:r>
              <a:rPr lang="it-IT" sz="2800" b="1">
                <a:solidFill>
                  <a:srgbClr val="FF0000"/>
                </a:solidFill>
              </a:rPr>
              <a:t>COMMERCIO ELETTRONICO DIRETTO B2B</a:t>
            </a:r>
          </a:p>
        </p:txBody>
      </p:sp>
      <p:sp>
        <p:nvSpPr>
          <p:cNvPr id="4" name="CasellaDiTesto 3">
            <a:extLst>
              <a:ext uri="{FF2B5EF4-FFF2-40B4-BE49-F238E27FC236}">
                <a16:creationId xmlns:a16="http://schemas.microsoft.com/office/drawing/2014/main" id="{6887B86D-476A-43FC-9E52-A30319AA2C99}"/>
              </a:ext>
            </a:extLst>
          </p:cNvPr>
          <p:cNvSpPr txBox="1"/>
          <p:nvPr/>
        </p:nvSpPr>
        <p:spPr>
          <a:xfrm>
            <a:off x="2340864" y="1649864"/>
            <a:ext cx="8311537" cy="4985980"/>
          </a:xfrm>
          <a:prstGeom prst="rect">
            <a:avLst/>
          </a:prstGeom>
          <a:noFill/>
        </p:spPr>
        <p:txBody>
          <a:bodyPr wrap="square" rtlCol="0">
            <a:spAutoFit/>
          </a:bodyPr>
          <a:lstStyle/>
          <a:p>
            <a:pPr algn="just"/>
            <a:r>
              <a:rPr lang="it-IT"/>
              <a:t>Ai fini IVA, il commercio elettronico diretto nei rapporti B2B ( fra soggetti passivi d’imposta) segue le regole ordinarie proprie dei servizi generici individuate dall’</a:t>
            </a:r>
            <a:r>
              <a:rPr lang="it-IT" b="1"/>
              <a:t>art. 7 ter </a:t>
            </a:r>
            <a:r>
              <a:rPr lang="it-IT"/>
              <a:t>comma 1, lettera a)</a:t>
            </a:r>
            <a:r>
              <a:rPr lang="it-IT" b="1"/>
              <a:t> </a:t>
            </a:r>
            <a:r>
              <a:rPr lang="it-IT"/>
              <a:t>del DPR n 633/1972, ai fini della territorialità IVA.</a:t>
            </a:r>
          </a:p>
          <a:p>
            <a:pPr algn="just"/>
            <a:endParaRPr lang="it-IT"/>
          </a:p>
          <a:p>
            <a:pPr algn="just"/>
            <a:r>
              <a:rPr lang="it-IT"/>
              <a:t>Pertanto, le cessioni di beni digitali sono territorialmente rilevanti ai fini IVA nel luogo ove è «stabilito» ai fini IVA il committente soggetto passivo IVA.</a:t>
            </a:r>
          </a:p>
          <a:p>
            <a:pPr algn="just"/>
            <a:endParaRPr lang="it-IT"/>
          </a:p>
          <a:p>
            <a:pPr marL="0" indent="0">
              <a:buNone/>
            </a:pPr>
            <a:r>
              <a:rPr lang="it-IT"/>
              <a:t>In particolare: </a:t>
            </a:r>
          </a:p>
          <a:p>
            <a:pPr marL="0" indent="0">
              <a:buNone/>
            </a:pPr>
            <a:endParaRPr lang="it-IT"/>
          </a:p>
          <a:p>
            <a:pPr algn="just"/>
            <a:r>
              <a:rPr lang="it-IT" b="1"/>
              <a:t>Committente italiano</a:t>
            </a:r>
            <a:r>
              <a:rPr lang="it-IT"/>
              <a:t>: il servizio si considera effettuato in Italia; occorre applicare l’Iva italiana</a:t>
            </a:r>
          </a:p>
          <a:p>
            <a:pPr algn="just"/>
            <a:endParaRPr lang="it-IT"/>
          </a:p>
          <a:p>
            <a:pPr algn="just"/>
            <a:r>
              <a:rPr lang="it-IT" b="1"/>
              <a:t>Committente estero</a:t>
            </a:r>
            <a:r>
              <a:rPr lang="it-IT"/>
              <a:t>: il servizio si considera effettuato all’estero.</a:t>
            </a:r>
          </a:p>
          <a:p>
            <a:pPr algn="just"/>
            <a:endParaRPr lang="it-IT" sz="2400"/>
          </a:p>
          <a:p>
            <a:pPr algn="just"/>
            <a:endParaRPr lang="it-IT" sz="2400"/>
          </a:p>
        </p:txBody>
      </p:sp>
      <p:sp>
        <p:nvSpPr>
          <p:cNvPr id="2" name="Segnaposto piè di pagina 1">
            <a:extLst>
              <a:ext uri="{FF2B5EF4-FFF2-40B4-BE49-F238E27FC236}">
                <a16:creationId xmlns:a16="http://schemas.microsoft.com/office/drawing/2014/main" id="{A9AFEEFD-B37B-426C-96CD-71935DDF8D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4B73F3C-9A70-4C1A-AC41-F4AAA8EDBA15}"/>
              </a:ext>
            </a:extLst>
          </p:cNvPr>
          <p:cNvSpPr>
            <a:spLocks noGrp="1"/>
          </p:cNvSpPr>
          <p:nvPr>
            <p:ph type="sldNum" sz="quarter" idx="12"/>
          </p:nvPr>
        </p:nvSpPr>
        <p:spPr/>
        <p:txBody>
          <a:bodyPr/>
          <a:lstStyle/>
          <a:p>
            <a:fld id="{8CBD6D24-225B-41D9-A02F-C0A08F727E4D}" type="slidenum">
              <a:rPr lang="it-IT" smtClean="0"/>
              <a:t>13</a:t>
            </a:fld>
            <a:endParaRPr lang="it-IT"/>
          </a:p>
        </p:txBody>
      </p:sp>
    </p:spTree>
    <p:extLst>
      <p:ext uri="{BB962C8B-B14F-4D97-AF65-F5344CB8AC3E}">
        <p14:creationId xmlns:p14="http://schemas.microsoft.com/office/powerpoint/2010/main" val="85084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E00A4-AA6C-4B33-A788-036D681786AC}"/>
              </a:ext>
            </a:extLst>
          </p:cNvPr>
          <p:cNvSpPr>
            <a:spLocks noGrp="1"/>
          </p:cNvSpPr>
          <p:nvPr>
            <p:ph type="title"/>
          </p:nvPr>
        </p:nvSpPr>
        <p:spPr>
          <a:xfrm>
            <a:off x="3406741" y="731521"/>
            <a:ext cx="8911687" cy="630949"/>
          </a:xfrm>
        </p:spPr>
        <p:txBody>
          <a:bodyPr>
            <a:normAutofit fontScale="90000"/>
          </a:bodyPr>
          <a:lstStyle/>
          <a:p>
            <a:r>
              <a:rPr lang="it-IT" sz="3100" b="1">
                <a:solidFill>
                  <a:srgbClr val="FF0000"/>
                </a:solidFill>
              </a:rPr>
              <a:t>COMMERCIO ELETTRONICO DIRETTO B2C</a:t>
            </a:r>
            <a:br>
              <a:rPr lang="it-IT" sz="3600" b="1">
                <a:solidFill>
                  <a:srgbClr val="FF0000"/>
                </a:solidFill>
              </a:rPr>
            </a:br>
            <a:endParaRPr lang="it-IT"/>
          </a:p>
        </p:txBody>
      </p:sp>
      <p:sp>
        <p:nvSpPr>
          <p:cNvPr id="3" name="Segnaposto contenuto 2">
            <a:extLst>
              <a:ext uri="{FF2B5EF4-FFF2-40B4-BE49-F238E27FC236}">
                <a16:creationId xmlns:a16="http://schemas.microsoft.com/office/drawing/2014/main" id="{2C5FFC62-3EAD-4A2A-87A8-10085157CFFF}"/>
              </a:ext>
            </a:extLst>
          </p:cNvPr>
          <p:cNvSpPr>
            <a:spLocks noGrp="1"/>
          </p:cNvSpPr>
          <p:nvPr>
            <p:ph idx="1"/>
          </p:nvPr>
        </p:nvSpPr>
        <p:spPr>
          <a:xfrm>
            <a:off x="2569695" y="1891552"/>
            <a:ext cx="8915400" cy="4234927"/>
          </a:xfrm>
        </p:spPr>
        <p:txBody>
          <a:bodyPr>
            <a:normAutofit fontScale="77500" lnSpcReduction="20000"/>
          </a:bodyPr>
          <a:lstStyle/>
          <a:p>
            <a:pPr marL="0" indent="0" algn="just">
              <a:buNone/>
            </a:pPr>
            <a:r>
              <a:rPr lang="it-IT" sz="2400"/>
              <a:t>Sono disciplinati dalla regola specifica (che deroga alla regola generale) di cui all’articolo 7-sexies, comma 1, lettera f), del Dpr n. 633/1972.</a:t>
            </a:r>
          </a:p>
          <a:p>
            <a:pPr marL="0" indent="0" algn="just">
              <a:buNone/>
            </a:pPr>
            <a:endParaRPr lang="it-IT" sz="2400"/>
          </a:p>
          <a:p>
            <a:pPr marL="0" indent="0" algn="just">
              <a:buNone/>
            </a:pPr>
            <a:r>
              <a:rPr lang="it-IT" sz="2400"/>
              <a:t>Dal </a:t>
            </a:r>
            <a:r>
              <a:rPr lang="it-IT" sz="2400" b="1"/>
              <a:t>1 gennaio 2015 </a:t>
            </a:r>
            <a:r>
              <a:rPr lang="it-IT" sz="2400"/>
              <a:t>le prestazioni di servizi rese a privati consumatori (o assimilati) tramite mezzi elettronici (commercio elettronico diretto), nonché le prestazioni di telecomunicazione e di teleradiodiffusione sono territorialmente rilevanti ai fini </a:t>
            </a:r>
            <a:r>
              <a:rPr lang="it-IT" sz="2400" b="1"/>
              <a:t>IVA</a:t>
            </a:r>
            <a:r>
              <a:rPr lang="it-IT" sz="2400"/>
              <a:t> </a:t>
            </a:r>
            <a:r>
              <a:rPr lang="it-IT" sz="2400" b="1"/>
              <a:t>nel Paese ove il privato consumatore </a:t>
            </a:r>
            <a:r>
              <a:rPr lang="it-IT" sz="2400"/>
              <a:t>(o assimilato) </a:t>
            </a:r>
            <a:r>
              <a:rPr lang="it-IT" sz="2400" b="1"/>
              <a:t>è domiciliato </a:t>
            </a:r>
            <a:r>
              <a:rPr lang="it-IT" sz="2400"/>
              <a:t>ovvero stabilito. Occorre dunque l'obbligo di identificazione (definizioni queste che si rinvengono nella stessa Direttiva n. 2006/112/Ce e Regolamento Ue n. 282/2011 oggetto, quest’ultimo, di modifica dal Regolamento Ue n. 1042/2013).</a:t>
            </a:r>
          </a:p>
          <a:p>
            <a:pPr marL="0" indent="0" algn="just">
              <a:buNone/>
            </a:pPr>
            <a:endParaRPr lang="it-IT" sz="2400"/>
          </a:p>
          <a:p>
            <a:pPr marL="0" indent="0" algn="just">
              <a:buNone/>
            </a:pPr>
            <a:r>
              <a:rPr lang="it-IT" sz="2400"/>
              <a:t>Alla regola generale si può derogare tramite il sistema del "Mini one stop shop" consente di assolvere l'IVA in maniera semplificata.</a:t>
            </a:r>
          </a:p>
          <a:p>
            <a:pPr marL="0" indent="0">
              <a:buNone/>
            </a:pPr>
            <a:endParaRPr lang="it-IT" sz="2400"/>
          </a:p>
        </p:txBody>
      </p:sp>
      <p:sp>
        <p:nvSpPr>
          <p:cNvPr id="4" name="Segnaposto piè di pagina 3">
            <a:extLst>
              <a:ext uri="{FF2B5EF4-FFF2-40B4-BE49-F238E27FC236}">
                <a16:creationId xmlns:a16="http://schemas.microsoft.com/office/drawing/2014/main" id="{03DD824E-A7FB-4D25-B721-BF912D696BE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BE9AE9-51C0-49EC-B835-781756911B1C}"/>
              </a:ext>
            </a:extLst>
          </p:cNvPr>
          <p:cNvSpPr>
            <a:spLocks noGrp="1"/>
          </p:cNvSpPr>
          <p:nvPr>
            <p:ph type="sldNum" sz="quarter" idx="12"/>
          </p:nvPr>
        </p:nvSpPr>
        <p:spPr/>
        <p:txBody>
          <a:bodyPr/>
          <a:lstStyle/>
          <a:p>
            <a:fld id="{8CBD6D24-225B-41D9-A02F-C0A08F727E4D}" type="slidenum">
              <a:rPr lang="it-IT" smtClean="0"/>
              <a:t>14</a:t>
            </a:fld>
            <a:endParaRPr lang="it-IT"/>
          </a:p>
        </p:txBody>
      </p:sp>
    </p:spTree>
    <p:extLst>
      <p:ext uri="{BB962C8B-B14F-4D97-AF65-F5344CB8AC3E}">
        <p14:creationId xmlns:p14="http://schemas.microsoft.com/office/powerpoint/2010/main" val="2224491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F3E66D-B824-44CA-A09F-90FE3B29D8E2}"/>
              </a:ext>
            </a:extLst>
          </p:cNvPr>
          <p:cNvSpPr>
            <a:spLocks noGrp="1"/>
          </p:cNvSpPr>
          <p:nvPr>
            <p:ph type="title"/>
          </p:nvPr>
        </p:nvSpPr>
        <p:spPr>
          <a:xfrm>
            <a:off x="3507325" y="788702"/>
            <a:ext cx="8911687" cy="656050"/>
          </a:xfrm>
        </p:spPr>
        <p:txBody>
          <a:bodyPr>
            <a:noAutofit/>
          </a:bodyPr>
          <a:lstStyle/>
          <a:p>
            <a:r>
              <a:rPr lang="it-IT" sz="2800" b="1">
                <a:solidFill>
                  <a:srgbClr val="FF0000"/>
                </a:solidFill>
              </a:rPr>
              <a:t>COMMERCIO ELETTRONICO DIRETTO B2C</a:t>
            </a:r>
            <a:br>
              <a:rPr lang="it-IT" sz="2800" b="1">
                <a:solidFill>
                  <a:srgbClr val="FF0000"/>
                </a:solidFill>
              </a:rPr>
            </a:br>
            <a:endParaRPr lang="it-IT" sz="2800"/>
          </a:p>
        </p:txBody>
      </p:sp>
      <p:sp>
        <p:nvSpPr>
          <p:cNvPr id="3" name="Segnaposto contenuto 2">
            <a:extLst>
              <a:ext uri="{FF2B5EF4-FFF2-40B4-BE49-F238E27FC236}">
                <a16:creationId xmlns:a16="http://schemas.microsoft.com/office/drawing/2014/main" id="{B4AD8DD1-03DA-44E4-A72A-B332DEB7A94B}"/>
              </a:ext>
            </a:extLst>
          </p:cNvPr>
          <p:cNvSpPr>
            <a:spLocks noGrp="1"/>
          </p:cNvSpPr>
          <p:nvPr>
            <p:ph idx="1"/>
          </p:nvPr>
        </p:nvSpPr>
        <p:spPr>
          <a:xfrm>
            <a:off x="2589212" y="1828800"/>
            <a:ext cx="8915400" cy="4416552"/>
          </a:xfrm>
        </p:spPr>
        <p:txBody>
          <a:bodyPr>
            <a:normAutofit fontScale="92500" lnSpcReduction="20000"/>
          </a:bodyPr>
          <a:lstStyle/>
          <a:p>
            <a:pPr marL="0" indent="0" algn="just">
              <a:buNone/>
            </a:pPr>
            <a:r>
              <a:rPr lang="it-IT"/>
              <a:t>In particolare avremo: </a:t>
            </a:r>
          </a:p>
          <a:p>
            <a:pPr marL="0" indent="0" algn="just">
              <a:buNone/>
            </a:pPr>
            <a:r>
              <a:rPr lang="it-IT" b="1"/>
              <a:t>Committente italiano</a:t>
            </a:r>
            <a:r>
              <a:rPr lang="it-IT"/>
              <a:t>:</a:t>
            </a:r>
          </a:p>
          <a:p>
            <a:pPr marL="0" indent="0" algn="just">
              <a:buNone/>
            </a:pPr>
            <a:r>
              <a:rPr lang="it-IT"/>
              <a:t>l’operazione si considera effettuata in Italia; applicazione dell’Iva italiana</a:t>
            </a:r>
          </a:p>
          <a:p>
            <a:pPr marL="0" indent="0" algn="just">
              <a:buNone/>
            </a:pPr>
            <a:r>
              <a:rPr lang="it-IT" b="1"/>
              <a:t>Committente estero</a:t>
            </a:r>
            <a:r>
              <a:rPr lang="it-IT"/>
              <a:t>:</a:t>
            </a:r>
          </a:p>
          <a:p>
            <a:pPr algn="just"/>
            <a:r>
              <a:rPr lang="it-IT"/>
              <a:t>Committente di Paese </a:t>
            </a:r>
            <a:r>
              <a:rPr lang="it-IT" b="1"/>
              <a:t>extra-Ue</a:t>
            </a:r>
            <a:r>
              <a:rPr lang="it-IT"/>
              <a:t>: l’operazione si considera effettuata all’estero; Iva NON dovuta nella UE</a:t>
            </a:r>
          </a:p>
          <a:p>
            <a:pPr algn="just"/>
            <a:r>
              <a:rPr lang="it-IT"/>
              <a:t>Committente di altro Paese </a:t>
            </a:r>
            <a:r>
              <a:rPr lang="it-IT" b="1"/>
              <a:t>UE</a:t>
            </a:r>
            <a:r>
              <a:rPr lang="it-IT"/>
              <a:t>:</a:t>
            </a:r>
          </a:p>
          <a:p>
            <a:pPr marL="0" indent="0" algn="just">
              <a:buNone/>
            </a:pPr>
            <a:r>
              <a:rPr lang="it-IT"/>
              <a:t>- Vendite di beni virtuali a consumatori finali di altri Paesi Ue per un ammontare (Iva esclusa) </a:t>
            </a:r>
            <a:r>
              <a:rPr lang="it-IT" b="1"/>
              <a:t>NON superiore a 10.000 euro </a:t>
            </a:r>
            <a:r>
              <a:rPr lang="it-IT"/>
              <a:t> all’anno:</a:t>
            </a:r>
          </a:p>
          <a:p>
            <a:pPr algn="just">
              <a:buFont typeface="Courier New" panose="02070309020205020404" pitchFamily="49" charset="0"/>
              <a:buChar char="o"/>
            </a:pPr>
            <a:r>
              <a:rPr lang="it-IT"/>
              <a:t>l’operazione si considera effettuata in Italia; occorre applicare l’Iva italiana, salvo opzione per l’applicazione dell’Iva del Paese di consumo;</a:t>
            </a:r>
          </a:p>
          <a:p>
            <a:pPr algn="just">
              <a:buFontTx/>
              <a:buChar char="-"/>
            </a:pPr>
            <a:r>
              <a:rPr lang="it-IT"/>
              <a:t>Vendite di beni virtuali a consumatori finali di altri Paesi Ue per un ammontare (Iva esclusa) </a:t>
            </a:r>
            <a:r>
              <a:rPr lang="it-IT" b="1"/>
              <a:t>superiore a 10.000 euro</a:t>
            </a:r>
            <a:r>
              <a:rPr lang="it-IT"/>
              <a:t> all’anno: </a:t>
            </a:r>
          </a:p>
          <a:p>
            <a:pPr algn="just">
              <a:buFont typeface="Courier New" panose="02070309020205020404" pitchFamily="49" charset="0"/>
              <a:buChar char="o"/>
            </a:pPr>
            <a:r>
              <a:rPr lang="it-IT"/>
              <a:t>l’operazione si considera effettuata nel Paese del committente; occorre applicare l’Iva del Paese del committente (Paese di consumo).</a:t>
            </a:r>
          </a:p>
          <a:p>
            <a:endParaRPr lang="it-IT"/>
          </a:p>
        </p:txBody>
      </p:sp>
      <p:sp>
        <p:nvSpPr>
          <p:cNvPr id="4" name="Segnaposto piè di pagina 3">
            <a:extLst>
              <a:ext uri="{FF2B5EF4-FFF2-40B4-BE49-F238E27FC236}">
                <a16:creationId xmlns:a16="http://schemas.microsoft.com/office/drawing/2014/main" id="{E7737FCB-0A4F-4A17-B627-460831E2293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CE1C253-627D-4EF9-9AC5-FAC1812FAE37}"/>
              </a:ext>
            </a:extLst>
          </p:cNvPr>
          <p:cNvSpPr>
            <a:spLocks noGrp="1"/>
          </p:cNvSpPr>
          <p:nvPr>
            <p:ph type="sldNum" sz="quarter" idx="12"/>
          </p:nvPr>
        </p:nvSpPr>
        <p:spPr/>
        <p:txBody>
          <a:bodyPr/>
          <a:lstStyle/>
          <a:p>
            <a:fld id="{8CBD6D24-225B-41D9-A02F-C0A08F727E4D}" type="slidenum">
              <a:rPr lang="it-IT" smtClean="0"/>
              <a:t>15</a:t>
            </a:fld>
            <a:endParaRPr lang="it-IT"/>
          </a:p>
        </p:txBody>
      </p:sp>
    </p:spTree>
    <p:extLst>
      <p:ext uri="{BB962C8B-B14F-4D97-AF65-F5344CB8AC3E}">
        <p14:creationId xmlns:p14="http://schemas.microsoft.com/office/powerpoint/2010/main" val="285840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4560BB-B799-4827-B1E5-2AA8D02CB7CE}"/>
              </a:ext>
            </a:extLst>
          </p:cNvPr>
          <p:cNvSpPr>
            <a:spLocks noGrp="1"/>
          </p:cNvSpPr>
          <p:nvPr>
            <p:ph type="title"/>
          </p:nvPr>
        </p:nvSpPr>
        <p:spPr>
          <a:xfrm>
            <a:off x="4394652" y="620629"/>
            <a:ext cx="5215334" cy="756455"/>
          </a:xfrm>
        </p:spPr>
        <p:txBody>
          <a:bodyPr>
            <a:normAutofit fontScale="90000"/>
          </a:bodyPr>
          <a:lstStyle/>
          <a:p>
            <a:r>
              <a:rPr lang="it-IT" sz="3100" b="1" i="0" u="none" strike="noStrike" baseline="0">
                <a:solidFill>
                  <a:srgbClr val="FF0000"/>
                </a:solidFill>
                <a:latin typeface="Century Gothic" panose="020B0502020202020204" pitchFamily="34" charset="0"/>
              </a:rPr>
              <a:t>MOSS NEI RAPPORTI B2C</a:t>
            </a:r>
            <a:br>
              <a:rPr lang="it-IT" sz="1800" b="0" i="0" u="none" strike="noStrike" baseline="0">
                <a:solidFill>
                  <a:srgbClr val="000000"/>
                </a:solidFill>
                <a:latin typeface="Calibri" panose="020F0502020204030204" pitchFamily="34" charset="0"/>
              </a:rPr>
            </a:br>
            <a:br>
              <a:rPr lang="it-IT" sz="1800" b="0" i="0" u="none" strike="noStrike" baseline="0">
                <a:solidFill>
                  <a:srgbClr val="000000"/>
                </a:solidFill>
                <a:latin typeface="Arial" panose="020B0604020202020204" pitchFamily="34" charset="0"/>
              </a:rPr>
            </a:br>
            <a:endParaRPr lang="it-IT"/>
          </a:p>
        </p:txBody>
      </p:sp>
      <p:sp>
        <p:nvSpPr>
          <p:cNvPr id="3" name="Segnaposto contenuto 2">
            <a:extLst>
              <a:ext uri="{FF2B5EF4-FFF2-40B4-BE49-F238E27FC236}">
                <a16:creationId xmlns:a16="http://schemas.microsoft.com/office/drawing/2014/main" id="{AC4EBEE2-C0A7-4F0C-A502-F542F103FEBD}"/>
              </a:ext>
            </a:extLst>
          </p:cNvPr>
          <p:cNvSpPr>
            <a:spLocks noGrp="1"/>
          </p:cNvSpPr>
          <p:nvPr>
            <p:ph idx="1"/>
          </p:nvPr>
        </p:nvSpPr>
        <p:spPr>
          <a:xfrm>
            <a:off x="2371770" y="1377084"/>
            <a:ext cx="8915400" cy="4860287"/>
          </a:xfrm>
        </p:spPr>
        <p:txBody>
          <a:bodyPr>
            <a:noAutofit/>
          </a:bodyPr>
          <a:lstStyle/>
          <a:p>
            <a:pPr marL="0" indent="0" algn="just">
              <a:buNone/>
            </a:pPr>
            <a:r>
              <a:rPr lang="it-IT" sz="2200"/>
              <a:t>Il sistema del MOSS (Mini one stop shop art. 74-quinquies e sexies Dpr. 633/72), permette al fornitore di assolvere al versamento dell’IVA, senza necessità di apertura di rappresentanti fiscali nei singoli paesi per determinati servizi elettronici nei confronti di soggetti privati UE.</a:t>
            </a:r>
          </a:p>
          <a:p>
            <a:pPr marL="0" indent="0" algn="just">
              <a:buNone/>
            </a:pPr>
            <a:endParaRPr lang="it-IT" sz="2200"/>
          </a:p>
          <a:p>
            <a:pPr marL="0" indent="0" algn="just">
              <a:buNone/>
            </a:pPr>
            <a:r>
              <a:rPr lang="it-IT" sz="2200"/>
              <a:t> In particolare è sufficiente identificarsi </a:t>
            </a:r>
            <a:r>
              <a:rPr lang="it-IT" sz="2200" b="1"/>
              <a:t>in un solo Stato UE</a:t>
            </a:r>
            <a:r>
              <a:rPr lang="it-IT" sz="2200"/>
              <a:t>, ove adempiere agli obblighi impositivi (dichiarazioni e versamento).</a:t>
            </a:r>
          </a:p>
          <a:p>
            <a:pPr marL="0" indent="0" algn="just">
              <a:buNone/>
            </a:pPr>
            <a:endParaRPr lang="it-IT" sz="2200"/>
          </a:p>
          <a:p>
            <a:pPr marL="0" indent="0" algn="just">
              <a:buNone/>
            </a:pPr>
            <a:r>
              <a:rPr lang="it-IT" sz="2200"/>
              <a:t>Non si applica in regime interno (Italia) nonché per le operazioni nei confronti di privati consumatori (o assimilati) di Paesi extra UE.</a:t>
            </a:r>
          </a:p>
          <a:p>
            <a:pPr marL="0" indent="0" algn="just">
              <a:buNone/>
            </a:pPr>
            <a:endParaRPr lang="it-IT" sz="2000"/>
          </a:p>
        </p:txBody>
      </p:sp>
      <p:sp>
        <p:nvSpPr>
          <p:cNvPr id="4" name="Segnaposto piè di pagina 3">
            <a:extLst>
              <a:ext uri="{FF2B5EF4-FFF2-40B4-BE49-F238E27FC236}">
                <a16:creationId xmlns:a16="http://schemas.microsoft.com/office/drawing/2014/main" id="{3AAE82E0-8693-4DB5-AF90-6D6144C6923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B6F8B23-AE16-42D9-AFCF-79A14C64A23A}"/>
              </a:ext>
            </a:extLst>
          </p:cNvPr>
          <p:cNvSpPr>
            <a:spLocks noGrp="1"/>
          </p:cNvSpPr>
          <p:nvPr>
            <p:ph type="sldNum" sz="quarter" idx="12"/>
          </p:nvPr>
        </p:nvSpPr>
        <p:spPr/>
        <p:txBody>
          <a:bodyPr/>
          <a:lstStyle/>
          <a:p>
            <a:fld id="{8CBD6D24-225B-41D9-A02F-C0A08F727E4D}" type="slidenum">
              <a:rPr lang="it-IT" smtClean="0"/>
              <a:t>16</a:t>
            </a:fld>
            <a:endParaRPr lang="it-IT"/>
          </a:p>
        </p:txBody>
      </p:sp>
    </p:spTree>
    <p:extLst>
      <p:ext uri="{BB962C8B-B14F-4D97-AF65-F5344CB8AC3E}">
        <p14:creationId xmlns:p14="http://schemas.microsoft.com/office/powerpoint/2010/main" val="186775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C261D-D32D-4C1D-9C81-B08A4FBA425B}"/>
              </a:ext>
            </a:extLst>
          </p:cNvPr>
          <p:cNvSpPr>
            <a:spLocks noGrp="1"/>
          </p:cNvSpPr>
          <p:nvPr>
            <p:ph type="title"/>
          </p:nvPr>
        </p:nvSpPr>
        <p:spPr>
          <a:xfrm>
            <a:off x="4357717" y="946778"/>
            <a:ext cx="5636675" cy="756634"/>
          </a:xfrm>
        </p:spPr>
        <p:txBody>
          <a:bodyPr>
            <a:normAutofit/>
          </a:bodyPr>
          <a:lstStyle/>
          <a:p>
            <a:r>
              <a:rPr lang="it-IT" sz="2800" b="1" i="0" u="none" strike="noStrike" baseline="0">
                <a:solidFill>
                  <a:srgbClr val="FF0000"/>
                </a:solidFill>
                <a:latin typeface="Century Gothic" panose="020B0502020202020204" pitchFamily="34" charset="0"/>
              </a:rPr>
              <a:t>MOSS NEI RAPPORTI B2C</a:t>
            </a:r>
            <a:endParaRPr lang="it-IT" sz="2800"/>
          </a:p>
        </p:txBody>
      </p:sp>
      <p:sp>
        <p:nvSpPr>
          <p:cNvPr id="3" name="Segnaposto contenuto 2">
            <a:extLst>
              <a:ext uri="{FF2B5EF4-FFF2-40B4-BE49-F238E27FC236}">
                <a16:creationId xmlns:a16="http://schemas.microsoft.com/office/drawing/2014/main" id="{CEA23EE9-13FB-4002-9ED0-79513FED189F}"/>
              </a:ext>
            </a:extLst>
          </p:cNvPr>
          <p:cNvSpPr>
            <a:spLocks noGrp="1"/>
          </p:cNvSpPr>
          <p:nvPr>
            <p:ph idx="1"/>
          </p:nvPr>
        </p:nvSpPr>
        <p:spPr/>
        <p:txBody>
          <a:bodyPr/>
          <a:lstStyle/>
          <a:p>
            <a:pPr marL="0" indent="0" algn="just">
              <a:buNone/>
            </a:pPr>
            <a:r>
              <a:rPr lang="it-IT"/>
              <a:t>In pratica, nell’ambito di questo regime, un soggetto passivo registrato al MOSS in uno Stato membro (Stato membro di identificazione):</a:t>
            </a:r>
          </a:p>
          <a:p>
            <a:pPr algn="just"/>
            <a:r>
              <a:rPr lang="it-IT"/>
              <a:t>applica l’Iva del Paese del consumatore finale;</a:t>
            </a:r>
          </a:p>
          <a:p>
            <a:pPr algn="just"/>
            <a:r>
              <a:rPr lang="it-IT"/>
              <a:t>trasmette telematicamente alla propria Autorità fiscale le dichiarazioni IVA trimestrali, in cui fornisce informazioni dettagliate sui servizi di telecomunicazione, tele-radiodiffusione ed elettronici prestati a persone che non sono soggetti passivi in altri Stati membri (Stati membri di consumo), e versa l’Iva dovuta.</a:t>
            </a:r>
          </a:p>
          <a:p>
            <a:pPr marL="0" indent="0" algn="just">
              <a:buNone/>
            </a:pPr>
            <a:r>
              <a:rPr lang="it-IT"/>
              <a:t>Le dichiarazioni, assieme all’IVA versata, vengono poi trasmesse dallo Stato membro di identificazione ai rispettivi Stati membri di consumo mediante una rete di comunicazioni sicura.</a:t>
            </a:r>
          </a:p>
          <a:p>
            <a:pPr marL="0" indent="0" algn="just">
              <a:buNone/>
            </a:pPr>
            <a:endParaRPr lang="it-IT"/>
          </a:p>
          <a:p>
            <a:endParaRPr lang="it-IT"/>
          </a:p>
        </p:txBody>
      </p:sp>
      <p:sp>
        <p:nvSpPr>
          <p:cNvPr id="4" name="Segnaposto piè di pagina 3">
            <a:extLst>
              <a:ext uri="{FF2B5EF4-FFF2-40B4-BE49-F238E27FC236}">
                <a16:creationId xmlns:a16="http://schemas.microsoft.com/office/drawing/2014/main" id="{4400D12C-2C03-4229-93B6-AD1D5B52D7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F2249A8-9D6E-4E17-BDAF-654ED133DD6D}"/>
              </a:ext>
            </a:extLst>
          </p:cNvPr>
          <p:cNvSpPr>
            <a:spLocks noGrp="1"/>
          </p:cNvSpPr>
          <p:nvPr>
            <p:ph type="sldNum" sz="quarter" idx="12"/>
          </p:nvPr>
        </p:nvSpPr>
        <p:spPr/>
        <p:txBody>
          <a:bodyPr/>
          <a:lstStyle/>
          <a:p>
            <a:fld id="{8CBD6D24-225B-41D9-A02F-C0A08F727E4D}" type="slidenum">
              <a:rPr lang="it-IT" smtClean="0"/>
              <a:t>17</a:t>
            </a:fld>
            <a:endParaRPr lang="it-IT"/>
          </a:p>
        </p:txBody>
      </p:sp>
    </p:spTree>
    <p:extLst>
      <p:ext uri="{BB962C8B-B14F-4D97-AF65-F5344CB8AC3E}">
        <p14:creationId xmlns:p14="http://schemas.microsoft.com/office/powerpoint/2010/main" val="389064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BCED15-1D6E-46A9-9F9C-727B342C67B9}"/>
              </a:ext>
            </a:extLst>
          </p:cNvPr>
          <p:cNvSpPr>
            <a:spLocks noGrp="1"/>
          </p:cNvSpPr>
          <p:nvPr>
            <p:ph type="title"/>
          </p:nvPr>
        </p:nvSpPr>
        <p:spPr>
          <a:xfrm>
            <a:off x="3012374" y="946778"/>
            <a:ext cx="8911687" cy="785240"/>
          </a:xfrm>
        </p:spPr>
        <p:txBody>
          <a:bodyPr>
            <a:normAutofit fontScale="90000"/>
          </a:bodyPr>
          <a:lstStyle/>
          <a:p>
            <a:r>
              <a:rPr kumimoji="0" lang="it-IT" sz="2700" b="1" i="0" u="none" strike="noStrike" kern="1200" cap="none" spc="0" normalizeH="0" baseline="0" noProof="0">
                <a:ln>
                  <a:noFill/>
                </a:ln>
                <a:solidFill>
                  <a:srgbClr val="FF0000"/>
                </a:solidFill>
                <a:effectLst/>
                <a:uLnTx/>
                <a:uFillTx/>
                <a:latin typeface="Century Gothic" panose="020B0502020202020204" pitchFamily="34" charset="0"/>
                <a:ea typeface="+mj-ea"/>
                <a:cs typeface="+mj-cs"/>
              </a:rPr>
              <a:t>MOSS NEI RAPPORTI B2C, LA SEMPLIFICAZIONE DAL 2019</a:t>
            </a:r>
            <a:br>
              <a:rPr kumimoji="0" lang="it-IT" sz="1600" b="0" i="0" u="none" strike="noStrike" kern="1200" cap="none" spc="0" normalizeH="0" baseline="0" noProof="0">
                <a:ln>
                  <a:noFill/>
                </a:ln>
                <a:solidFill>
                  <a:srgbClr val="000000"/>
                </a:solidFill>
                <a:effectLst/>
                <a:uLnTx/>
                <a:uFillTx/>
                <a:latin typeface="Calibri" panose="020F0502020204030204" pitchFamily="34" charset="0"/>
                <a:ea typeface="+mj-ea"/>
                <a:cs typeface="+mj-cs"/>
              </a:rPr>
            </a:br>
            <a:endParaRPr lang="it-IT"/>
          </a:p>
        </p:txBody>
      </p:sp>
      <p:sp>
        <p:nvSpPr>
          <p:cNvPr id="3" name="Segnaposto contenuto 2">
            <a:extLst>
              <a:ext uri="{FF2B5EF4-FFF2-40B4-BE49-F238E27FC236}">
                <a16:creationId xmlns:a16="http://schemas.microsoft.com/office/drawing/2014/main" id="{E5B22C3A-F29C-44B9-9643-197468F9AFD2}"/>
              </a:ext>
            </a:extLst>
          </p:cNvPr>
          <p:cNvSpPr>
            <a:spLocks noGrp="1"/>
          </p:cNvSpPr>
          <p:nvPr>
            <p:ph idx="1"/>
          </p:nvPr>
        </p:nvSpPr>
        <p:spPr/>
        <p:txBody>
          <a:bodyPr vert="horz" lIns="91440" tIns="45720" rIns="91440" bIns="45720" rtlCol="0" anchor="t">
            <a:normAutofit fontScale="92500"/>
          </a:bodyPr>
          <a:lstStyle/>
          <a:p>
            <a:pPr marL="0" indent="0" algn="just">
              <a:buNone/>
            </a:pPr>
            <a:r>
              <a:rPr lang="it-IT" sz="1800"/>
              <a:t>Secondo la direttiva n. 2017/2455/UE, d</a:t>
            </a:r>
            <a:r>
              <a:rPr lang="it-IT"/>
              <a:t>all'1.1.2019, i servizi elettronici sono soggetti ad IVA nello Stato membro del prestatore se:</a:t>
            </a:r>
          </a:p>
          <a:p>
            <a:pPr algn="just"/>
            <a:r>
              <a:rPr lang="it-IT"/>
              <a:t>questi è un soggetto IVA stabilito in uno Stato membro che presta i servizi nei confronti di privati stabiliti in un altro Stato membro;</a:t>
            </a:r>
          </a:p>
          <a:p>
            <a:pPr algn="just"/>
            <a:r>
              <a:rPr lang="it-IT"/>
              <a:t>il valore totale, al netto dell'IVA, dei servizi elettronici resi da tale soggetto nei confronti di privati non supera, nell'anno civile corrente e in quello precedente, la soglia di 10.000 euro (o il controvalore in moneta nazionale).</a:t>
            </a:r>
          </a:p>
          <a:p>
            <a:pPr marL="0" indent="0" algn="just">
              <a:buNone/>
            </a:pPr>
            <a:r>
              <a:rPr lang="it-IT"/>
              <a:t>Il fornitore può comunque optare per l'applicazione dell'IVA nello Stato membro del committente (con vincolo biennale).</a:t>
            </a:r>
          </a:p>
          <a:p>
            <a:pPr marL="0" indent="0" algn="just">
              <a:buNone/>
            </a:pPr>
            <a:r>
              <a:rPr lang="it-IT"/>
              <a:t>In caso di superamento della soglia di 10.000 euro nel corso dell'anno civile, si applicano, a partire dalla medesima data, le ordinarie regole di territorialità previste per i servizi elettronici.</a:t>
            </a:r>
          </a:p>
          <a:p>
            <a:endParaRPr lang="it-IT"/>
          </a:p>
        </p:txBody>
      </p:sp>
      <p:sp>
        <p:nvSpPr>
          <p:cNvPr id="4" name="Segnaposto piè di pagina 3">
            <a:extLst>
              <a:ext uri="{FF2B5EF4-FFF2-40B4-BE49-F238E27FC236}">
                <a16:creationId xmlns:a16="http://schemas.microsoft.com/office/drawing/2014/main" id="{126EF7FC-0153-4FB1-893B-9E4ADB01233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A63830-F86E-464E-8B41-4D30C272E0B7}"/>
              </a:ext>
            </a:extLst>
          </p:cNvPr>
          <p:cNvSpPr>
            <a:spLocks noGrp="1"/>
          </p:cNvSpPr>
          <p:nvPr>
            <p:ph type="sldNum" sz="quarter" idx="12"/>
          </p:nvPr>
        </p:nvSpPr>
        <p:spPr/>
        <p:txBody>
          <a:bodyPr/>
          <a:lstStyle/>
          <a:p>
            <a:fld id="{8CBD6D24-225B-41D9-A02F-C0A08F727E4D}" type="slidenum">
              <a:rPr lang="it-IT" smtClean="0"/>
              <a:t>18</a:t>
            </a:fld>
            <a:endParaRPr lang="it-IT"/>
          </a:p>
        </p:txBody>
      </p:sp>
    </p:spTree>
    <p:extLst>
      <p:ext uri="{BB962C8B-B14F-4D97-AF65-F5344CB8AC3E}">
        <p14:creationId xmlns:p14="http://schemas.microsoft.com/office/powerpoint/2010/main" val="168096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E60C98-E607-43FE-AC76-8212A17BB31E}"/>
              </a:ext>
            </a:extLst>
          </p:cNvPr>
          <p:cNvSpPr>
            <a:spLocks noGrp="1"/>
          </p:cNvSpPr>
          <p:nvPr>
            <p:ph type="title"/>
          </p:nvPr>
        </p:nvSpPr>
        <p:spPr>
          <a:xfrm>
            <a:off x="2248643" y="485193"/>
            <a:ext cx="8911687" cy="1280890"/>
          </a:xfrm>
        </p:spPr>
        <p:txBody>
          <a:bodyPr>
            <a:normAutofit/>
          </a:bodyPr>
          <a:lstStyle/>
          <a:p>
            <a:pPr algn="just"/>
            <a:r>
              <a:rPr lang="it-IT" sz="2600" b="1">
                <a:solidFill>
                  <a:srgbClr val="FF0000"/>
                </a:solidFill>
              </a:rPr>
              <a:t>SCHEMA DI SINTESI COMMERCIO ELETTRONICO DIRETTO</a:t>
            </a:r>
          </a:p>
        </p:txBody>
      </p:sp>
      <p:graphicFrame>
        <p:nvGraphicFramePr>
          <p:cNvPr id="4" name="Segnaposto contenuto 3">
            <a:extLst>
              <a:ext uri="{FF2B5EF4-FFF2-40B4-BE49-F238E27FC236}">
                <a16:creationId xmlns:a16="http://schemas.microsoft.com/office/drawing/2014/main" id="{3D43D7B7-2F06-4F06-BFA1-8AD700E51182}"/>
              </a:ext>
            </a:extLst>
          </p:cNvPr>
          <p:cNvGraphicFramePr>
            <a:graphicFrameLocks noGrp="1"/>
          </p:cNvGraphicFramePr>
          <p:nvPr>
            <p:ph idx="1"/>
            <p:extLst>
              <p:ext uri="{D42A27DB-BD31-4B8C-83A1-F6EECF244321}">
                <p14:modId xmlns:p14="http://schemas.microsoft.com/office/powerpoint/2010/main" val="4024285074"/>
              </p:ext>
            </p:extLst>
          </p:nvPr>
        </p:nvGraphicFramePr>
        <p:xfrm>
          <a:off x="2080692" y="2108718"/>
          <a:ext cx="9423920" cy="4264089"/>
        </p:xfrm>
        <a:graphic>
          <a:graphicData uri="http://schemas.openxmlformats.org/drawingml/2006/table">
            <a:tbl>
              <a:tblPr/>
              <a:tblGrid>
                <a:gridCol w="2355980">
                  <a:extLst>
                    <a:ext uri="{9D8B030D-6E8A-4147-A177-3AD203B41FA5}">
                      <a16:colId xmlns:a16="http://schemas.microsoft.com/office/drawing/2014/main" val="2483754274"/>
                    </a:ext>
                  </a:extLst>
                </a:gridCol>
                <a:gridCol w="2355980">
                  <a:extLst>
                    <a:ext uri="{9D8B030D-6E8A-4147-A177-3AD203B41FA5}">
                      <a16:colId xmlns:a16="http://schemas.microsoft.com/office/drawing/2014/main" val="1728850777"/>
                    </a:ext>
                  </a:extLst>
                </a:gridCol>
                <a:gridCol w="2355980">
                  <a:extLst>
                    <a:ext uri="{9D8B030D-6E8A-4147-A177-3AD203B41FA5}">
                      <a16:colId xmlns:a16="http://schemas.microsoft.com/office/drawing/2014/main" val="2630324071"/>
                    </a:ext>
                  </a:extLst>
                </a:gridCol>
                <a:gridCol w="2355980">
                  <a:extLst>
                    <a:ext uri="{9D8B030D-6E8A-4147-A177-3AD203B41FA5}">
                      <a16:colId xmlns:a16="http://schemas.microsoft.com/office/drawing/2014/main" val="1302763410"/>
                    </a:ext>
                  </a:extLst>
                </a:gridCol>
              </a:tblGrid>
              <a:tr h="924421">
                <a:tc>
                  <a:txBody>
                    <a:bodyPr/>
                    <a:lstStyle/>
                    <a:p>
                      <a:pPr algn="ctr" fontAlgn="t"/>
                      <a:r>
                        <a:rPr lang="it-IT" sz="1200" b="1">
                          <a:solidFill>
                            <a:srgbClr val="0E385B"/>
                          </a:solidFill>
                          <a:effectLst/>
                          <a:latin typeface="Titillium Web"/>
                        </a:rPr>
                        <a:t>Status del committente</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tc>
                  <a:txBody>
                    <a:bodyPr/>
                    <a:lstStyle/>
                    <a:p>
                      <a:pPr algn="ctr" fontAlgn="t"/>
                      <a:r>
                        <a:rPr lang="it-IT" sz="1200" b="1">
                          <a:solidFill>
                            <a:srgbClr val="0E385B"/>
                          </a:solidFill>
                          <a:effectLst/>
                          <a:latin typeface="Titillium Web"/>
                        </a:rPr>
                        <a:t>Ammontare annuo dei servizi resi dal fornitore a privati UE  </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tc>
                  <a:txBody>
                    <a:bodyPr/>
                    <a:lstStyle/>
                    <a:p>
                      <a:pPr algn="ctr" fontAlgn="t"/>
                      <a:r>
                        <a:rPr lang="it-IT" sz="1200" b="1">
                          <a:solidFill>
                            <a:srgbClr val="0E385B"/>
                          </a:solidFill>
                          <a:effectLst/>
                          <a:latin typeface="Titillium Web"/>
                        </a:rPr>
                        <a:t>Luogo di effettuazione</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tc>
                  <a:txBody>
                    <a:bodyPr/>
                    <a:lstStyle/>
                    <a:p>
                      <a:pPr algn="ctr" fontAlgn="t"/>
                      <a:r>
                        <a:rPr lang="it-IT" sz="1200" b="1">
                          <a:solidFill>
                            <a:srgbClr val="0E385B"/>
                          </a:solidFill>
                          <a:effectLst/>
                          <a:latin typeface="Titillium Web"/>
                        </a:rPr>
                        <a:t> Norma di riferimento</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7C6C9"/>
                    </a:solidFill>
                  </a:tcPr>
                </a:tc>
                <a:extLst>
                  <a:ext uri="{0D108BD9-81ED-4DB2-BD59-A6C34878D82A}">
                    <a16:rowId xmlns:a16="http://schemas.microsoft.com/office/drawing/2014/main" val="2308129380"/>
                  </a:ext>
                </a:extLst>
              </a:tr>
              <a:tr h="865734">
                <a:tc>
                  <a:txBody>
                    <a:bodyPr/>
                    <a:lstStyle/>
                    <a:p>
                      <a:pPr algn="ctr" fontAlgn="t"/>
                      <a:r>
                        <a:rPr lang="it-IT" sz="1100" b="0">
                          <a:solidFill>
                            <a:srgbClr val="000000"/>
                          </a:solidFill>
                          <a:effectLst/>
                          <a:latin typeface="Titillium Web"/>
                        </a:rPr>
                        <a:t>Soggetto passivo IVA</a:t>
                      </a:r>
                      <a:br>
                        <a:rPr lang="it-IT" sz="1100" b="0">
                          <a:solidFill>
                            <a:srgbClr val="000000"/>
                          </a:solidFill>
                          <a:effectLst/>
                          <a:latin typeface="Titillium Web"/>
                        </a:rPr>
                      </a:br>
                      <a:r>
                        <a:rPr lang="it-IT" sz="1100" b="0">
                          <a:solidFill>
                            <a:srgbClr val="000000"/>
                          </a:solidFill>
                          <a:effectLst/>
                          <a:latin typeface="Titillium Web"/>
                        </a:rPr>
                        <a:t>(B2B)</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algn="ctr" fontAlgn="t"/>
                      <a:r>
                        <a:rPr lang="it-IT" sz="1100" b="0">
                          <a:solidFill>
                            <a:srgbClr val="000000"/>
                          </a:solidFill>
                          <a:effectLst/>
                          <a:latin typeface="Titillium Web"/>
                        </a:rPr>
                        <a:t>Irrilevante</a:t>
                      </a:r>
                      <a:br>
                        <a:rPr lang="it-IT" sz="1100" b="0">
                          <a:solidFill>
                            <a:srgbClr val="000000"/>
                          </a:solidFill>
                          <a:effectLst/>
                          <a:latin typeface="Titillium Web"/>
                        </a:rPr>
                      </a:br>
                      <a:endParaRPr lang="it-IT" sz="1100" b="0">
                        <a:solidFill>
                          <a:srgbClr val="000000"/>
                        </a:solidFill>
                        <a:effectLst/>
                        <a:latin typeface="Titillium Web"/>
                      </a:endParaRP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algn="l" fontAlgn="t"/>
                      <a:r>
                        <a:rPr lang="it-IT" sz="1100" b="0">
                          <a:solidFill>
                            <a:srgbClr val="000000"/>
                          </a:solidFill>
                          <a:effectLst/>
                          <a:latin typeface="Titillium Web"/>
                        </a:rPr>
                        <a:t>Luogo in cui è stabilito il committente</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algn="l" fontAlgn="t"/>
                      <a:r>
                        <a:rPr lang="it-IT" sz="1100" b="1" u="none" strike="noStrike">
                          <a:solidFill>
                            <a:srgbClr val="76ABCE"/>
                          </a:solidFill>
                          <a:effectLst/>
                          <a:latin typeface="Titillium Web"/>
                          <a:hlinkClick r:id="rId2"/>
                        </a:rPr>
                        <a:t>Art. 7-</a:t>
                      </a:r>
                      <a:r>
                        <a:rPr lang="it-IT" sz="1100" b="1" i="1" u="none" strike="noStrike">
                          <a:solidFill>
                            <a:srgbClr val="76ABCE"/>
                          </a:solidFill>
                          <a:effectLst/>
                          <a:latin typeface="Titillium Web"/>
                          <a:hlinkClick r:id="rId2"/>
                        </a:rPr>
                        <a:t>ter</a:t>
                      </a:r>
                      <a:r>
                        <a:rPr lang="it-IT" sz="1100" b="0" i="1">
                          <a:solidFill>
                            <a:srgbClr val="000000"/>
                          </a:solidFill>
                          <a:effectLst/>
                          <a:latin typeface="Titillium Web"/>
                        </a:rPr>
                        <a:t> </a:t>
                      </a:r>
                      <a:r>
                        <a:rPr lang="it-IT" sz="1100" b="0">
                          <a:solidFill>
                            <a:srgbClr val="000000"/>
                          </a:solidFill>
                          <a:effectLst/>
                          <a:latin typeface="Titillium Web"/>
                        </a:rPr>
                        <a:t>del DPR 633/72</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3064266996"/>
                  </a:ext>
                </a:extLst>
              </a:tr>
              <a:tr h="1113222">
                <a:tc rowSpan="2">
                  <a:txBody>
                    <a:bodyPr/>
                    <a:lstStyle/>
                    <a:p>
                      <a:pPr algn="ctr" fontAlgn="t"/>
                      <a:r>
                        <a:rPr lang="it-IT" sz="1100" b="0">
                          <a:solidFill>
                            <a:srgbClr val="000000"/>
                          </a:solidFill>
                          <a:effectLst/>
                          <a:latin typeface="Titillium Web"/>
                        </a:rPr>
                        <a:t>Privato consumatore (B2C)</a:t>
                      </a:r>
                      <a:br>
                        <a:rPr lang="it-IT" sz="1100" b="0">
                          <a:solidFill>
                            <a:srgbClr val="000000"/>
                          </a:solidFill>
                          <a:effectLst/>
                          <a:latin typeface="Titillium Web"/>
                        </a:rPr>
                      </a:br>
                      <a:endParaRPr lang="it-IT" sz="1100" b="0">
                        <a:solidFill>
                          <a:srgbClr val="000000"/>
                        </a:solidFill>
                        <a:effectLst/>
                        <a:latin typeface="Titillium Web"/>
                      </a:endParaRP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algn="ctr" fontAlgn="t"/>
                      <a:r>
                        <a:rPr lang="it-IT" sz="1100" b="0">
                          <a:solidFill>
                            <a:srgbClr val="000000"/>
                          </a:solidFill>
                          <a:effectLst/>
                          <a:latin typeface="Titillium Web"/>
                        </a:rPr>
                        <a:t>&gt; 10.000 euro</a:t>
                      </a:r>
                      <a:br>
                        <a:rPr lang="it-IT" sz="1100" b="0">
                          <a:solidFill>
                            <a:srgbClr val="000000"/>
                          </a:solidFill>
                          <a:effectLst/>
                          <a:latin typeface="Titillium Web"/>
                        </a:rPr>
                      </a:br>
                      <a:endParaRPr lang="it-IT" sz="1100" b="0">
                        <a:solidFill>
                          <a:srgbClr val="000000"/>
                        </a:solidFill>
                        <a:effectLst/>
                        <a:latin typeface="Titillium Web"/>
                      </a:endParaRP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fontAlgn="t"/>
                      <a:r>
                        <a:rPr lang="it-IT" sz="1100" b="0">
                          <a:solidFill>
                            <a:srgbClr val="000000"/>
                          </a:solidFill>
                          <a:effectLst/>
                          <a:latin typeface="Titillium Web"/>
                        </a:rPr>
                        <a:t>Luogo in cui il committente è domiciliato o possiede la residenza abituale, senza domicilio all'estero</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algn="l" fontAlgn="t"/>
                      <a:r>
                        <a:rPr lang="it-IT" sz="1100" b="1" u="none" strike="noStrike">
                          <a:solidFill>
                            <a:srgbClr val="76ABCE"/>
                          </a:solidFill>
                          <a:effectLst/>
                          <a:latin typeface="Titillium Web"/>
                          <a:hlinkClick r:id="rId3"/>
                        </a:rPr>
                        <a:t>Art. 7-</a:t>
                      </a:r>
                      <a:r>
                        <a:rPr lang="it-IT" sz="1100" b="1" i="1" u="none" strike="noStrike">
                          <a:solidFill>
                            <a:srgbClr val="76ABCE"/>
                          </a:solidFill>
                          <a:effectLst/>
                          <a:latin typeface="Titillium Web"/>
                          <a:hlinkClick r:id="rId3"/>
                        </a:rPr>
                        <a:t>sexies</a:t>
                      </a:r>
                      <a:r>
                        <a:rPr lang="it-IT" sz="1100" b="0" i="1">
                          <a:solidFill>
                            <a:srgbClr val="000000"/>
                          </a:solidFill>
                          <a:effectLst/>
                          <a:latin typeface="Titillium Web"/>
                        </a:rPr>
                        <a:t> </a:t>
                      </a:r>
                      <a:r>
                        <a:rPr lang="it-IT" sz="1100" b="0">
                          <a:solidFill>
                            <a:srgbClr val="000000"/>
                          </a:solidFill>
                          <a:effectLst/>
                          <a:latin typeface="Titillium Web"/>
                        </a:rPr>
                        <a:t>co. 1 lett. f) del DPR 633/72</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2390042777"/>
                  </a:ext>
                </a:extLst>
              </a:tr>
              <a:tr h="1360712">
                <a:tc vMerge="1">
                  <a:txBody>
                    <a:bodyPr/>
                    <a:lstStyle/>
                    <a:p>
                      <a:endParaRPr lang="it-IT"/>
                    </a:p>
                  </a:txBody>
                  <a:tcPr/>
                </a:tc>
                <a:tc>
                  <a:txBody>
                    <a:bodyPr/>
                    <a:lstStyle/>
                    <a:p>
                      <a:pPr algn="ctr" fontAlgn="t"/>
                      <a:r>
                        <a:rPr lang="it-IT" sz="1100" b="0">
                          <a:solidFill>
                            <a:srgbClr val="000000"/>
                          </a:solidFill>
                          <a:effectLst/>
                          <a:latin typeface="Titillium Web"/>
                        </a:rPr>
                        <a:t>≤ 10.000 euro</a:t>
                      </a:r>
                      <a:br>
                        <a:rPr lang="it-IT" sz="1100" b="0">
                          <a:solidFill>
                            <a:srgbClr val="000000"/>
                          </a:solidFill>
                          <a:effectLst/>
                          <a:latin typeface="Titillium Web"/>
                        </a:rPr>
                      </a:br>
                      <a:endParaRPr lang="it-IT" sz="1100" b="0">
                        <a:solidFill>
                          <a:srgbClr val="000000"/>
                        </a:solidFill>
                        <a:effectLst/>
                        <a:latin typeface="Titillium Web"/>
                      </a:endParaRP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fontAlgn="t"/>
                      <a:r>
                        <a:rPr lang="it-IT" sz="1100" b="0">
                          <a:solidFill>
                            <a:srgbClr val="000000"/>
                          </a:solidFill>
                          <a:effectLst/>
                          <a:latin typeface="Titillium Web"/>
                        </a:rPr>
                        <a:t>Luogo in cui è stabilito il prestatore (salvo opzione per l'applicazione dell'IVA nello Stato membro del committente)</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tc>
                  <a:txBody>
                    <a:bodyPr/>
                    <a:lstStyle/>
                    <a:p>
                      <a:pPr fontAlgn="t"/>
                      <a:r>
                        <a:rPr lang="it-IT" sz="1100" b="1" u="none" strike="noStrike">
                          <a:solidFill>
                            <a:srgbClr val="76ABCE"/>
                          </a:solidFill>
                          <a:effectLst/>
                          <a:latin typeface="Titillium Web"/>
                          <a:hlinkClick r:id="rId4"/>
                        </a:rPr>
                        <a:t>Art. 58</a:t>
                      </a:r>
                      <a:r>
                        <a:rPr lang="it-IT" sz="1100" b="0">
                          <a:solidFill>
                            <a:srgbClr val="000000"/>
                          </a:solidFill>
                          <a:effectLst/>
                          <a:latin typeface="Titillium Web"/>
                        </a:rPr>
                        <a:t>  della direttiva 2006/112/CE</a:t>
                      </a:r>
                    </a:p>
                  </a:txBody>
                  <a:tcPr marL="41856" marR="41856" marT="125569" marB="125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6E8"/>
                    </a:solidFill>
                  </a:tcPr>
                </a:tc>
                <a:extLst>
                  <a:ext uri="{0D108BD9-81ED-4DB2-BD59-A6C34878D82A}">
                    <a16:rowId xmlns:a16="http://schemas.microsoft.com/office/drawing/2014/main" val="1276553183"/>
                  </a:ext>
                </a:extLst>
              </a:tr>
            </a:tbl>
          </a:graphicData>
        </a:graphic>
      </p:graphicFrame>
      <p:sp>
        <p:nvSpPr>
          <p:cNvPr id="3" name="Segnaposto piè di pagina 2">
            <a:extLst>
              <a:ext uri="{FF2B5EF4-FFF2-40B4-BE49-F238E27FC236}">
                <a16:creationId xmlns:a16="http://schemas.microsoft.com/office/drawing/2014/main" id="{A9D649C9-0996-4C2D-8DC8-8CD10A6107D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0155CF9-344B-4A67-ABC3-55488DAC36D5}"/>
              </a:ext>
            </a:extLst>
          </p:cNvPr>
          <p:cNvSpPr>
            <a:spLocks noGrp="1"/>
          </p:cNvSpPr>
          <p:nvPr>
            <p:ph type="sldNum" sz="quarter" idx="12"/>
          </p:nvPr>
        </p:nvSpPr>
        <p:spPr/>
        <p:txBody>
          <a:bodyPr/>
          <a:lstStyle/>
          <a:p>
            <a:fld id="{8CBD6D24-225B-41D9-A02F-C0A08F727E4D}" type="slidenum">
              <a:rPr lang="it-IT" smtClean="0"/>
              <a:t>19</a:t>
            </a:fld>
            <a:endParaRPr lang="it-IT"/>
          </a:p>
        </p:txBody>
      </p:sp>
    </p:spTree>
    <p:extLst>
      <p:ext uri="{BB962C8B-B14F-4D97-AF65-F5344CB8AC3E}">
        <p14:creationId xmlns:p14="http://schemas.microsoft.com/office/powerpoint/2010/main" val="289268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F414A2D2-6CFE-43F6-81E8-32BD96E36881}"/>
              </a:ext>
            </a:extLst>
          </p:cNvPr>
          <p:cNvSpPr>
            <a:spLocks noGrp="1"/>
          </p:cNvSpPr>
          <p:nvPr>
            <p:ph type="ctrTitle"/>
          </p:nvPr>
        </p:nvSpPr>
        <p:spPr>
          <a:xfrm>
            <a:off x="540279" y="967417"/>
            <a:ext cx="3778870" cy="3943250"/>
          </a:xfrm>
        </p:spPr>
        <p:txBody>
          <a:bodyPr>
            <a:normAutofit/>
          </a:bodyPr>
          <a:lstStyle/>
          <a:p>
            <a:r>
              <a:rPr lang="it-IT" sz="4000" b="1">
                <a:solidFill>
                  <a:srgbClr val="FEFFFF"/>
                </a:solidFill>
              </a:rPr>
              <a:t>Gli aspetti fiscali dell’e-commerce</a:t>
            </a:r>
            <a:br>
              <a:rPr lang="it-IT" sz="4000" b="1">
                <a:solidFill>
                  <a:srgbClr val="FEFFFF"/>
                </a:solidFill>
              </a:rPr>
            </a:br>
            <a:endParaRPr lang="it-IT" sz="4000" b="1">
              <a:solidFill>
                <a:srgbClr val="FEFFFF"/>
              </a:solidFill>
            </a:endParaRPr>
          </a:p>
        </p:txBody>
      </p:sp>
      <p:sp>
        <p:nvSpPr>
          <p:cNvPr id="12"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CasellaDiTesto 3">
            <a:extLst>
              <a:ext uri="{FF2B5EF4-FFF2-40B4-BE49-F238E27FC236}">
                <a16:creationId xmlns:a16="http://schemas.microsoft.com/office/drawing/2014/main" id="{193D7C23-B434-400B-9794-B8DB93CFF00C}"/>
              </a:ext>
            </a:extLst>
          </p:cNvPr>
          <p:cNvSpPr txBox="1"/>
          <p:nvPr/>
        </p:nvSpPr>
        <p:spPr>
          <a:xfrm>
            <a:off x="274321" y="6044184"/>
            <a:ext cx="3959352" cy="646331"/>
          </a:xfrm>
          <a:prstGeom prst="rect">
            <a:avLst/>
          </a:prstGeom>
          <a:noFill/>
        </p:spPr>
        <p:txBody>
          <a:bodyPr wrap="square" rtlCol="0">
            <a:spAutoFit/>
          </a:bodyPr>
          <a:lstStyle/>
          <a:p>
            <a:r>
              <a:rPr lang="it-IT">
                <a:solidFill>
                  <a:srgbClr val="FFFF00"/>
                </a:solidFill>
              </a:rPr>
              <a:t>Area Fisco e Diritto d’Impresa</a:t>
            </a:r>
          </a:p>
          <a:p>
            <a:r>
              <a:rPr lang="it-IT">
                <a:solidFill>
                  <a:srgbClr val="FFFF00"/>
                </a:solidFill>
              </a:rPr>
              <a:t>Confindustria Emilia Area Centro</a:t>
            </a:r>
          </a:p>
        </p:txBody>
      </p:sp>
      <p:sp>
        <p:nvSpPr>
          <p:cNvPr id="9" name="CasellaDiTesto 8">
            <a:extLst>
              <a:ext uri="{FF2B5EF4-FFF2-40B4-BE49-F238E27FC236}">
                <a16:creationId xmlns:a16="http://schemas.microsoft.com/office/drawing/2014/main" id="{DB347263-00FB-461C-BD81-07312713200D}"/>
              </a:ext>
            </a:extLst>
          </p:cNvPr>
          <p:cNvSpPr txBox="1"/>
          <p:nvPr/>
        </p:nvSpPr>
        <p:spPr>
          <a:xfrm>
            <a:off x="4781006" y="1862733"/>
            <a:ext cx="7184571" cy="2939266"/>
          </a:xfrm>
          <a:prstGeom prst="rect">
            <a:avLst/>
          </a:prstGeom>
          <a:noFill/>
        </p:spPr>
        <p:txBody>
          <a:bodyPr wrap="square">
            <a:spAutoFit/>
          </a:bodyPr>
          <a:lstStyle/>
          <a:p>
            <a:pPr algn="ctr">
              <a:spcBef>
                <a:spcPts val="638"/>
              </a:spcBef>
              <a:buSzPct val="100000"/>
            </a:pPr>
            <a:r>
              <a:rPr lang="it-IT" altLang="it-IT" sz="2000" b="1" i="1">
                <a:solidFill>
                  <a:srgbClr val="660000"/>
                </a:solidFill>
                <a:latin typeface="+mj-lt"/>
                <a:cs typeface="Calibri" panose="020F0502020204030204" pitchFamily="34" charset="0"/>
              </a:rPr>
              <a:t>Confindustria Emilia – Area Centro</a:t>
            </a:r>
            <a:br>
              <a:rPr lang="it-IT" altLang="it-IT" sz="2000" b="1" i="1">
                <a:solidFill>
                  <a:srgbClr val="660000"/>
                </a:solidFill>
                <a:latin typeface="+mj-lt"/>
                <a:cs typeface="Calibri" panose="020F0502020204030204" pitchFamily="34" charset="0"/>
              </a:rPr>
            </a:br>
            <a:r>
              <a:rPr lang="it-IT" altLang="it-IT" sz="2000" b="1" i="1">
                <a:solidFill>
                  <a:srgbClr val="660000"/>
                </a:solidFill>
                <a:latin typeface="+mj-lt"/>
                <a:cs typeface="Calibri" panose="020F0502020204030204" pitchFamily="34" charset="0"/>
              </a:rPr>
              <a:t>Incontro in streaming, 21 maggio 2020 – ore 14.30</a:t>
            </a:r>
          </a:p>
          <a:p>
            <a:pPr algn="ctr">
              <a:spcBef>
                <a:spcPts val="638"/>
              </a:spcBef>
              <a:buSzPct val="100000"/>
            </a:pPr>
            <a:endParaRPr lang="it-IT" altLang="it-IT" sz="2000" b="1" i="1">
              <a:solidFill>
                <a:srgbClr val="9E2912"/>
              </a:solidFill>
              <a:latin typeface="+mj-lt"/>
              <a:cs typeface="Calibri" panose="020F0502020204030204" pitchFamily="34" charset="0"/>
            </a:endParaRPr>
          </a:p>
          <a:p>
            <a:pPr algn="ctr">
              <a:spcBef>
                <a:spcPts val="638"/>
              </a:spcBef>
              <a:buSzPct val="100000"/>
            </a:pPr>
            <a:br>
              <a:rPr lang="it-IT" altLang="it-IT" sz="2000" b="1" i="1">
                <a:solidFill>
                  <a:srgbClr val="9E2912"/>
                </a:solidFill>
                <a:latin typeface="+mj-lt"/>
                <a:cs typeface="Calibri" panose="020F0502020204030204" pitchFamily="34" charset="0"/>
              </a:rPr>
            </a:br>
            <a:r>
              <a:rPr lang="it-IT" altLang="it-IT" sz="2000" b="1" i="1">
                <a:solidFill>
                  <a:srgbClr val="002060"/>
                </a:solidFill>
                <a:latin typeface="+mj-lt"/>
                <a:cs typeface="Calibri" panose="020F0502020204030204" pitchFamily="34" charset="0"/>
              </a:rPr>
              <a:t>Vendita on line (nazionale ed internazionale): </a:t>
            </a:r>
          </a:p>
          <a:p>
            <a:pPr algn="ctr">
              <a:spcBef>
                <a:spcPts val="638"/>
              </a:spcBef>
              <a:buSzPct val="100000"/>
            </a:pPr>
            <a:r>
              <a:rPr lang="it-IT" altLang="it-IT" sz="2000" b="1" i="1">
                <a:solidFill>
                  <a:srgbClr val="002060"/>
                </a:solidFill>
                <a:latin typeface="+mj-lt"/>
                <a:cs typeface="Calibri" panose="020F0502020204030204" pitchFamily="34" charset="0"/>
              </a:rPr>
              <a:t>aspetti legali, fiscali e contrattuali</a:t>
            </a:r>
          </a:p>
          <a:p>
            <a:pPr algn="ctr">
              <a:spcBef>
                <a:spcPts val="638"/>
              </a:spcBef>
              <a:buSzPct val="100000"/>
            </a:pPr>
            <a:endParaRPr lang="it-IT" altLang="it-IT" sz="2000" b="1" i="1">
              <a:solidFill>
                <a:srgbClr val="002060"/>
              </a:solidFill>
              <a:latin typeface="+mj-lt"/>
              <a:cs typeface="Calibri" panose="020F0502020204030204" pitchFamily="34" charset="0"/>
            </a:endParaRPr>
          </a:p>
          <a:p>
            <a:pPr algn="ctr">
              <a:spcBef>
                <a:spcPts val="638"/>
              </a:spcBef>
              <a:buSzPct val="100000"/>
            </a:pPr>
            <a:r>
              <a:rPr lang="it-IT" altLang="it-IT" sz="2000" b="1" i="1">
                <a:solidFill>
                  <a:srgbClr val="002060"/>
                </a:solidFill>
                <a:latin typeface="+mj-lt"/>
                <a:cs typeface="Calibri" panose="020F0502020204030204" pitchFamily="34" charset="0"/>
              </a:rPr>
              <a:t>Dott.ssa Enza Lupardi – Confindustria Emilia Area Centro</a:t>
            </a:r>
          </a:p>
        </p:txBody>
      </p:sp>
    </p:spTree>
    <p:extLst>
      <p:ext uri="{BB962C8B-B14F-4D97-AF65-F5344CB8AC3E}">
        <p14:creationId xmlns:p14="http://schemas.microsoft.com/office/powerpoint/2010/main" val="3415994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40050-B445-4EB8-9C7B-DD749ABDAD60}"/>
              </a:ext>
            </a:extLst>
          </p:cNvPr>
          <p:cNvSpPr>
            <a:spLocks noGrp="1"/>
          </p:cNvSpPr>
          <p:nvPr>
            <p:ph type="title"/>
          </p:nvPr>
        </p:nvSpPr>
        <p:spPr/>
        <p:txBody>
          <a:bodyPr>
            <a:normAutofit/>
          </a:bodyPr>
          <a:lstStyle/>
          <a:p>
            <a:r>
              <a:rPr lang="it-IT" sz="3100" b="1">
                <a:solidFill>
                  <a:srgbClr val="00B050"/>
                </a:solidFill>
              </a:rPr>
              <a:t>COMMERCIO ELETTRONICO INDIRETTO B2B</a:t>
            </a:r>
            <a:br>
              <a:rPr lang="it-IT" sz="3600" b="1">
                <a:solidFill>
                  <a:srgbClr val="FF0000"/>
                </a:solidFill>
              </a:rPr>
            </a:br>
            <a:endParaRPr lang="it-IT"/>
          </a:p>
        </p:txBody>
      </p:sp>
      <p:sp>
        <p:nvSpPr>
          <p:cNvPr id="3" name="Segnaposto contenuto 2">
            <a:extLst>
              <a:ext uri="{FF2B5EF4-FFF2-40B4-BE49-F238E27FC236}">
                <a16:creationId xmlns:a16="http://schemas.microsoft.com/office/drawing/2014/main" id="{87F83520-A208-42F0-A7DD-5FC740DEDEA2}"/>
              </a:ext>
            </a:extLst>
          </p:cNvPr>
          <p:cNvSpPr>
            <a:spLocks noGrp="1"/>
          </p:cNvSpPr>
          <p:nvPr>
            <p:ph idx="1"/>
          </p:nvPr>
        </p:nvSpPr>
        <p:spPr>
          <a:xfrm>
            <a:off x="2592925" y="1468073"/>
            <a:ext cx="8915400" cy="4468316"/>
          </a:xfrm>
        </p:spPr>
        <p:txBody>
          <a:bodyPr>
            <a:normAutofit/>
          </a:bodyPr>
          <a:lstStyle/>
          <a:p>
            <a:pPr marL="0" indent="0">
              <a:buNone/>
            </a:pPr>
            <a:endParaRPr lang="it-IT"/>
          </a:p>
          <a:p>
            <a:pPr marL="0" indent="0" algn="just">
              <a:buNone/>
            </a:pPr>
            <a:r>
              <a:rPr lang="it-IT" sz="2400"/>
              <a:t>Ai fini IVA, il commercio elettronico indiretto (relativo a cessione di beni materiali) nei rapporti B2B (fra soggetti passivi d’imposta) si seguono le regole ordinarie previste per: </a:t>
            </a:r>
          </a:p>
          <a:p>
            <a:pPr marL="0" indent="0" algn="just">
              <a:buNone/>
            </a:pPr>
            <a:r>
              <a:rPr lang="it-IT" sz="2400"/>
              <a:t>– le cessioni ovvero acquisti di beni a livello nazionale</a:t>
            </a:r>
          </a:p>
          <a:p>
            <a:pPr marL="0" indent="0" algn="just">
              <a:buNone/>
            </a:pPr>
            <a:r>
              <a:rPr lang="it-IT" sz="2400"/>
              <a:t>– le cessioni ovvero acquisti intracomunitari di beni </a:t>
            </a:r>
          </a:p>
          <a:p>
            <a:pPr marL="0" indent="0" algn="just">
              <a:buNone/>
            </a:pPr>
            <a:r>
              <a:rPr lang="it-IT" sz="2400"/>
              <a:t>– le cessioni all’esportazione</a:t>
            </a:r>
          </a:p>
          <a:p>
            <a:pPr marL="0" indent="0" algn="just">
              <a:buNone/>
            </a:pPr>
            <a:r>
              <a:rPr lang="it-IT" sz="2400"/>
              <a:t>– le importazioni</a:t>
            </a:r>
          </a:p>
          <a:p>
            <a:pPr marL="0" indent="0">
              <a:buNone/>
            </a:pPr>
            <a:endParaRPr lang="it-IT"/>
          </a:p>
        </p:txBody>
      </p:sp>
      <p:sp>
        <p:nvSpPr>
          <p:cNvPr id="4" name="Segnaposto piè di pagina 3">
            <a:extLst>
              <a:ext uri="{FF2B5EF4-FFF2-40B4-BE49-F238E27FC236}">
                <a16:creationId xmlns:a16="http://schemas.microsoft.com/office/drawing/2014/main" id="{764ED8DD-4C0A-41CC-9200-9F745D6355F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13F304-A389-4354-AFD9-81BEC1298C16}"/>
              </a:ext>
            </a:extLst>
          </p:cNvPr>
          <p:cNvSpPr>
            <a:spLocks noGrp="1"/>
          </p:cNvSpPr>
          <p:nvPr>
            <p:ph type="sldNum" sz="quarter" idx="12"/>
          </p:nvPr>
        </p:nvSpPr>
        <p:spPr/>
        <p:txBody>
          <a:bodyPr/>
          <a:lstStyle/>
          <a:p>
            <a:fld id="{8CBD6D24-225B-41D9-A02F-C0A08F727E4D}" type="slidenum">
              <a:rPr lang="it-IT" smtClean="0"/>
              <a:t>20</a:t>
            </a:fld>
            <a:endParaRPr lang="it-IT"/>
          </a:p>
        </p:txBody>
      </p:sp>
    </p:spTree>
    <p:extLst>
      <p:ext uri="{BB962C8B-B14F-4D97-AF65-F5344CB8AC3E}">
        <p14:creationId xmlns:p14="http://schemas.microsoft.com/office/powerpoint/2010/main" val="323296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6DECC-4889-40C8-A78E-B1783453FF73}"/>
              </a:ext>
            </a:extLst>
          </p:cNvPr>
          <p:cNvSpPr>
            <a:spLocks noGrp="1"/>
          </p:cNvSpPr>
          <p:nvPr>
            <p:ph type="title"/>
          </p:nvPr>
        </p:nvSpPr>
        <p:spPr>
          <a:xfrm>
            <a:off x="2046409" y="353947"/>
            <a:ext cx="9923087" cy="1280890"/>
          </a:xfrm>
        </p:spPr>
        <p:txBody>
          <a:bodyPr>
            <a:normAutofit/>
          </a:bodyPr>
          <a:lstStyle/>
          <a:p>
            <a:pPr algn="just"/>
            <a:r>
              <a:rPr lang="it-IT" sz="2600" b="1">
                <a:solidFill>
                  <a:srgbClr val="00B050"/>
                </a:solidFill>
              </a:rPr>
              <a:t>SCHEMA DI SINTESI COMMERCIO ELETTRONICO INDIRETTO B2B</a:t>
            </a:r>
            <a:endParaRPr lang="it-IT" sz="2600">
              <a:solidFill>
                <a:srgbClr val="00B050"/>
              </a:solidFill>
            </a:endParaRPr>
          </a:p>
        </p:txBody>
      </p:sp>
      <p:graphicFrame>
        <p:nvGraphicFramePr>
          <p:cNvPr id="4" name="Tabella 4">
            <a:extLst>
              <a:ext uri="{FF2B5EF4-FFF2-40B4-BE49-F238E27FC236}">
                <a16:creationId xmlns:a16="http://schemas.microsoft.com/office/drawing/2014/main" id="{215D7861-14AA-4201-BA72-EFE26FE123A0}"/>
              </a:ext>
            </a:extLst>
          </p:cNvPr>
          <p:cNvGraphicFramePr>
            <a:graphicFrameLocks noGrp="1"/>
          </p:cNvGraphicFramePr>
          <p:nvPr>
            <p:ph idx="1"/>
            <p:extLst>
              <p:ext uri="{D42A27DB-BD31-4B8C-83A1-F6EECF244321}">
                <p14:modId xmlns:p14="http://schemas.microsoft.com/office/powerpoint/2010/main" val="4195684887"/>
              </p:ext>
            </p:extLst>
          </p:nvPr>
        </p:nvGraphicFramePr>
        <p:xfrm>
          <a:off x="2592925" y="1634837"/>
          <a:ext cx="9109549" cy="5118208"/>
        </p:xfrm>
        <a:graphic>
          <a:graphicData uri="http://schemas.openxmlformats.org/drawingml/2006/table">
            <a:tbl>
              <a:tblPr firstRow="1" bandRow="1">
                <a:tableStyleId>{5C22544A-7EE6-4342-B048-85BDC9FD1C3A}</a:tableStyleId>
              </a:tblPr>
              <a:tblGrid>
                <a:gridCol w="2274512">
                  <a:extLst>
                    <a:ext uri="{9D8B030D-6E8A-4147-A177-3AD203B41FA5}">
                      <a16:colId xmlns:a16="http://schemas.microsoft.com/office/drawing/2014/main" val="221547305"/>
                    </a:ext>
                  </a:extLst>
                </a:gridCol>
                <a:gridCol w="2256095">
                  <a:extLst>
                    <a:ext uri="{9D8B030D-6E8A-4147-A177-3AD203B41FA5}">
                      <a16:colId xmlns:a16="http://schemas.microsoft.com/office/drawing/2014/main" val="3569288594"/>
                    </a:ext>
                  </a:extLst>
                </a:gridCol>
                <a:gridCol w="2256095">
                  <a:extLst>
                    <a:ext uri="{9D8B030D-6E8A-4147-A177-3AD203B41FA5}">
                      <a16:colId xmlns:a16="http://schemas.microsoft.com/office/drawing/2014/main" val="3971230389"/>
                    </a:ext>
                  </a:extLst>
                </a:gridCol>
                <a:gridCol w="2322847">
                  <a:extLst>
                    <a:ext uri="{9D8B030D-6E8A-4147-A177-3AD203B41FA5}">
                      <a16:colId xmlns:a16="http://schemas.microsoft.com/office/drawing/2014/main" val="2999789493"/>
                    </a:ext>
                  </a:extLst>
                </a:gridCol>
              </a:tblGrid>
              <a:tr h="1299807">
                <a:tc>
                  <a:txBody>
                    <a:bodyPr/>
                    <a:lstStyle/>
                    <a:p>
                      <a:r>
                        <a:rPr lang="it-IT"/>
                        <a:t>Paese del cedente soggetto passivo IVA</a:t>
                      </a:r>
                    </a:p>
                  </a:txBody>
                  <a:tcPr/>
                </a:tc>
                <a:tc>
                  <a:txBody>
                    <a:bodyPr/>
                    <a:lstStyle/>
                    <a:p>
                      <a:r>
                        <a:rPr lang="it-IT"/>
                        <a:t>Paese del cessionario soggetto passivo d’imposta</a:t>
                      </a:r>
                    </a:p>
                  </a:txBody>
                  <a:tcPr/>
                </a:tc>
                <a:tc>
                  <a:txBody>
                    <a:bodyPr/>
                    <a:lstStyle/>
                    <a:p>
                      <a:r>
                        <a:rPr lang="it-IT"/>
                        <a:t>Tipologia di operazione ai fini IVA e doganali</a:t>
                      </a:r>
                    </a:p>
                  </a:txBody>
                  <a:tcPr/>
                </a:tc>
                <a:tc>
                  <a:txBody>
                    <a:bodyPr/>
                    <a:lstStyle/>
                    <a:p>
                      <a:r>
                        <a:rPr lang="it-IT"/>
                        <a:t>Normativa di riferimento</a:t>
                      </a:r>
                    </a:p>
                  </a:txBody>
                  <a:tcPr/>
                </a:tc>
                <a:extLst>
                  <a:ext uri="{0D108BD9-81ED-4DB2-BD59-A6C34878D82A}">
                    <a16:rowId xmlns:a16="http://schemas.microsoft.com/office/drawing/2014/main" val="2970440255"/>
                  </a:ext>
                </a:extLst>
              </a:tr>
              <a:tr h="570488">
                <a:tc rowSpan="3">
                  <a:txBody>
                    <a:bodyPr/>
                    <a:lstStyle/>
                    <a:p>
                      <a:pPr algn="ctr"/>
                      <a:endParaRPr lang="it-IT"/>
                    </a:p>
                    <a:p>
                      <a:pPr algn="ctr"/>
                      <a:endParaRPr lang="it-IT"/>
                    </a:p>
                    <a:p>
                      <a:pPr algn="ctr"/>
                      <a:endParaRPr lang="it-IT"/>
                    </a:p>
                    <a:p>
                      <a:pPr algn="ctr"/>
                      <a:r>
                        <a:rPr lang="it-IT"/>
                        <a:t>Italia</a:t>
                      </a:r>
                    </a:p>
                  </a:txBody>
                  <a:tcPr/>
                </a:tc>
                <a:tc>
                  <a:txBody>
                    <a:bodyPr/>
                    <a:lstStyle/>
                    <a:p>
                      <a:pPr algn="l"/>
                      <a:r>
                        <a:rPr lang="it-IT"/>
                        <a:t>Italia</a:t>
                      </a:r>
                    </a:p>
                  </a:txBody>
                  <a:tcPr/>
                </a:tc>
                <a:tc>
                  <a:txBody>
                    <a:bodyPr/>
                    <a:lstStyle/>
                    <a:p>
                      <a:pPr algn="l"/>
                      <a:r>
                        <a:rPr lang="it-IT" sz="1100"/>
                        <a:t>Operazione imponibile IVA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Artt. 2 e 7-bis del DPR n. 633/1972 </a:t>
                      </a:r>
                    </a:p>
                    <a:p>
                      <a:pPr algn="l"/>
                      <a:endParaRPr lang="it-IT" sz="1100"/>
                    </a:p>
                  </a:txBody>
                  <a:tcPr/>
                </a:tc>
                <a:extLst>
                  <a:ext uri="{0D108BD9-81ED-4DB2-BD59-A6C34878D82A}">
                    <a16:rowId xmlns:a16="http://schemas.microsoft.com/office/drawing/2014/main" val="811546144"/>
                  </a:ext>
                </a:extLst>
              </a:tr>
              <a:tr h="877674">
                <a:tc vMerge="1">
                  <a:txBody>
                    <a:bodyPr/>
                    <a:lstStyle/>
                    <a:p>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a:solidFill>
                            <a:schemeClr val="dk1"/>
                          </a:solidFill>
                          <a:latin typeface="+mn-lt"/>
                          <a:ea typeface="+mn-ea"/>
                          <a:cs typeface="+mn-cs"/>
                        </a:rPr>
                        <a:t>Paese UE (diverso dall’Italia) </a:t>
                      </a:r>
                    </a:p>
                    <a:p>
                      <a:pPr algn="l"/>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Cessione intracomunitaria di beni non imponibile IVA </a:t>
                      </a:r>
                    </a:p>
                    <a:p>
                      <a:pPr algn="l"/>
                      <a:endParaRPr lang="it-IT"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Artt. 41, 46 e 47 del DL n. 331/1993 </a:t>
                      </a:r>
                    </a:p>
                    <a:p>
                      <a:endParaRPr lang="it-IT" sz="1100"/>
                    </a:p>
                  </a:txBody>
                  <a:tcPr/>
                </a:tc>
                <a:extLst>
                  <a:ext uri="{0D108BD9-81ED-4DB2-BD59-A6C34878D82A}">
                    <a16:rowId xmlns:a16="http://schemas.microsoft.com/office/drawing/2014/main" val="241756619"/>
                  </a:ext>
                </a:extLst>
              </a:tr>
              <a:tr h="614372">
                <a:tc vMerge="1">
                  <a:txBody>
                    <a:bodyPr/>
                    <a:lstStyle/>
                    <a:p>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a:solidFill>
                            <a:schemeClr val="dk1"/>
                          </a:solidFill>
                          <a:latin typeface="+mn-lt"/>
                          <a:ea typeface="+mn-ea"/>
                          <a:cs typeface="+mn-cs"/>
                        </a:rPr>
                        <a:t>Paese extra-UE </a:t>
                      </a:r>
                    </a:p>
                    <a:p>
                      <a:pPr algn="l"/>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Cessione all’esportazione non imponibile IVA </a:t>
                      </a:r>
                    </a:p>
                    <a:p>
                      <a:pPr algn="l"/>
                      <a:endParaRPr lang="it-IT"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b="0" i="0" u="none" strike="noStrike" kern="1200" baseline="0">
                          <a:solidFill>
                            <a:schemeClr val="dk1"/>
                          </a:solidFill>
                          <a:latin typeface="+mn-lt"/>
                          <a:ea typeface="+mn-ea"/>
                          <a:cs typeface="+mn-cs"/>
                        </a:rPr>
                        <a:t>Art. 8 del DPR n. 633/1972 </a:t>
                      </a:r>
                    </a:p>
                    <a:p>
                      <a:endParaRPr lang="it-IT" sz="1100"/>
                    </a:p>
                  </a:txBody>
                  <a:tcPr/>
                </a:tc>
                <a:extLst>
                  <a:ext uri="{0D108BD9-81ED-4DB2-BD59-A6C34878D82A}">
                    <a16:rowId xmlns:a16="http://schemas.microsoft.com/office/drawing/2014/main" val="3976169249"/>
                  </a:ext>
                </a:extLst>
              </a:tr>
              <a:tr h="892302">
                <a:tc>
                  <a:txBody>
                    <a:bodyPr/>
                    <a:lstStyle/>
                    <a:p>
                      <a:pPr algn="ctr"/>
                      <a:r>
                        <a:rPr lang="it-IT"/>
                        <a:t>Paese UE (diverso dall’Italia)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a:t>Italia</a:t>
                      </a:r>
                    </a:p>
                    <a:p>
                      <a:pPr algn="l"/>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Acquisto intracomunitario di beni imponibile ai fini IVA in Italia (applicazione del reverse </a:t>
                      </a:r>
                      <a:r>
                        <a:rPr lang="it-IT" sz="1100" b="0" i="0" u="none" strike="noStrike" kern="1200" baseline="0" err="1">
                          <a:solidFill>
                            <a:schemeClr val="dk1"/>
                          </a:solidFill>
                          <a:latin typeface="+mn-lt"/>
                          <a:ea typeface="+mn-ea"/>
                          <a:cs typeface="+mn-cs"/>
                        </a:rPr>
                        <a:t>charge</a:t>
                      </a:r>
                      <a:r>
                        <a:rPr lang="it-IT" sz="1100" b="0" i="0" u="none" strike="noStrike" kern="1200" baseline="0">
                          <a:solidFill>
                            <a:schemeClr val="dk1"/>
                          </a:solidFill>
                          <a:latin typeface="+mn-lt"/>
                          <a:ea typeface="+mn-ea"/>
                          <a:cs typeface="+mn-cs"/>
                        </a:rPr>
                        <a:t>) </a:t>
                      </a:r>
                    </a:p>
                    <a:p>
                      <a:pPr algn="l"/>
                      <a:endParaRPr lang="it-IT"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Artt. 38, 46 e 47 del DL n. 331/1993 </a:t>
                      </a:r>
                    </a:p>
                    <a:p>
                      <a:pPr algn="l"/>
                      <a:endParaRPr lang="it-IT" sz="1100"/>
                    </a:p>
                  </a:txBody>
                  <a:tcPr/>
                </a:tc>
                <a:extLst>
                  <a:ext uri="{0D108BD9-81ED-4DB2-BD59-A6C34878D82A}">
                    <a16:rowId xmlns:a16="http://schemas.microsoft.com/office/drawing/2014/main" val="1046373784"/>
                  </a:ext>
                </a:extLst>
              </a:tr>
              <a:tr h="739921">
                <a:tc>
                  <a:txBody>
                    <a:bodyPr/>
                    <a:lstStyle/>
                    <a:p>
                      <a:pPr algn="ctr"/>
                      <a:r>
                        <a:rPr lang="it-IT"/>
                        <a:t>Paese extra-UE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a:t>Italia</a:t>
                      </a:r>
                    </a:p>
                    <a:p>
                      <a:pPr algn="l"/>
                      <a:endParaRPr lang="it-IT"/>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i="0" u="none" strike="noStrike" kern="1200" baseline="0">
                          <a:solidFill>
                            <a:schemeClr val="dk1"/>
                          </a:solidFill>
                          <a:latin typeface="+mn-lt"/>
                          <a:ea typeface="+mn-ea"/>
                          <a:cs typeface="+mn-cs"/>
                        </a:rPr>
                        <a:t>Importazione imponibile IVA in Italia (IVA assolta in dogana) </a:t>
                      </a:r>
                    </a:p>
                    <a:p>
                      <a:pPr algn="l"/>
                      <a:endParaRPr lang="it-IT"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b="0" i="0" u="none" strike="noStrike" kern="1200" baseline="0">
                          <a:solidFill>
                            <a:schemeClr val="dk1"/>
                          </a:solidFill>
                          <a:latin typeface="+mn-lt"/>
                          <a:ea typeface="+mn-ea"/>
                          <a:cs typeface="+mn-cs"/>
                        </a:rPr>
                        <a:t>Art. 67 del DPR n. 633/1972 </a:t>
                      </a:r>
                    </a:p>
                    <a:p>
                      <a:pPr algn="l"/>
                      <a:endParaRPr lang="it-IT" sz="1100"/>
                    </a:p>
                  </a:txBody>
                  <a:tcPr/>
                </a:tc>
                <a:extLst>
                  <a:ext uri="{0D108BD9-81ED-4DB2-BD59-A6C34878D82A}">
                    <a16:rowId xmlns:a16="http://schemas.microsoft.com/office/drawing/2014/main" val="1506801515"/>
                  </a:ext>
                </a:extLst>
              </a:tr>
            </a:tbl>
          </a:graphicData>
        </a:graphic>
      </p:graphicFrame>
      <p:sp>
        <p:nvSpPr>
          <p:cNvPr id="3" name="Segnaposto piè di pagina 2">
            <a:extLst>
              <a:ext uri="{FF2B5EF4-FFF2-40B4-BE49-F238E27FC236}">
                <a16:creationId xmlns:a16="http://schemas.microsoft.com/office/drawing/2014/main" id="{1305E3BB-54EF-480E-B6C1-555C9993E3C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5E3E16B-0408-4DFC-88AB-C7A3388A14EB}"/>
              </a:ext>
            </a:extLst>
          </p:cNvPr>
          <p:cNvSpPr>
            <a:spLocks noGrp="1"/>
          </p:cNvSpPr>
          <p:nvPr>
            <p:ph type="sldNum" sz="quarter" idx="12"/>
          </p:nvPr>
        </p:nvSpPr>
        <p:spPr/>
        <p:txBody>
          <a:bodyPr/>
          <a:lstStyle/>
          <a:p>
            <a:fld id="{8CBD6D24-225B-41D9-A02F-C0A08F727E4D}" type="slidenum">
              <a:rPr lang="it-IT" smtClean="0"/>
              <a:t>21</a:t>
            </a:fld>
            <a:endParaRPr lang="it-IT"/>
          </a:p>
        </p:txBody>
      </p:sp>
    </p:spTree>
    <p:extLst>
      <p:ext uri="{BB962C8B-B14F-4D97-AF65-F5344CB8AC3E}">
        <p14:creationId xmlns:p14="http://schemas.microsoft.com/office/powerpoint/2010/main" val="64497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C66CF-5DAE-406A-9893-CE0FC90B5FC1}"/>
              </a:ext>
            </a:extLst>
          </p:cNvPr>
          <p:cNvSpPr>
            <a:spLocks noGrp="1"/>
          </p:cNvSpPr>
          <p:nvPr>
            <p:ph type="title"/>
          </p:nvPr>
        </p:nvSpPr>
        <p:spPr>
          <a:xfrm>
            <a:off x="2534476" y="468662"/>
            <a:ext cx="9657524" cy="1280890"/>
          </a:xfrm>
        </p:spPr>
        <p:txBody>
          <a:bodyPr>
            <a:normAutofit/>
          </a:bodyPr>
          <a:lstStyle/>
          <a:p>
            <a:r>
              <a:rPr lang="it-IT" sz="2400" b="1">
                <a:solidFill>
                  <a:srgbClr val="00B050"/>
                </a:solidFill>
              </a:rPr>
              <a:t>COMMERCIO ELETTRONICO INDIRETTO, DOCUMENTAZIONE OBBLIGATORIA</a:t>
            </a:r>
          </a:p>
        </p:txBody>
      </p:sp>
      <p:sp>
        <p:nvSpPr>
          <p:cNvPr id="3" name="Segnaposto contenuto 2">
            <a:extLst>
              <a:ext uri="{FF2B5EF4-FFF2-40B4-BE49-F238E27FC236}">
                <a16:creationId xmlns:a16="http://schemas.microsoft.com/office/drawing/2014/main" id="{BAC5E8A6-96EC-490A-8F25-45DF40C5DCBC}"/>
              </a:ext>
            </a:extLst>
          </p:cNvPr>
          <p:cNvSpPr>
            <a:spLocks noGrp="1"/>
          </p:cNvSpPr>
          <p:nvPr>
            <p:ph idx="1"/>
          </p:nvPr>
        </p:nvSpPr>
        <p:spPr/>
        <p:txBody>
          <a:bodyPr>
            <a:normAutofit fontScale="85000" lnSpcReduction="20000"/>
          </a:bodyPr>
          <a:lstStyle/>
          <a:p>
            <a:pPr marL="0" indent="0" algn="just">
              <a:buNone/>
            </a:pPr>
            <a:r>
              <a:rPr lang="it-IT" sz="2000"/>
              <a:t>Il commercio elettronico indiretto è assimilato, anche ai fini della disciplina IVA, alle vendite per corrispondenza. </a:t>
            </a:r>
          </a:p>
          <a:p>
            <a:pPr marL="0" indent="0" algn="just">
              <a:buNone/>
            </a:pPr>
            <a:r>
              <a:rPr lang="it-IT" sz="2000"/>
              <a:t>Per tali fattispecie </a:t>
            </a:r>
            <a:r>
              <a:rPr lang="it-IT" sz="2000" b="1"/>
              <a:t>non è obbligatoria l’emissione della fattura</a:t>
            </a:r>
            <a:r>
              <a:rPr lang="it-IT" sz="2000"/>
              <a:t>, a meno che non sia richiesta dal cliente non oltre il momento di effettuazione dell’operazione, come disposto dall’art. 22, comma 1, n. 1) del D.P.R. n. 633/1972 che recita: </a:t>
            </a:r>
            <a:r>
              <a:rPr lang="it-IT" sz="2000" i="1"/>
              <a:t>«L’emissione della fattura non è obbligatoria, se non è richiesta dal cliente non oltre il momento di effettuazione dell’operazione: 1) per le cessioni di beni effettuate da commercianti al minuto (…) per corrispondenza (….)»</a:t>
            </a:r>
            <a:r>
              <a:rPr lang="it-IT" sz="2000"/>
              <a:t>. Questa regola si applica solo a cessioni tra cedenti e cessionari italiani, mentre per cessionari comunitari o </a:t>
            </a:r>
            <a:r>
              <a:rPr lang="it-IT" sz="2000" err="1"/>
              <a:t>extraue</a:t>
            </a:r>
            <a:r>
              <a:rPr lang="it-IT" sz="2000"/>
              <a:t> è obbligatoria l’emissione di fattura.</a:t>
            </a:r>
          </a:p>
          <a:p>
            <a:pPr marL="0" indent="0" algn="just">
              <a:buNone/>
            </a:pPr>
            <a:r>
              <a:rPr lang="it-IT" sz="2000"/>
              <a:t>Per cui, le vendite:</a:t>
            </a:r>
          </a:p>
          <a:p>
            <a:pPr marL="0" indent="0" algn="just">
              <a:buNone/>
            </a:pPr>
            <a:r>
              <a:rPr lang="it-IT" sz="2000"/>
              <a:t>-    Devono essere annotate nel registro dei corrispettivi;</a:t>
            </a:r>
          </a:p>
          <a:p>
            <a:pPr marL="0" indent="0" algn="just">
              <a:buNone/>
            </a:pPr>
            <a:r>
              <a:rPr lang="it-IT" sz="2000"/>
              <a:t>-    Ovvero vanno annotate nel registro delle fatture emesse nel caso di emissione;</a:t>
            </a:r>
          </a:p>
          <a:p>
            <a:pPr marL="0" indent="0" algn="just">
              <a:buNone/>
            </a:pPr>
            <a:r>
              <a:rPr lang="it-IT" sz="2000"/>
              <a:t>-    La merce venduta, deve essere scortata, come di consueto, da DDT.</a:t>
            </a:r>
          </a:p>
          <a:p>
            <a:pPr marL="0" indent="0" algn="just">
              <a:buNone/>
            </a:pPr>
            <a:endParaRPr lang="it-IT" sz="2000"/>
          </a:p>
          <a:p>
            <a:pPr marL="0" indent="0">
              <a:buNone/>
            </a:pPr>
            <a:endParaRPr lang="it-IT"/>
          </a:p>
        </p:txBody>
      </p:sp>
      <p:sp>
        <p:nvSpPr>
          <p:cNvPr id="4" name="Segnaposto piè di pagina 3">
            <a:extLst>
              <a:ext uri="{FF2B5EF4-FFF2-40B4-BE49-F238E27FC236}">
                <a16:creationId xmlns:a16="http://schemas.microsoft.com/office/drawing/2014/main" id="{2849FFE8-8470-4F6C-A008-D6C7D2D307D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CF2E707-A683-4F8B-80A6-78E7687A5BFD}"/>
              </a:ext>
            </a:extLst>
          </p:cNvPr>
          <p:cNvSpPr>
            <a:spLocks noGrp="1"/>
          </p:cNvSpPr>
          <p:nvPr>
            <p:ph type="sldNum" sz="quarter" idx="12"/>
          </p:nvPr>
        </p:nvSpPr>
        <p:spPr/>
        <p:txBody>
          <a:bodyPr/>
          <a:lstStyle/>
          <a:p>
            <a:fld id="{8CBD6D24-225B-41D9-A02F-C0A08F727E4D}" type="slidenum">
              <a:rPr lang="it-IT" smtClean="0"/>
              <a:t>22</a:t>
            </a:fld>
            <a:endParaRPr lang="it-IT"/>
          </a:p>
        </p:txBody>
      </p:sp>
    </p:spTree>
    <p:extLst>
      <p:ext uri="{BB962C8B-B14F-4D97-AF65-F5344CB8AC3E}">
        <p14:creationId xmlns:p14="http://schemas.microsoft.com/office/powerpoint/2010/main" val="2959784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9955B-649A-46B8-9195-1EC4BD60D4D7}"/>
              </a:ext>
            </a:extLst>
          </p:cNvPr>
          <p:cNvSpPr>
            <a:spLocks noGrp="1"/>
          </p:cNvSpPr>
          <p:nvPr>
            <p:ph type="title"/>
          </p:nvPr>
        </p:nvSpPr>
        <p:spPr/>
        <p:txBody>
          <a:bodyPr>
            <a:normAutofit/>
          </a:bodyPr>
          <a:lstStyle/>
          <a:p>
            <a:r>
              <a:rPr lang="it-IT" sz="2400" b="1">
                <a:solidFill>
                  <a:srgbClr val="00B050"/>
                </a:solidFill>
              </a:rPr>
              <a:t>COMMERCIO ELETTRONICO INDIRETTO, DOCUMENTAZIONE OBBLIGATORIA</a:t>
            </a:r>
            <a:endParaRPr lang="it-IT" sz="2400"/>
          </a:p>
        </p:txBody>
      </p:sp>
      <p:sp>
        <p:nvSpPr>
          <p:cNvPr id="3" name="Segnaposto contenuto 2">
            <a:extLst>
              <a:ext uri="{FF2B5EF4-FFF2-40B4-BE49-F238E27FC236}">
                <a16:creationId xmlns:a16="http://schemas.microsoft.com/office/drawing/2014/main" id="{96A7A77B-20A9-4467-9B35-11B796B17739}"/>
              </a:ext>
            </a:extLst>
          </p:cNvPr>
          <p:cNvSpPr>
            <a:spLocks noGrp="1"/>
          </p:cNvSpPr>
          <p:nvPr>
            <p:ph idx="1"/>
          </p:nvPr>
        </p:nvSpPr>
        <p:spPr/>
        <p:txBody>
          <a:bodyPr/>
          <a:lstStyle/>
          <a:p>
            <a:pPr marL="0" indent="0" algn="just">
              <a:buNone/>
            </a:pPr>
            <a:endParaRPr lang="it-IT"/>
          </a:p>
          <a:p>
            <a:pPr marL="0" indent="0" algn="just">
              <a:buNone/>
            </a:pPr>
            <a:r>
              <a:rPr lang="it-IT"/>
              <a:t>L’articolo 22, sotto il profilo soggettivo, sembra riservare l’esonero dall’obbligo di fatturazione (salvo il caso di richiesta da parte del cliente, al momento di effettuazione dell’operazione), solo ai </a:t>
            </a:r>
            <a:r>
              <a:rPr lang="it-IT" i="1"/>
              <a:t>“commercianti al minuto autorizzati”.</a:t>
            </a:r>
          </a:p>
          <a:p>
            <a:pPr marL="0" indent="0" algn="just">
              <a:buNone/>
            </a:pPr>
            <a:endParaRPr lang="it-IT"/>
          </a:p>
          <a:p>
            <a:pPr marL="0" indent="0" algn="just">
              <a:buNone/>
            </a:pPr>
            <a:r>
              <a:rPr lang="it-IT"/>
              <a:t>L’Amministrazione finanziaria, in sede interpretativa, ha tuttavia esteso l’ambito applicativo della disposizione in argomento</a:t>
            </a:r>
            <a:r>
              <a:rPr lang="it-IT" b="1"/>
              <a:t>, fornendo una nozione allargata di “commercianti al minuto autorizzati”.</a:t>
            </a:r>
          </a:p>
          <a:p>
            <a:endParaRPr lang="it-IT"/>
          </a:p>
        </p:txBody>
      </p:sp>
      <p:sp>
        <p:nvSpPr>
          <p:cNvPr id="4" name="Segnaposto piè di pagina 3">
            <a:extLst>
              <a:ext uri="{FF2B5EF4-FFF2-40B4-BE49-F238E27FC236}">
                <a16:creationId xmlns:a16="http://schemas.microsoft.com/office/drawing/2014/main" id="{4FE947CB-560E-4ABE-B00A-148D8303716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93022DD-DA90-4C60-AE90-D1AD0A8021E1}"/>
              </a:ext>
            </a:extLst>
          </p:cNvPr>
          <p:cNvSpPr>
            <a:spLocks noGrp="1"/>
          </p:cNvSpPr>
          <p:nvPr>
            <p:ph type="sldNum" sz="quarter" idx="12"/>
          </p:nvPr>
        </p:nvSpPr>
        <p:spPr/>
        <p:txBody>
          <a:bodyPr/>
          <a:lstStyle/>
          <a:p>
            <a:fld id="{8CBD6D24-225B-41D9-A02F-C0A08F727E4D}" type="slidenum">
              <a:rPr lang="it-IT" smtClean="0"/>
              <a:t>23</a:t>
            </a:fld>
            <a:endParaRPr lang="it-IT"/>
          </a:p>
        </p:txBody>
      </p:sp>
    </p:spTree>
    <p:extLst>
      <p:ext uri="{BB962C8B-B14F-4D97-AF65-F5344CB8AC3E}">
        <p14:creationId xmlns:p14="http://schemas.microsoft.com/office/powerpoint/2010/main" val="145022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6DB38-811C-4D81-B779-D8270453587B}"/>
              </a:ext>
            </a:extLst>
          </p:cNvPr>
          <p:cNvSpPr>
            <a:spLocks noGrp="1"/>
          </p:cNvSpPr>
          <p:nvPr>
            <p:ph type="title"/>
          </p:nvPr>
        </p:nvSpPr>
        <p:spPr>
          <a:xfrm>
            <a:off x="2357255" y="184778"/>
            <a:ext cx="8911687" cy="655692"/>
          </a:xfrm>
        </p:spPr>
        <p:txBody>
          <a:bodyPr>
            <a:normAutofit fontScale="90000"/>
          </a:bodyPr>
          <a:lstStyle/>
          <a:p>
            <a:r>
              <a:rPr lang="it-IT" sz="2700" b="1">
                <a:solidFill>
                  <a:srgbClr val="00B050"/>
                </a:solidFill>
              </a:rPr>
              <a:t>ESONERO DALL’OBBLIGO DI EMISSIONE FATTURA DI VENDITA </a:t>
            </a:r>
            <a:r>
              <a:rPr lang="it-IT" sz="1300" b="1">
                <a:solidFill>
                  <a:srgbClr val="00B050"/>
                </a:solidFill>
              </a:rPr>
              <a:t>(</a:t>
            </a:r>
            <a:r>
              <a:rPr lang="it-IT" sz="1300" b="1" i="1">
                <a:solidFill>
                  <a:srgbClr val="00B050"/>
                </a:solidFill>
              </a:rPr>
              <a:t>tratto dal Manuale Iva di Nicola Forte</a:t>
            </a:r>
            <a:r>
              <a:rPr lang="it-IT" sz="1300" b="1">
                <a:solidFill>
                  <a:srgbClr val="00B050"/>
                </a:solidFill>
              </a:rPr>
              <a:t>)</a:t>
            </a:r>
            <a:br>
              <a:rPr lang="it-IT" b="1"/>
            </a:br>
            <a:endParaRPr lang="it-IT" b="1"/>
          </a:p>
        </p:txBody>
      </p:sp>
      <p:sp>
        <p:nvSpPr>
          <p:cNvPr id="6" name="Segnaposto contenuto 5">
            <a:extLst>
              <a:ext uri="{FF2B5EF4-FFF2-40B4-BE49-F238E27FC236}">
                <a16:creationId xmlns:a16="http://schemas.microsoft.com/office/drawing/2014/main" id="{7B47CB35-9285-4534-8746-8AF2B0CDC306}"/>
              </a:ext>
            </a:extLst>
          </p:cNvPr>
          <p:cNvSpPr>
            <a:spLocks noGrp="1"/>
          </p:cNvSpPr>
          <p:nvPr>
            <p:ph idx="1"/>
          </p:nvPr>
        </p:nvSpPr>
        <p:spPr>
          <a:xfrm>
            <a:off x="5547016" y="2714625"/>
            <a:ext cx="8915400" cy="3777622"/>
          </a:xfrm>
        </p:spPr>
        <p:txBody>
          <a:bodyPr/>
          <a:lstStyle/>
          <a:p>
            <a:pPr marL="0" indent="0">
              <a:buNone/>
            </a:pPr>
            <a:endParaRPr lang="it-IT"/>
          </a:p>
        </p:txBody>
      </p:sp>
      <p:pic>
        <p:nvPicPr>
          <p:cNvPr id="1028" name="Immagine 2">
            <a:extLst>
              <a:ext uri="{FF2B5EF4-FFF2-40B4-BE49-F238E27FC236}">
                <a16:creationId xmlns:a16="http://schemas.microsoft.com/office/drawing/2014/main" id="{94A51355-4252-48B4-9078-286299F91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804" y="1038225"/>
            <a:ext cx="61150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1">
            <a:extLst>
              <a:ext uri="{FF2B5EF4-FFF2-40B4-BE49-F238E27FC236}">
                <a16:creationId xmlns:a16="http://schemas.microsoft.com/office/drawing/2014/main" id="{14B96EB9-8603-4A8B-9993-0E040444C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804" y="2771775"/>
            <a:ext cx="61150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7">
            <a:extLst>
              <a:ext uri="{FF2B5EF4-FFF2-40B4-BE49-F238E27FC236}">
                <a16:creationId xmlns:a16="http://schemas.microsoft.com/office/drawing/2014/main" id="{0AFD6EE5-5E9A-44EC-992E-2F48C5C75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804" y="4505325"/>
            <a:ext cx="61150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8">
            <a:extLst>
              <a:ext uri="{FF2B5EF4-FFF2-40B4-BE49-F238E27FC236}">
                <a16:creationId xmlns:a16="http://schemas.microsoft.com/office/drawing/2014/main" id="{2AFD6894-04E5-4498-AFA7-3C313198A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804" y="5638800"/>
            <a:ext cx="6115050" cy="1133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FF6560A4-A5B3-4217-A17C-8B63571988A1}"/>
              </a:ext>
            </a:extLst>
          </p:cNvPr>
          <p:cNvSpPr>
            <a:spLocks noChangeArrowheads="1"/>
          </p:cNvSpPr>
          <p:nvPr/>
        </p:nvSpPr>
        <p:spPr bwMode="auto">
          <a:xfrm>
            <a:off x="2957804" y="581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Segnaposto piè di pagina 2">
            <a:extLst>
              <a:ext uri="{FF2B5EF4-FFF2-40B4-BE49-F238E27FC236}">
                <a16:creationId xmlns:a16="http://schemas.microsoft.com/office/drawing/2014/main" id="{906E81E0-5439-4C43-AC56-CAE2EE74E6C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6644B02-79D4-4737-BDFF-1B834CA01123}"/>
              </a:ext>
            </a:extLst>
          </p:cNvPr>
          <p:cNvSpPr>
            <a:spLocks noGrp="1"/>
          </p:cNvSpPr>
          <p:nvPr>
            <p:ph type="sldNum" sz="quarter" idx="12"/>
          </p:nvPr>
        </p:nvSpPr>
        <p:spPr/>
        <p:txBody>
          <a:bodyPr/>
          <a:lstStyle/>
          <a:p>
            <a:fld id="{8CBD6D24-225B-41D9-A02F-C0A08F727E4D}" type="slidenum">
              <a:rPr lang="it-IT" smtClean="0"/>
              <a:t>24</a:t>
            </a:fld>
            <a:endParaRPr lang="it-IT"/>
          </a:p>
        </p:txBody>
      </p:sp>
    </p:spTree>
    <p:extLst>
      <p:ext uri="{BB962C8B-B14F-4D97-AF65-F5344CB8AC3E}">
        <p14:creationId xmlns:p14="http://schemas.microsoft.com/office/powerpoint/2010/main" val="368171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Immagine 1">
            <a:extLst>
              <a:ext uri="{FF2B5EF4-FFF2-40B4-BE49-F238E27FC236}">
                <a16:creationId xmlns:a16="http://schemas.microsoft.com/office/drawing/2014/main" id="{0539AB87-E486-4DF6-B215-DE7E02DE9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568" y="1847850"/>
            <a:ext cx="61150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magine 2">
            <a:extLst>
              <a:ext uri="{FF2B5EF4-FFF2-40B4-BE49-F238E27FC236}">
                <a16:creationId xmlns:a16="http://schemas.microsoft.com/office/drawing/2014/main" id="{7DC7D988-AD22-4753-A346-94B76A7BC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68" y="3429000"/>
            <a:ext cx="61150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magine 3">
            <a:extLst>
              <a:ext uri="{FF2B5EF4-FFF2-40B4-BE49-F238E27FC236}">
                <a16:creationId xmlns:a16="http://schemas.microsoft.com/office/drawing/2014/main" id="{094839C0-B3CF-4689-8B1C-75520D29C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568" y="5010150"/>
            <a:ext cx="6115050"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30C94C99-41BE-40FB-B088-DE7B9A4011B1}"/>
              </a:ext>
            </a:extLst>
          </p:cNvPr>
          <p:cNvSpPr>
            <a:spLocks noChangeArrowheads="1"/>
          </p:cNvSpPr>
          <p:nvPr/>
        </p:nvSpPr>
        <p:spPr bwMode="auto">
          <a:xfrm>
            <a:off x="3769568" y="1390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CasellaDiTesto 2">
            <a:extLst>
              <a:ext uri="{FF2B5EF4-FFF2-40B4-BE49-F238E27FC236}">
                <a16:creationId xmlns:a16="http://schemas.microsoft.com/office/drawing/2014/main" id="{85D9FD29-A8F6-4E2E-BF8A-1458EDA84B45}"/>
              </a:ext>
            </a:extLst>
          </p:cNvPr>
          <p:cNvSpPr txBox="1"/>
          <p:nvPr/>
        </p:nvSpPr>
        <p:spPr>
          <a:xfrm>
            <a:off x="2083325" y="518474"/>
            <a:ext cx="9982984" cy="646331"/>
          </a:xfrm>
          <a:prstGeom prst="rect">
            <a:avLst/>
          </a:prstGeom>
          <a:noFill/>
        </p:spPr>
        <p:txBody>
          <a:bodyPr wrap="square" rtlCol="0">
            <a:spAutoFit/>
          </a:bodyPr>
          <a:lstStyle/>
          <a:p>
            <a:r>
              <a:rPr lang="it-IT" sz="2400" b="1">
                <a:solidFill>
                  <a:srgbClr val="00B050"/>
                </a:solidFill>
              </a:rPr>
              <a:t>OBBLIGO DI RICHIESTA DELLA FATTURA NELL’ESERCIZIO D’IMPRESA</a:t>
            </a:r>
          </a:p>
          <a:p>
            <a:r>
              <a:rPr lang="it-IT" sz="1200" b="1">
                <a:solidFill>
                  <a:srgbClr val="00B050"/>
                </a:solidFill>
              </a:rPr>
              <a:t>(</a:t>
            </a:r>
            <a:r>
              <a:rPr lang="it-IT" sz="1200" b="1" i="1">
                <a:solidFill>
                  <a:srgbClr val="00B050"/>
                </a:solidFill>
              </a:rPr>
              <a:t>tratto dal Manuale Iva di Nicola Forte</a:t>
            </a:r>
            <a:r>
              <a:rPr lang="it-IT" sz="1200" b="1">
                <a:solidFill>
                  <a:srgbClr val="00B050"/>
                </a:solidFill>
              </a:rPr>
              <a:t>)</a:t>
            </a:r>
          </a:p>
        </p:txBody>
      </p:sp>
      <p:sp>
        <p:nvSpPr>
          <p:cNvPr id="4" name="Segnaposto piè di pagina 3">
            <a:extLst>
              <a:ext uri="{FF2B5EF4-FFF2-40B4-BE49-F238E27FC236}">
                <a16:creationId xmlns:a16="http://schemas.microsoft.com/office/drawing/2014/main" id="{D2BA91A9-A72C-48EB-A22F-EB59A12AFF6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7792BEF-2815-4882-8C3E-3BC690A4B279}"/>
              </a:ext>
            </a:extLst>
          </p:cNvPr>
          <p:cNvSpPr>
            <a:spLocks noGrp="1"/>
          </p:cNvSpPr>
          <p:nvPr>
            <p:ph type="sldNum" sz="quarter" idx="12"/>
          </p:nvPr>
        </p:nvSpPr>
        <p:spPr/>
        <p:txBody>
          <a:bodyPr/>
          <a:lstStyle/>
          <a:p>
            <a:fld id="{8CBD6D24-225B-41D9-A02F-C0A08F727E4D}" type="slidenum">
              <a:rPr lang="it-IT" smtClean="0"/>
              <a:t>25</a:t>
            </a:fld>
            <a:endParaRPr lang="it-IT"/>
          </a:p>
        </p:txBody>
      </p:sp>
    </p:spTree>
    <p:extLst>
      <p:ext uri="{BB962C8B-B14F-4D97-AF65-F5344CB8AC3E}">
        <p14:creationId xmlns:p14="http://schemas.microsoft.com/office/powerpoint/2010/main" val="124727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9A5149-2DBA-4915-98A6-503A971C028A}"/>
              </a:ext>
            </a:extLst>
          </p:cNvPr>
          <p:cNvSpPr>
            <a:spLocks noGrp="1"/>
          </p:cNvSpPr>
          <p:nvPr>
            <p:ph type="title"/>
          </p:nvPr>
        </p:nvSpPr>
        <p:spPr>
          <a:xfrm>
            <a:off x="2812381" y="459518"/>
            <a:ext cx="8911687" cy="1280890"/>
          </a:xfrm>
        </p:spPr>
        <p:txBody>
          <a:bodyPr>
            <a:normAutofit/>
          </a:bodyPr>
          <a:lstStyle/>
          <a:p>
            <a:r>
              <a:rPr lang="it-IT" sz="2400" b="1">
                <a:solidFill>
                  <a:srgbClr val="00B050"/>
                </a:solidFill>
              </a:rPr>
              <a:t>COMMERCIO ELETTRONICO INDIRETTO SENZA CORRISPETTIVI TELEMATICI </a:t>
            </a:r>
          </a:p>
        </p:txBody>
      </p:sp>
      <p:sp>
        <p:nvSpPr>
          <p:cNvPr id="3" name="Segnaposto contenuto 2">
            <a:extLst>
              <a:ext uri="{FF2B5EF4-FFF2-40B4-BE49-F238E27FC236}">
                <a16:creationId xmlns:a16="http://schemas.microsoft.com/office/drawing/2014/main" id="{1D83F1D9-0803-431D-86E1-E2181E3A60CF}"/>
              </a:ext>
            </a:extLst>
          </p:cNvPr>
          <p:cNvSpPr>
            <a:spLocks noGrp="1"/>
          </p:cNvSpPr>
          <p:nvPr>
            <p:ph idx="1"/>
          </p:nvPr>
        </p:nvSpPr>
        <p:spPr/>
        <p:txBody>
          <a:bodyPr/>
          <a:lstStyle/>
          <a:p>
            <a:pPr marL="0" indent="0" algn="just">
              <a:buNone/>
            </a:pPr>
            <a:r>
              <a:rPr lang="it-IT" sz="2400"/>
              <a:t>Il commercio elettronico indiretto è attualmente escluso dall’obbligo di emissione ed invio dello scontrino fiscale elettronico; lo ha chiarito l’Agenzia delle entrate, con la risposta n. 198/2019 fornita al quesito di un contribuente.</a:t>
            </a:r>
          </a:p>
          <a:p>
            <a:pPr marL="0" indent="0" algn="just">
              <a:buNone/>
            </a:pPr>
            <a:r>
              <a:rPr lang="it-IT" sz="2400"/>
              <a:t>I corrispettivi devono essere annotati nel registro delle operazioni effettuate (articolo 24 DPR n 633/1972) insieme a quello delle fatture eventualmente emesse (articolo 23 dello stesso DPR n 633/72).</a:t>
            </a:r>
          </a:p>
          <a:p>
            <a:pPr marL="0" indent="0" algn="just">
              <a:buNone/>
            </a:pPr>
            <a:endParaRPr lang="it-IT" sz="2400"/>
          </a:p>
          <a:p>
            <a:pPr marL="0" indent="0">
              <a:buNone/>
            </a:pPr>
            <a:endParaRPr lang="it-IT"/>
          </a:p>
          <a:p>
            <a:endParaRPr lang="it-IT"/>
          </a:p>
        </p:txBody>
      </p:sp>
      <p:sp>
        <p:nvSpPr>
          <p:cNvPr id="4" name="Segnaposto piè di pagina 3">
            <a:extLst>
              <a:ext uri="{FF2B5EF4-FFF2-40B4-BE49-F238E27FC236}">
                <a16:creationId xmlns:a16="http://schemas.microsoft.com/office/drawing/2014/main" id="{9F47D230-4B15-4EAC-A5B3-259C83C81A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0907772-643D-48E1-80C2-379B40E04EA9}"/>
              </a:ext>
            </a:extLst>
          </p:cNvPr>
          <p:cNvSpPr>
            <a:spLocks noGrp="1"/>
          </p:cNvSpPr>
          <p:nvPr>
            <p:ph type="sldNum" sz="quarter" idx="12"/>
          </p:nvPr>
        </p:nvSpPr>
        <p:spPr/>
        <p:txBody>
          <a:bodyPr/>
          <a:lstStyle/>
          <a:p>
            <a:fld id="{8CBD6D24-225B-41D9-A02F-C0A08F727E4D}" type="slidenum">
              <a:rPr lang="it-IT" smtClean="0"/>
              <a:t>26</a:t>
            </a:fld>
            <a:endParaRPr lang="it-IT"/>
          </a:p>
        </p:txBody>
      </p:sp>
    </p:spTree>
    <p:extLst>
      <p:ext uri="{BB962C8B-B14F-4D97-AF65-F5344CB8AC3E}">
        <p14:creationId xmlns:p14="http://schemas.microsoft.com/office/powerpoint/2010/main" val="238645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89BA0-9F7B-4D82-928F-91EEAC87C61A}"/>
              </a:ext>
            </a:extLst>
          </p:cNvPr>
          <p:cNvSpPr>
            <a:spLocks noGrp="1"/>
          </p:cNvSpPr>
          <p:nvPr>
            <p:ph type="title"/>
          </p:nvPr>
        </p:nvSpPr>
        <p:spPr>
          <a:xfrm>
            <a:off x="2419189" y="587534"/>
            <a:ext cx="8911687" cy="625446"/>
          </a:xfrm>
        </p:spPr>
        <p:txBody>
          <a:bodyPr>
            <a:normAutofit fontScale="90000"/>
          </a:bodyPr>
          <a:lstStyle/>
          <a:p>
            <a:r>
              <a:rPr lang="it-IT" sz="3100" b="1">
                <a:solidFill>
                  <a:srgbClr val="00B050"/>
                </a:solidFill>
              </a:rPr>
              <a:t>COMMERCIO ELETTRONICO INDIRETTO B2C, SOGLIE</a:t>
            </a:r>
            <a:br>
              <a:rPr lang="it-IT" sz="3600" b="1">
                <a:solidFill>
                  <a:srgbClr val="FF0000"/>
                </a:solidFill>
              </a:rPr>
            </a:br>
            <a:endParaRPr lang="it-IT"/>
          </a:p>
        </p:txBody>
      </p:sp>
      <p:graphicFrame>
        <p:nvGraphicFramePr>
          <p:cNvPr id="6" name="Segnaposto contenuto 5">
            <a:extLst>
              <a:ext uri="{FF2B5EF4-FFF2-40B4-BE49-F238E27FC236}">
                <a16:creationId xmlns:a16="http://schemas.microsoft.com/office/drawing/2014/main" id="{F875E9B5-5F69-4745-95DE-87F88BC00DF6}"/>
              </a:ext>
            </a:extLst>
          </p:cNvPr>
          <p:cNvGraphicFramePr>
            <a:graphicFrameLocks noGrp="1"/>
          </p:cNvGraphicFramePr>
          <p:nvPr>
            <p:ph idx="1"/>
            <p:extLst>
              <p:ext uri="{D42A27DB-BD31-4B8C-83A1-F6EECF244321}">
                <p14:modId xmlns:p14="http://schemas.microsoft.com/office/powerpoint/2010/main" val="2082658269"/>
              </p:ext>
            </p:extLst>
          </p:nvPr>
        </p:nvGraphicFramePr>
        <p:xfrm>
          <a:off x="3211323" y="2239346"/>
          <a:ext cx="7416244" cy="4031130"/>
        </p:xfrm>
        <a:graphic>
          <a:graphicData uri="http://schemas.openxmlformats.org/drawingml/2006/table">
            <a:tbl>
              <a:tblPr/>
              <a:tblGrid>
                <a:gridCol w="1854061">
                  <a:extLst>
                    <a:ext uri="{9D8B030D-6E8A-4147-A177-3AD203B41FA5}">
                      <a16:colId xmlns:a16="http://schemas.microsoft.com/office/drawing/2014/main" val="282366589"/>
                    </a:ext>
                  </a:extLst>
                </a:gridCol>
                <a:gridCol w="1854061">
                  <a:extLst>
                    <a:ext uri="{9D8B030D-6E8A-4147-A177-3AD203B41FA5}">
                      <a16:colId xmlns:a16="http://schemas.microsoft.com/office/drawing/2014/main" val="408526823"/>
                    </a:ext>
                  </a:extLst>
                </a:gridCol>
                <a:gridCol w="1854061">
                  <a:extLst>
                    <a:ext uri="{9D8B030D-6E8A-4147-A177-3AD203B41FA5}">
                      <a16:colId xmlns:a16="http://schemas.microsoft.com/office/drawing/2014/main" val="1276411359"/>
                    </a:ext>
                  </a:extLst>
                </a:gridCol>
                <a:gridCol w="1854061">
                  <a:extLst>
                    <a:ext uri="{9D8B030D-6E8A-4147-A177-3AD203B41FA5}">
                      <a16:colId xmlns:a16="http://schemas.microsoft.com/office/drawing/2014/main" val="618593931"/>
                    </a:ext>
                  </a:extLst>
                </a:gridCol>
              </a:tblGrid>
              <a:tr h="243262">
                <a:tc>
                  <a:txBody>
                    <a:bodyPr/>
                    <a:lstStyle/>
                    <a:p>
                      <a:r>
                        <a:rPr lang="it-IT" sz="900" b="1">
                          <a:effectLst/>
                          <a:latin typeface="Montserrat"/>
                        </a:rPr>
                        <a:t>Stato</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b="1">
                          <a:effectLst/>
                          <a:latin typeface="Montserrat"/>
                        </a:rPr>
                        <a:t>Soglia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b="1">
                          <a:effectLst/>
                          <a:latin typeface="Montserrat"/>
                        </a:rPr>
                        <a:t>Stato</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b="1">
                          <a:effectLst/>
                          <a:latin typeface="Montserrat"/>
                        </a:rPr>
                        <a:t>Soglia</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1299899685"/>
                  </a:ext>
                </a:extLst>
              </a:tr>
              <a:tr h="243262">
                <a:tc>
                  <a:txBody>
                    <a:bodyPr/>
                    <a:lstStyle/>
                    <a:p>
                      <a:r>
                        <a:rPr lang="it-IT" sz="900">
                          <a:effectLst/>
                        </a:rPr>
                        <a:t>Austria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Italia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1111897273"/>
                  </a:ext>
                </a:extLst>
              </a:tr>
              <a:tr h="243262">
                <a:tc>
                  <a:txBody>
                    <a:bodyPr/>
                    <a:lstStyle/>
                    <a:p>
                      <a:r>
                        <a:rPr lang="it-IT" sz="900">
                          <a:effectLst/>
                        </a:rPr>
                        <a:t>Belgio</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Lettonia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1902521965"/>
                  </a:ext>
                </a:extLst>
              </a:tr>
              <a:tr h="243262">
                <a:tc>
                  <a:txBody>
                    <a:bodyPr/>
                    <a:lstStyle/>
                    <a:p>
                      <a:r>
                        <a:rPr lang="it-IT" sz="900">
                          <a:effectLst/>
                        </a:rPr>
                        <a:t>Bulgaria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70.000 BGN</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Lituania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193640509"/>
                  </a:ext>
                </a:extLst>
              </a:tr>
              <a:tr h="243262">
                <a:tc>
                  <a:txBody>
                    <a:bodyPr/>
                    <a:lstStyle/>
                    <a:p>
                      <a:r>
                        <a:rPr lang="it-IT" sz="900">
                          <a:effectLst/>
                          <a:latin typeface="Montserrat"/>
                        </a:rPr>
                        <a:t>Croazia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270.000 HRK</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Lussemburgo</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100.000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148336754"/>
                  </a:ext>
                </a:extLst>
              </a:tr>
              <a:tr h="243262">
                <a:tc>
                  <a:txBody>
                    <a:bodyPr/>
                    <a:lstStyle/>
                    <a:p>
                      <a:r>
                        <a:rPr lang="it-IT" sz="900">
                          <a:effectLst/>
                          <a:latin typeface="Montserrat"/>
                        </a:rPr>
                        <a:t>Cipro</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Malta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710398244"/>
                  </a:ext>
                </a:extLst>
              </a:tr>
              <a:tr h="243262">
                <a:tc>
                  <a:txBody>
                    <a:bodyPr/>
                    <a:lstStyle/>
                    <a:p>
                      <a:r>
                        <a:rPr lang="it-IT" sz="900">
                          <a:effectLst/>
                          <a:latin typeface="Montserrat"/>
                        </a:rPr>
                        <a:t>Repubblica Ceca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1.140.000 CZK</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Olanda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100.000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301143422"/>
                  </a:ext>
                </a:extLst>
              </a:tr>
              <a:tr h="243262">
                <a:tc>
                  <a:txBody>
                    <a:bodyPr/>
                    <a:lstStyle/>
                    <a:p>
                      <a:r>
                        <a:rPr lang="it-IT" sz="900">
                          <a:effectLst/>
                          <a:latin typeface="Montserrat"/>
                        </a:rPr>
                        <a:t>Danimarca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280.000 DKK</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Polonia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160.000 PLN</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583148465"/>
                  </a:ext>
                </a:extLst>
              </a:tr>
              <a:tr h="243262">
                <a:tc>
                  <a:txBody>
                    <a:bodyPr/>
                    <a:lstStyle/>
                    <a:p>
                      <a:r>
                        <a:rPr lang="it-IT" sz="900">
                          <a:effectLst/>
                          <a:latin typeface="Montserrat"/>
                        </a:rPr>
                        <a:t>Estonia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Portogallo</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639437712"/>
                  </a:ext>
                </a:extLst>
              </a:tr>
              <a:tr h="243262">
                <a:tc>
                  <a:txBody>
                    <a:bodyPr/>
                    <a:lstStyle/>
                    <a:p>
                      <a:r>
                        <a:rPr lang="it-IT" sz="900">
                          <a:effectLst/>
                          <a:latin typeface="Montserrat"/>
                        </a:rPr>
                        <a:t>Finlandia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Romania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118.000 RON</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680698621"/>
                  </a:ext>
                </a:extLst>
              </a:tr>
              <a:tr h="243262">
                <a:tc>
                  <a:txBody>
                    <a:bodyPr/>
                    <a:lstStyle/>
                    <a:p>
                      <a:r>
                        <a:rPr lang="it-IT" sz="900">
                          <a:effectLst/>
                          <a:latin typeface="Montserrat"/>
                        </a:rPr>
                        <a:t>Francia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Slovacchia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4286052374"/>
                  </a:ext>
                </a:extLst>
              </a:tr>
              <a:tr h="243262">
                <a:tc>
                  <a:txBody>
                    <a:bodyPr/>
                    <a:lstStyle/>
                    <a:p>
                      <a:r>
                        <a:rPr lang="it-IT" sz="900">
                          <a:effectLst/>
                          <a:latin typeface="Montserrat"/>
                        </a:rPr>
                        <a:t>Germania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100.000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Slovenia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479767262"/>
                  </a:ext>
                </a:extLst>
              </a:tr>
              <a:tr h="243262">
                <a:tc>
                  <a:txBody>
                    <a:bodyPr/>
                    <a:lstStyle/>
                    <a:p>
                      <a:r>
                        <a:rPr lang="it-IT" sz="900">
                          <a:effectLst/>
                          <a:latin typeface="Montserrat"/>
                        </a:rPr>
                        <a:t>Grecia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Spagna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472038811"/>
                  </a:ext>
                </a:extLst>
              </a:tr>
              <a:tr h="243262">
                <a:tc>
                  <a:txBody>
                    <a:bodyPr/>
                    <a:lstStyle/>
                    <a:p>
                      <a:r>
                        <a:rPr lang="it-IT" sz="900">
                          <a:effectLst/>
                          <a:latin typeface="Montserrat"/>
                        </a:rPr>
                        <a:t>Ungheria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Svezia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320.000 SEK</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3367008102"/>
                  </a:ext>
                </a:extLst>
              </a:tr>
              <a:tr h="243262">
                <a:tc>
                  <a:txBody>
                    <a:bodyPr/>
                    <a:lstStyle/>
                    <a:p>
                      <a:r>
                        <a:rPr lang="it-IT" sz="900">
                          <a:effectLst/>
                          <a:latin typeface="Montserrat"/>
                        </a:rPr>
                        <a:t>Irlanda</a:t>
                      </a:r>
                    </a:p>
                  </a:txBody>
                  <a:tcPr marL="70002" marR="70002" marT="46668" marB="46668" anchor="ctr">
                    <a:lnL>
                      <a:noFill/>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35.000 EUR</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Gran Bretagna</a:t>
                      </a:r>
                    </a:p>
                  </a:txBody>
                  <a:tcPr marL="70002" marR="70002" marT="46668" marB="46668" anchor="ctr">
                    <a:lnL w="9525" cap="flat" cmpd="sng" algn="ctr">
                      <a:solidFill>
                        <a:srgbClr val="E9ECEE"/>
                      </a:solidFill>
                      <a:prstDash val="solid"/>
                      <a:round/>
                      <a:headEnd type="none" w="med" len="med"/>
                      <a:tailEnd type="none" w="med" len="med"/>
                    </a:lnL>
                    <a:lnR w="9525" cap="flat" cmpd="sng" algn="ctr">
                      <a:solidFill>
                        <a:srgbClr val="E9ECEE"/>
                      </a:solidFill>
                      <a:prstDash val="solid"/>
                      <a:round/>
                      <a:headEnd type="none" w="med" len="med"/>
                      <a:tailEnd type="none" w="med" len="med"/>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a:txBody>
                    <a:bodyPr/>
                    <a:lstStyle/>
                    <a:p>
                      <a:r>
                        <a:rPr lang="it-IT" sz="900">
                          <a:effectLst/>
                          <a:latin typeface="Montserrat"/>
                        </a:rPr>
                        <a:t>70.000 GBP</a:t>
                      </a:r>
                    </a:p>
                  </a:txBody>
                  <a:tcPr marL="70002" marR="70002" marT="46668" marB="46668" anchor="ctr">
                    <a:lnL w="9525" cap="flat" cmpd="sng" algn="ctr">
                      <a:solidFill>
                        <a:srgbClr val="E9ECEE"/>
                      </a:solidFill>
                      <a:prstDash val="solid"/>
                      <a:round/>
                      <a:headEnd type="none" w="med" len="med"/>
                      <a:tailEnd type="none" w="med" len="med"/>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extLst>
                  <a:ext uri="{0D108BD9-81ED-4DB2-BD59-A6C34878D82A}">
                    <a16:rowId xmlns:a16="http://schemas.microsoft.com/office/drawing/2014/main" val="2147880782"/>
                  </a:ext>
                </a:extLst>
              </a:tr>
              <a:tr h="382200">
                <a:tc gridSpan="4">
                  <a:txBody>
                    <a:bodyPr/>
                    <a:lstStyle/>
                    <a:p>
                      <a:r>
                        <a:rPr lang="it-IT" sz="900">
                          <a:effectLst/>
                        </a:rPr>
                        <a:t>Per la Gran Bretagna le soglie sono applicabili finché non avrà effetto la Brexit.</a:t>
                      </a:r>
                    </a:p>
                  </a:txBody>
                  <a:tcPr marL="70002" marR="70002" marT="46668" marB="46668" anchor="ctr">
                    <a:lnL>
                      <a:noFill/>
                    </a:lnL>
                    <a:lnR>
                      <a:noFill/>
                    </a:lnR>
                    <a:lnT w="9525" cap="flat" cmpd="sng" algn="ctr">
                      <a:solidFill>
                        <a:srgbClr val="E9ECEE"/>
                      </a:solidFill>
                      <a:prstDash val="solid"/>
                      <a:round/>
                      <a:headEnd type="none" w="med" len="med"/>
                      <a:tailEnd type="none" w="med" len="med"/>
                    </a:lnT>
                    <a:lnB w="9525" cap="flat" cmpd="sng" algn="ctr">
                      <a:solidFill>
                        <a:srgbClr val="E9ECEE"/>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90482522"/>
                  </a:ext>
                </a:extLst>
              </a:tr>
            </a:tbl>
          </a:graphicData>
        </a:graphic>
      </p:graphicFrame>
      <p:sp>
        <p:nvSpPr>
          <p:cNvPr id="8" name="CasellaDiTesto 7">
            <a:extLst>
              <a:ext uri="{FF2B5EF4-FFF2-40B4-BE49-F238E27FC236}">
                <a16:creationId xmlns:a16="http://schemas.microsoft.com/office/drawing/2014/main" id="{7337D4D5-48DB-4D48-B0D2-8C21684AAD33}"/>
              </a:ext>
            </a:extLst>
          </p:cNvPr>
          <p:cNvSpPr txBox="1"/>
          <p:nvPr/>
        </p:nvSpPr>
        <p:spPr>
          <a:xfrm>
            <a:off x="2121408" y="1133856"/>
            <a:ext cx="9665208" cy="954107"/>
          </a:xfrm>
          <a:prstGeom prst="rect">
            <a:avLst/>
          </a:prstGeom>
          <a:noFill/>
        </p:spPr>
        <p:txBody>
          <a:bodyPr wrap="square" rtlCol="0">
            <a:spAutoFit/>
          </a:bodyPr>
          <a:lstStyle/>
          <a:p>
            <a:pPr algn="just"/>
            <a:r>
              <a:rPr lang="it-IT" sz="1400" b="0" i="0">
                <a:solidFill>
                  <a:srgbClr val="333333"/>
                </a:solidFill>
                <a:effectLst/>
                <a:latin typeface="sole_text"/>
              </a:rPr>
              <a:t>Per quanto riguarda la territorialità delle vendite a distanza di beni, in deroga a quanto previsto per le cessioni di beni, è applicabile la tassazione nello </a:t>
            </a:r>
            <a:r>
              <a:rPr lang="it-IT" sz="1400" b="1" i="0">
                <a:solidFill>
                  <a:srgbClr val="333333"/>
                </a:solidFill>
                <a:effectLst/>
                <a:latin typeface="sole_text"/>
              </a:rPr>
              <a:t>Stato membro Ue di destinazione</a:t>
            </a:r>
            <a:r>
              <a:rPr lang="it-IT" sz="1400" b="0" i="0">
                <a:solidFill>
                  <a:srgbClr val="333333"/>
                </a:solidFill>
                <a:effectLst/>
                <a:latin typeface="sole_text"/>
              </a:rPr>
              <a:t>, purché le vendite effettuate in un singolo Stato membro Ue siano superiori ad alcune soglie di seguito riportate. Al di sotto delle soglie di cui sotto, le cessioni sono imponibili nello Stato membro Ue di partenza dei beni, a meno che il cedente opti per la tassazione nello Stato membro Ue di destinazione.</a:t>
            </a:r>
            <a:endParaRPr lang="it-IT" sz="1400"/>
          </a:p>
        </p:txBody>
      </p:sp>
      <p:sp>
        <p:nvSpPr>
          <p:cNvPr id="3" name="Segnaposto piè di pagina 2">
            <a:extLst>
              <a:ext uri="{FF2B5EF4-FFF2-40B4-BE49-F238E27FC236}">
                <a16:creationId xmlns:a16="http://schemas.microsoft.com/office/drawing/2014/main" id="{5B93C2AA-9CE7-43CC-B16B-0A2B80AC2A7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8CB6A2C-4A3E-45AF-B401-8382DF7ED4FB}"/>
              </a:ext>
            </a:extLst>
          </p:cNvPr>
          <p:cNvSpPr>
            <a:spLocks noGrp="1"/>
          </p:cNvSpPr>
          <p:nvPr>
            <p:ph type="sldNum" sz="quarter" idx="12"/>
          </p:nvPr>
        </p:nvSpPr>
        <p:spPr/>
        <p:txBody>
          <a:bodyPr/>
          <a:lstStyle/>
          <a:p>
            <a:fld id="{8CBD6D24-225B-41D9-A02F-C0A08F727E4D}" type="slidenum">
              <a:rPr lang="it-IT" smtClean="0"/>
              <a:t>27</a:t>
            </a:fld>
            <a:endParaRPr lang="it-IT"/>
          </a:p>
        </p:txBody>
      </p:sp>
    </p:spTree>
    <p:extLst>
      <p:ext uri="{BB962C8B-B14F-4D97-AF65-F5344CB8AC3E}">
        <p14:creationId xmlns:p14="http://schemas.microsoft.com/office/powerpoint/2010/main" val="372800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A2E3F4-8C05-4262-A251-00725163BB8E}"/>
              </a:ext>
            </a:extLst>
          </p:cNvPr>
          <p:cNvSpPr>
            <a:spLocks noGrp="1"/>
          </p:cNvSpPr>
          <p:nvPr>
            <p:ph type="title"/>
          </p:nvPr>
        </p:nvSpPr>
        <p:spPr/>
        <p:txBody>
          <a:bodyPr>
            <a:normAutofit/>
          </a:bodyPr>
          <a:lstStyle/>
          <a:p>
            <a:r>
              <a:rPr lang="it-IT" sz="2400" b="1">
                <a:solidFill>
                  <a:srgbClr val="002060"/>
                </a:solidFill>
              </a:rPr>
              <a:t>VENDITA A DISTANZA A CONSUMATORI FINALI DI ALTRO PAESE UE; LE NOVITÀ DAL 2021</a:t>
            </a:r>
            <a:endParaRPr lang="it-IT" sz="2400"/>
          </a:p>
        </p:txBody>
      </p:sp>
      <p:sp>
        <p:nvSpPr>
          <p:cNvPr id="3" name="Segnaposto contenuto 2">
            <a:extLst>
              <a:ext uri="{FF2B5EF4-FFF2-40B4-BE49-F238E27FC236}">
                <a16:creationId xmlns:a16="http://schemas.microsoft.com/office/drawing/2014/main" id="{D223B2DE-983D-47E3-8D3C-CD6610F9803A}"/>
              </a:ext>
            </a:extLst>
          </p:cNvPr>
          <p:cNvSpPr>
            <a:spLocks noGrp="1"/>
          </p:cNvSpPr>
          <p:nvPr>
            <p:ph idx="1"/>
          </p:nvPr>
        </p:nvSpPr>
        <p:spPr>
          <a:xfrm>
            <a:off x="2516060" y="1740408"/>
            <a:ext cx="8915400" cy="3777622"/>
          </a:xfrm>
        </p:spPr>
        <p:txBody>
          <a:bodyPr>
            <a:normAutofit fontScale="85000" lnSpcReduction="10000"/>
          </a:bodyPr>
          <a:lstStyle/>
          <a:p>
            <a:pPr marL="0" indent="0" algn="just">
              <a:buNone/>
            </a:pPr>
            <a:r>
              <a:rPr lang="it-IT"/>
              <a:t>La Direttiva 2017/2455/Ue del 5 dicembre 2017, con effetto a partire dal 1° gennaio 2021, riguardo alle vendite a distanza, apporta importanti modifiche alla Direttiva 2006/112/CE:</a:t>
            </a:r>
          </a:p>
          <a:p>
            <a:pPr marL="0" indent="0" algn="just">
              <a:buNone/>
            </a:pPr>
            <a:r>
              <a:rPr lang="it-IT"/>
              <a:t>• detta una precisa definizione di </a:t>
            </a:r>
            <a:r>
              <a:rPr lang="it-IT" b="1"/>
              <a:t>vendite a distanza</a:t>
            </a:r>
            <a:r>
              <a:rPr lang="it-IT"/>
              <a:t>:</a:t>
            </a:r>
          </a:p>
          <a:p>
            <a:pPr marL="0" indent="0" algn="just">
              <a:buNone/>
            </a:pPr>
            <a:r>
              <a:rPr lang="it-IT"/>
              <a:t>1. “vendite a distanza intracomunitarie di beni”, le cessioni di beni spediti o trasportati dal fornitore o per suo conto, anche quando il fornitore interviene indirettamente nel trasporto o nella spedizione dei beni, a partire da uno Stato membro diverso da quello di arrivo della spedizione o del trasporto a destinazione  dell'acquirente, quando sono soddisfatte le seguenti condizioni:</a:t>
            </a:r>
          </a:p>
          <a:p>
            <a:pPr marL="0" indent="0" algn="just">
              <a:buNone/>
            </a:pPr>
            <a:r>
              <a:rPr lang="it-IT"/>
              <a:t>	a) la cessione di beni è effettuata nei confronti di un soggetto passivo o di un ente non soggetto passivo, i cui acquisti intracomunitari di beni non sono soggetti all'IVA a norma dell'articolo 3, paragrafo 1, o di qualsiasi altra persona non soggetto passivo;</a:t>
            </a:r>
          </a:p>
          <a:p>
            <a:pPr marL="0" indent="0" algn="just">
              <a:buNone/>
            </a:pPr>
            <a:endParaRPr lang="it-IT"/>
          </a:p>
          <a:p>
            <a:pPr marL="0" indent="0" algn="just">
              <a:buNone/>
            </a:pPr>
            <a:r>
              <a:rPr lang="it-IT"/>
              <a:t>	b) i beni ceduti sono diversi da mezzi di trasporto nuovi e da beni ceduti previo montaggio o installazione, con o senza collaudo, da parte del fornitore o per suo conto;</a:t>
            </a:r>
          </a:p>
        </p:txBody>
      </p:sp>
      <p:sp>
        <p:nvSpPr>
          <p:cNvPr id="4" name="Segnaposto piè di pagina 3">
            <a:extLst>
              <a:ext uri="{FF2B5EF4-FFF2-40B4-BE49-F238E27FC236}">
                <a16:creationId xmlns:a16="http://schemas.microsoft.com/office/drawing/2014/main" id="{7F2BC0C9-5483-466C-BC9D-5827A02BC30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813C4E-7E45-4603-987A-73440D2482EB}"/>
              </a:ext>
            </a:extLst>
          </p:cNvPr>
          <p:cNvSpPr>
            <a:spLocks noGrp="1"/>
          </p:cNvSpPr>
          <p:nvPr>
            <p:ph type="sldNum" sz="quarter" idx="12"/>
          </p:nvPr>
        </p:nvSpPr>
        <p:spPr/>
        <p:txBody>
          <a:bodyPr/>
          <a:lstStyle/>
          <a:p>
            <a:fld id="{8CBD6D24-225B-41D9-A02F-C0A08F727E4D}" type="slidenum">
              <a:rPr lang="it-IT" smtClean="0"/>
              <a:t>28</a:t>
            </a:fld>
            <a:endParaRPr lang="it-IT"/>
          </a:p>
        </p:txBody>
      </p:sp>
    </p:spTree>
    <p:extLst>
      <p:ext uri="{BB962C8B-B14F-4D97-AF65-F5344CB8AC3E}">
        <p14:creationId xmlns:p14="http://schemas.microsoft.com/office/powerpoint/2010/main" val="2183738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47B3AD-9520-4EB6-A42D-E0D23C1A93DF}"/>
              </a:ext>
            </a:extLst>
          </p:cNvPr>
          <p:cNvSpPr>
            <a:spLocks noGrp="1"/>
          </p:cNvSpPr>
          <p:nvPr>
            <p:ph type="title"/>
          </p:nvPr>
        </p:nvSpPr>
        <p:spPr>
          <a:xfrm>
            <a:off x="3033771" y="500784"/>
            <a:ext cx="8026281" cy="891988"/>
          </a:xfrm>
        </p:spPr>
        <p:txBody>
          <a:bodyPr>
            <a:normAutofit fontScale="90000"/>
          </a:bodyPr>
          <a:lstStyle/>
          <a:p>
            <a:r>
              <a:rPr lang="it-IT" sz="2700" b="1">
                <a:solidFill>
                  <a:srgbClr val="002060"/>
                </a:solidFill>
              </a:rPr>
              <a:t>VENDITA A DISTANZA A CONSUMATORI FINALI DI ALTRO PAESE UE; LE NOVITÀ DAL 2021</a:t>
            </a:r>
            <a:br>
              <a:rPr lang="it-IT"/>
            </a:br>
            <a:endParaRPr lang="it-IT"/>
          </a:p>
        </p:txBody>
      </p:sp>
      <p:sp>
        <p:nvSpPr>
          <p:cNvPr id="3" name="Segnaposto contenuto 2">
            <a:extLst>
              <a:ext uri="{FF2B5EF4-FFF2-40B4-BE49-F238E27FC236}">
                <a16:creationId xmlns:a16="http://schemas.microsoft.com/office/drawing/2014/main" id="{52804F65-118F-4EE4-8420-FA010B085C45}"/>
              </a:ext>
            </a:extLst>
          </p:cNvPr>
          <p:cNvSpPr>
            <a:spLocks noGrp="1"/>
          </p:cNvSpPr>
          <p:nvPr>
            <p:ph idx="1"/>
          </p:nvPr>
        </p:nvSpPr>
        <p:spPr/>
        <p:txBody>
          <a:bodyPr>
            <a:normAutofit/>
          </a:bodyPr>
          <a:lstStyle/>
          <a:p>
            <a:pPr marL="0" indent="0" algn="just">
              <a:buNone/>
            </a:pPr>
            <a:r>
              <a:rPr lang="it-IT"/>
              <a:t>• Viene abolita la distinzione tra vendita di prodotti NON sottoposti ad accisa e vendita di prodotti sottoposti ad accisa;</a:t>
            </a:r>
          </a:p>
          <a:p>
            <a:pPr marL="0" indent="0" algn="just">
              <a:buNone/>
            </a:pPr>
            <a:endParaRPr lang="it-IT"/>
          </a:p>
          <a:p>
            <a:pPr marL="0" indent="0" algn="just">
              <a:buNone/>
            </a:pPr>
            <a:r>
              <a:rPr lang="it-IT"/>
              <a:t>• Viene esteso il sistema MOSS – Mini One Stop Shop, già operante per i servizi elettronici B2C, alla vendita on line di beni fisici;</a:t>
            </a:r>
          </a:p>
          <a:p>
            <a:pPr marL="0" indent="0" algn="just">
              <a:buNone/>
            </a:pPr>
            <a:endParaRPr lang="it-IT"/>
          </a:p>
          <a:p>
            <a:pPr marL="0" indent="0" algn="just">
              <a:buNone/>
            </a:pPr>
            <a:r>
              <a:rPr lang="it-IT"/>
              <a:t>• Viene abolito l’attuale sistema delle soglie applicabile per i prodotti non sottoposti ad accisa (varianti, a seconda dei Paesi Ue da 35.000 euro /anno a</a:t>
            </a:r>
          </a:p>
          <a:p>
            <a:pPr marL="0" indent="0" algn="just">
              <a:buNone/>
            </a:pPr>
            <a:r>
              <a:rPr lang="it-IT"/>
              <a:t>100.000 euro/anno);</a:t>
            </a:r>
          </a:p>
          <a:p>
            <a:pPr marL="0" indent="0">
              <a:buNone/>
            </a:pPr>
            <a:endParaRPr lang="it-IT"/>
          </a:p>
        </p:txBody>
      </p:sp>
      <p:sp>
        <p:nvSpPr>
          <p:cNvPr id="4" name="Segnaposto piè di pagina 3">
            <a:extLst>
              <a:ext uri="{FF2B5EF4-FFF2-40B4-BE49-F238E27FC236}">
                <a16:creationId xmlns:a16="http://schemas.microsoft.com/office/drawing/2014/main" id="{CF96C586-5DC9-4A15-84BD-A16A4FBEF6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A69CFE7-F21A-4835-9583-3FE1FB769951}"/>
              </a:ext>
            </a:extLst>
          </p:cNvPr>
          <p:cNvSpPr>
            <a:spLocks noGrp="1"/>
          </p:cNvSpPr>
          <p:nvPr>
            <p:ph type="sldNum" sz="quarter" idx="12"/>
          </p:nvPr>
        </p:nvSpPr>
        <p:spPr/>
        <p:txBody>
          <a:bodyPr/>
          <a:lstStyle/>
          <a:p>
            <a:fld id="{8CBD6D24-225B-41D9-A02F-C0A08F727E4D}" type="slidenum">
              <a:rPr lang="it-IT" smtClean="0"/>
              <a:t>29</a:t>
            </a:fld>
            <a:endParaRPr lang="it-IT"/>
          </a:p>
        </p:txBody>
      </p:sp>
    </p:spTree>
    <p:extLst>
      <p:ext uri="{BB962C8B-B14F-4D97-AF65-F5344CB8AC3E}">
        <p14:creationId xmlns:p14="http://schemas.microsoft.com/office/powerpoint/2010/main" val="1457454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70F7C-EF2F-4AB2-8885-24DE3EA8FBFA}"/>
              </a:ext>
            </a:extLst>
          </p:cNvPr>
          <p:cNvSpPr>
            <a:spLocks noGrp="1"/>
          </p:cNvSpPr>
          <p:nvPr>
            <p:ph type="title"/>
          </p:nvPr>
        </p:nvSpPr>
        <p:spPr>
          <a:xfrm>
            <a:off x="1742871" y="4912467"/>
            <a:ext cx="9765023" cy="1100405"/>
          </a:xfrm>
        </p:spPr>
        <p:txBody>
          <a:bodyPr>
            <a:normAutofit/>
          </a:bodyPr>
          <a:lstStyle/>
          <a:p>
            <a:endParaRPr lang="it-IT">
              <a:solidFill>
                <a:schemeClr val="bg1"/>
              </a:solidFill>
            </a:endParaRPr>
          </a:p>
        </p:txBody>
      </p:sp>
      <p:sp>
        <p:nvSpPr>
          <p:cNvPr id="3" name="Segnaposto contenuto 2">
            <a:extLst>
              <a:ext uri="{FF2B5EF4-FFF2-40B4-BE49-F238E27FC236}">
                <a16:creationId xmlns:a16="http://schemas.microsoft.com/office/drawing/2014/main" id="{67196D9C-1555-4584-A0BF-DDBD8207A704}"/>
              </a:ext>
            </a:extLst>
          </p:cNvPr>
          <p:cNvSpPr>
            <a:spLocks noGrp="1"/>
          </p:cNvSpPr>
          <p:nvPr>
            <p:ph idx="1"/>
          </p:nvPr>
        </p:nvSpPr>
        <p:spPr>
          <a:xfrm>
            <a:off x="1464965" y="1562305"/>
            <a:ext cx="9765023" cy="3543900"/>
          </a:xfrm>
        </p:spPr>
        <p:txBody>
          <a:bodyPr vert="horz" lIns="91440" tIns="45720" rIns="91440" bIns="45720" rtlCol="0" anchor="t">
            <a:normAutofit fontScale="25000" lnSpcReduction="20000"/>
          </a:bodyPr>
          <a:lstStyle/>
          <a:p>
            <a:pPr marL="0" indent="0" algn="just">
              <a:buNone/>
            </a:pPr>
            <a:r>
              <a:rPr lang="it-IT" sz="6400">
                <a:latin typeface="+mj-lt"/>
              </a:rPr>
              <a:t>Per attivare un canale di vendita online sono necessari alcuni adempimenti preliminari.</a:t>
            </a:r>
          </a:p>
          <a:p>
            <a:pPr lvl="0" algn="just"/>
            <a:r>
              <a:rPr lang="it-IT" sz="6400" b="1">
                <a:latin typeface="+mj-lt"/>
              </a:rPr>
              <a:t>Verifica dello statuto</a:t>
            </a:r>
            <a:endParaRPr lang="it-IT" sz="6400">
              <a:latin typeface="+mj-lt"/>
            </a:endParaRPr>
          </a:p>
          <a:p>
            <a:pPr marL="0" indent="0" algn="just">
              <a:buNone/>
            </a:pPr>
            <a:r>
              <a:rPr lang="it-IT" sz="6400">
                <a:latin typeface="+mj-lt"/>
              </a:rPr>
              <a:t>Lo Statuto della società deve prevedere l’attività di vendita a distanza. Se tale attività non è prevista, è necessaria un’integrazione.</a:t>
            </a:r>
          </a:p>
          <a:p>
            <a:pPr lvl="0" algn="just"/>
            <a:r>
              <a:rPr lang="it-IT" sz="6400" b="1">
                <a:latin typeface="+mj-lt"/>
              </a:rPr>
              <a:t>Codice attività</a:t>
            </a:r>
          </a:p>
          <a:p>
            <a:pPr marL="0" lvl="0" indent="0" algn="just">
              <a:buNone/>
            </a:pPr>
            <a:r>
              <a:rPr lang="it-IT" sz="6400">
                <a:latin typeface="+mj-lt"/>
              </a:rPr>
              <a:t>Al codice ATECO 2007 principale, dovrà esserne aggiunto uno secondario per l’attività di e-commerce: 47.91.10 “Commercio al dettaglio di qualsiasi tipo di prodotto effettuato via internet”.</a:t>
            </a:r>
          </a:p>
          <a:p>
            <a:pPr algn="just">
              <a:buClr>
                <a:srgbClr val="A53010"/>
              </a:buClr>
              <a:defRPr/>
            </a:pPr>
            <a:r>
              <a:rPr kumimoji="0" lang="it-IT" sz="6400" b="1" i="0" u="none" strike="noStrike" kern="1200" cap="none" spc="0" normalizeH="0" baseline="0" noProof="0">
                <a:ln>
                  <a:noFill/>
                </a:ln>
                <a:solidFill>
                  <a:prstClr val="black">
                    <a:lumMod val="75000"/>
                    <a:lumOff val="25000"/>
                  </a:prstClr>
                </a:solidFill>
                <a:effectLst/>
                <a:uLnTx/>
                <a:uFillTx/>
                <a:latin typeface="+mj-lt"/>
              </a:rPr>
              <a:t>Comunicazione al Comune</a:t>
            </a:r>
          </a:p>
          <a:p>
            <a:pPr marL="0" indent="0" algn="just">
              <a:buClr>
                <a:srgbClr val="A53010"/>
              </a:buClr>
              <a:buNone/>
              <a:defRPr/>
            </a:pPr>
            <a:r>
              <a:rPr lang="it-IT" sz="6400">
                <a:latin typeface="+mj-lt"/>
              </a:rPr>
              <a:t>Occorre presentare una Segnalazione Certificata di Inizio Attività (SCIA), che ha efficacia immediata, tramite lo Sportello Unico per le attività produttive (SUAP) del Comune. L’attività di commercio elettronico indiretto rientra, infatti, in una delle forme speciali di vendita al minuto (ossia è assimilata alle vendita per corrispondenza, televisione o altri sistemi di comunicazione, di cui all’articolo 18 del </a:t>
            </a:r>
            <a:r>
              <a:rPr lang="it-IT" sz="6400" err="1">
                <a:latin typeface="+mj-lt"/>
              </a:rPr>
              <a:t>D.Lgs.</a:t>
            </a:r>
            <a:r>
              <a:rPr lang="it-IT" sz="6400">
                <a:latin typeface="+mj-lt"/>
              </a:rPr>
              <a:t>  n.114/98).</a:t>
            </a:r>
          </a:p>
          <a:p>
            <a:pPr marL="0" indent="0" algn="just">
              <a:buNone/>
            </a:pPr>
            <a:r>
              <a:rPr lang="it-IT" sz="6400" b="1" u="sng">
                <a:latin typeface="+mj-lt"/>
              </a:rPr>
              <a:t>Nota bene</a:t>
            </a:r>
            <a:r>
              <a:rPr lang="it-IT" sz="6400">
                <a:latin typeface="+mj-lt"/>
              </a:rPr>
              <a:t>: La SCIA può essere presentata, anche contestualmente alla Comunicazione Unica (</a:t>
            </a:r>
            <a:r>
              <a:rPr lang="it-IT" sz="6400" err="1">
                <a:latin typeface="+mj-lt"/>
              </a:rPr>
              <a:t>ComUnica</a:t>
            </a:r>
            <a:r>
              <a:rPr lang="it-IT" sz="6400">
                <a:latin typeface="+mj-lt"/>
              </a:rPr>
              <a:t>), presso il Registro Imprese della Camera di Commercio che a sua volta la presenterà al SUAP. Se si effettua il commercio o la somministrazione di prodotti alimentari, occorre rispettare alcuni adempimenti igienico-sanitari (in questo caso si presenta una SCIA unica).</a:t>
            </a:r>
          </a:p>
          <a:p>
            <a:pPr marL="0" lvl="0" indent="0">
              <a:buNone/>
            </a:pPr>
            <a:endParaRPr lang="it-IT" sz="6400">
              <a:latin typeface="+mj-lt"/>
            </a:endParaRPr>
          </a:p>
          <a:p>
            <a:endParaRPr lang="it-IT"/>
          </a:p>
        </p:txBody>
      </p:sp>
      <p:sp>
        <p:nvSpPr>
          <p:cNvPr id="4" name="CasellaDiTesto 3">
            <a:extLst>
              <a:ext uri="{FF2B5EF4-FFF2-40B4-BE49-F238E27FC236}">
                <a16:creationId xmlns:a16="http://schemas.microsoft.com/office/drawing/2014/main" id="{8761B4BD-8B92-4CF0-8A06-58E5D469DD57}"/>
              </a:ext>
            </a:extLst>
          </p:cNvPr>
          <p:cNvSpPr txBox="1"/>
          <p:nvPr/>
        </p:nvSpPr>
        <p:spPr>
          <a:xfrm>
            <a:off x="2070847" y="692711"/>
            <a:ext cx="8633012" cy="523220"/>
          </a:xfrm>
          <a:prstGeom prst="rect">
            <a:avLst/>
          </a:prstGeom>
          <a:noFill/>
        </p:spPr>
        <p:txBody>
          <a:bodyPr wrap="square" rtlCol="0">
            <a:spAutoFit/>
          </a:bodyPr>
          <a:lstStyle/>
          <a:p>
            <a:r>
              <a:rPr lang="it-IT" sz="2800" b="1">
                <a:solidFill>
                  <a:srgbClr val="FF0000"/>
                </a:solidFill>
              </a:rPr>
              <a:t>ATTIVITA’ PRELIMINARI ALLO SVILUPPO DI UN SITO</a:t>
            </a:r>
          </a:p>
        </p:txBody>
      </p:sp>
      <p:sp>
        <p:nvSpPr>
          <p:cNvPr id="5" name="Segnaposto piè di pagina 4">
            <a:extLst>
              <a:ext uri="{FF2B5EF4-FFF2-40B4-BE49-F238E27FC236}">
                <a16:creationId xmlns:a16="http://schemas.microsoft.com/office/drawing/2014/main" id="{D6E48FBC-031B-48C6-906D-D022F19FC8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C56666-0DC9-49AE-8191-41FA3386DA4E}"/>
              </a:ext>
            </a:extLst>
          </p:cNvPr>
          <p:cNvSpPr>
            <a:spLocks noGrp="1"/>
          </p:cNvSpPr>
          <p:nvPr>
            <p:ph type="sldNum" sz="quarter" idx="12"/>
          </p:nvPr>
        </p:nvSpPr>
        <p:spPr/>
        <p:txBody>
          <a:bodyPr/>
          <a:lstStyle/>
          <a:p>
            <a:fld id="{8CBD6D24-225B-41D9-A02F-C0A08F727E4D}" type="slidenum">
              <a:rPr lang="it-IT" smtClean="0"/>
              <a:t>3</a:t>
            </a:fld>
            <a:endParaRPr lang="it-IT"/>
          </a:p>
        </p:txBody>
      </p:sp>
    </p:spTree>
    <p:extLst>
      <p:ext uri="{BB962C8B-B14F-4D97-AF65-F5344CB8AC3E}">
        <p14:creationId xmlns:p14="http://schemas.microsoft.com/office/powerpoint/2010/main" val="206366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2258AD-7F3E-4DE8-A567-EE8142FF8AFD}"/>
              </a:ext>
            </a:extLst>
          </p:cNvPr>
          <p:cNvSpPr>
            <a:spLocks noGrp="1"/>
          </p:cNvSpPr>
          <p:nvPr>
            <p:ph type="title"/>
          </p:nvPr>
        </p:nvSpPr>
        <p:spPr>
          <a:xfrm>
            <a:off x="2592925" y="624110"/>
            <a:ext cx="8911687" cy="884650"/>
          </a:xfrm>
        </p:spPr>
        <p:txBody>
          <a:bodyPr>
            <a:normAutofit/>
          </a:bodyPr>
          <a:lstStyle/>
          <a:p>
            <a:r>
              <a:rPr lang="it-IT" sz="2400" b="1">
                <a:solidFill>
                  <a:srgbClr val="002060"/>
                </a:solidFill>
              </a:rPr>
              <a:t>VENDITA A DISTANZA A CONSUMATORI FINALI DI ALTRO PAESE UE; LE NOVITÀ DAL 2021</a:t>
            </a:r>
            <a:endParaRPr lang="it-IT" sz="2400">
              <a:solidFill>
                <a:srgbClr val="002060"/>
              </a:solidFill>
            </a:endParaRPr>
          </a:p>
        </p:txBody>
      </p:sp>
      <p:sp>
        <p:nvSpPr>
          <p:cNvPr id="3" name="Segnaposto contenuto 2">
            <a:extLst>
              <a:ext uri="{FF2B5EF4-FFF2-40B4-BE49-F238E27FC236}">
                <a16:creationId xmlns:a16="http://schemas.microsoft.com/office/drawing/2014/main" id="{C1616F5E-133B-456F-BA2F-BE7090449165}"/>
              </a:ext>
            </a:extLst>
          </p:cNvPr>
          <p:cNvSpPr>
            <a:spLocks noGrp="1"/>
          </p:cNvSpPr>
          <p:nvPr>
            <p:ph idx="1"/>
          </p:nvPr>
        </p:nvSpPr>
        <p:spPr>
          <a:xfrm>
            <a:off x="2717228" y="1508760"/>
            <a:ext cx="8915400" cy="3777622"/>
          </a:xfrm>
        </p:spPr>
        <p:txBody>
          <a:bodyPr>
            <a:normAutofit fontScale="85000" lnSpcReduction="20000"/>
          </a:bodyPr>
          <a:lstStyle/>
          <a:p>
            <a:pPr marL="0" indent="0">
              <a:buNone/>
            </a:pPr>
            <a:endParaRPr lang="it-IT"/>
          </a:p>
          <a:p>
            <a:pPr marL="0" indent="0" algn="just">
              <a:buNone/>
            </a:pPr>
            <a:r>
              <a:rPr lang="it-IT"/>
              <a:t>Viene fissata una soglia minima comunitaria (globale e non per singolo Paese di destinazione del prodotto) di </a:t>
            </a:r>
            <a:r>
              <a:rPr lang="it-IT" b="1"/>
              <a:t>euro 10.000</a:t>
            </a:r>
            <a:r>
              <a:rPr lang="it-IT"/>
              <a:t>, sino alla quale il venditore è abilitato ad applicare l’Iva del proprio Paese, salvo rinuncia a tale agevolazione ed esercizio dell’opzione per l’applicazione dell’Iva del Paese del consumatore finale:</a:t>
            </a:r>
          </a:p>
          <a:p>
            <a:pPr marL="0" indent="0" algn="just">
              <a:buNone/>
            </a:pPr>
            <a:r>
              <a:rPr lang="it-IT"/>
              <a:t>–  Sino a tale soglia (al netto dell’Iva): </a:t>
            </a:r>
          </a:p>
          <a:p>
            <a:pPr marL="0" indent="0" algn="just">
              <a:buNone/>
            </a:pPr>
            <a:r>
              <a:rPr lang="it-IT"/>
              <a:t>    viene applicata l’Iva del Paese del venditore, salvo opzione per l’applicazione dell’Iva del Paese di destino;</a:t>
            </a:r>
          </a:p>
          <a:p>
            <a:pPr marL="0" indent="0" algn="just">
              <a:buNone/>
            </a:pPr>
            <a:r>
              <a:rPr lang="it-IT"/>
              <a:t>–  Oltre tale soglia (al netto dell’Iva):</a:t>
            </a:r>
          </a:p>
          <a:p>
            <a:pPr marL="0" indent="0" algn="just">
              <a:buNone/>
            </a:pPr>
            <a:r>
              <a:rPr lang="it-IT"/>
              <a:t>• viene applicata l’Iva del Paese del consumatore finale;</a:t>
            </a:r>
          </a:p>
          <a:p>
            <a:pPr marL="0" indent="0" algn="just">
              <a:buNone/>
            </a:pPr>
            <a:r>
              <a:rPr lang="it-IT"/>
              <a:t>• Il venditore è abilitato ad adottare la procedura MOSS – Mini One Shop Stop)</a:t>
            </a:r>
          </a:p>
          <a:p>
            <a:pPr marL="0" indent="0" algn="just">
              <a:buNone/>
            </a:pPr>
            <a:r>
              <a:rPr lang="it-IT"/>
              <a:t>E’ previsto che nel caso di utilizzo del sistema MOSS le regole in tema di fatturazione (articolo 219 bis della direttiva) sono dettate dal Paese del fornitore. Quindi, per le imprese venditrici italiane valgono le disposizioni di cui agli articoli 21 e 22 del Dpr n. 633/1972.</a:t>
            </a:r>
          </a:p>
        </p:txBody>
      </p:sp>
      <p:sp>
        <p:nvSpPr>
          <p:cNvPr id="4" name="Segnaposto piè di pagina 3">
            <a:extLst>
              <a:ext uri="{FF2B5EF4-FFF2-40B4-BE49-F238E27FC236}">
                <a16:creationId xmlns:a16="http://schemas.microsoft.com/office/drawing/2014/main" id="{5BA27AD8-3113-4CDE-BD39-1B5584574C8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B4B6A69-487B-4FF5-9A94-334D1AFBE443}"/>
              </a:ext>
            </a:extLst>
          </p:cNvPr>
          <p:cNvSpPr>
            <a:spLocks noGrp="1"/>
          </p:cNvSpPr>
          <p:nvPr>
            <p:ph type="sldNum" sz="quarter" idx="12"/>
          </p:nvPr>
        </p:nvSpPr>
        <p:spPr/>
        <p:txBody>
          <a:bodyPr/>
          <a:lstStyle/>
          <a:p>
            <a:fld id="{8CBD6D24-225B-41D9-A02F-C0A08F727E4D}" type="slidenum">
              <a:rPr lang="it-IT" smtClean="0"/>
              <a:t>30</a:t>
            </a:fld>
            <a:endParaRPr lang="it-IT"/>
          </a:p>
        </p:txBody>
      </p:sp>
    </p:spTree>
    <p:extLst>
      <p:ext uri="{BB962C8B-B14F-4D97-AF65-F5344CB8AC3E}">
        <p14:creationId xmlns:p14="http://schemas.microsoft.com/office/powerpoint/2010/main" val="3780525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1EB6B-FBA3-41E4-9258-3137DCD18FAE}"/>
              </a:ext>
            </a:extLst>
          </p:cNvPr>
          <p:cNvSpPr>
            <a:spLocks noGrp="1"/>
          </p:cNvSpPr>
          <p:nvPr>
            <p:ph type="title"/>
          </p:nvPr>
        </p:nvSpPr>
        <p:spPr/>
        <p:txBody>
          <a:bodyPr>
            <a:normAutofit/>
          </a:bodyPr>
          <a:lstStyle/>
          <a:p>
            <a:r>
              <a:rPr lang="it-IT" sz="2400" b="1">
                <a:solidFill>
                  <a:srgbClr val="002060"/>
                </a:solidFill>
              </a:rPr>
              <a:t>VENDITA A DISTANZA A CONSUMATORI FINALI DI ALTRO PAESE UE; LE NOVITÀ DAL 2021</a:t>
            </a:r>
            <a:endParaRPr lang="it-IT" sz="2400">
              <a:solidFill>
                <a:srgbClr val="002060"/>
              </a:solidFill>
            </a:endParaRPr>
          </a:p>
        </p:txBody>
      </p:sp>
      <p:sp>
        <p:nvSpPr>
          <p:cNvPr id="3" name="Segnaposto contenuto 2">
            <a:extLst>
              <a:ext uri="{FF2B5EF4-FFF2-40B4-BE49-F238E27FC236}">
                <a16:creationId xmlns:a16="http://schemas.microsoft.com/office/drawing/2014/main" id="{D39444E8-F9E2-460B-B464-78B090865E1E}"/>
              </a:ext>
            </a:extLst>
          </p:cNvPr>
          <p:cNvSpPr>
            <a:spLocks noGrp="1"/>
          </p:cNvSpPr>
          <p:nvPr>
            <p:ph idx="1"/>
          </p:nvPr>
        </p:nvSpPr>
        <p:spPr>
          <a:xfrm>
            <a:off x="2589212" y="1773936"/>
            <a:ext cx="8915400" cy="4137286"/>
          </a:xfrm>
        </p:spPr>
        <p:txBody>
          <a:bodyPr>
            <a:normAutofit/>
          </a:bodyPr>
          <a:lstStyle/>
          <a:p>
            <a:pPr marL="0" indent="0" algn="just">
              <a:buNone/>
            </a:pPr>
            <a:r>
              <a:rPr lang="it-IT"/>
              <a:t>In virtù di tale sistema, l’impresa italiana venditrice:</a:t>
            </a:r>
          </a:p>
          <a:p>
            <a:pPr marL="0" indent="0" algn="just">
              <a:buNone/>
            </a:pPr>
            <a:r>
              <a:rPr lang="it-IT"/>
              <a:t>• emette (volontariamente) fattura nei confronti dei consumatori di altro Paese UE applicando l’Iva del Paese di residenza degli stessi; la decisione di emettere fattura e di non avvalersi dell’agevolazione prevista dall’articolo 22 del Dpr n. 633/1972, è vivamente consigliabile, al fine di meglio gestire la complessa procedura di vendita;</a:t>
            </a:r>
          </a:p>
          <a:p>
            <a:pPr marL="0" indent="0" algn="just">
              <a:buNone/>
            </a:pPr>
            <a:r>
              <a:rPr lang="it-IT"/>
              <a:t>• presenta all’Agenzia delle Entrate italiana una dichiarazione Iva trimestrale, distinguendo i corrispettivi e l’Iva a seconda del Paese Ue di riferimento;</a:t>
            </a:r>
          </a:p>
          <a:p>
            <a:pPr marL="0" indent="0" algn="just">
              <a:buNone/>
            </a:pPr>
            <a:r>
              <a:rPr lang="it-IT"/>
              <a:t>• versa l’Iva così applicata all’Agenzia delle Entrate italiana, la quale provvede a rigirarla ai Paesi di spettanza (al netto di un eventuale compenso a titolo di rimborso delle spese di riscossione).</a:t>
            </a:r>
          </a:p>
          <a:p>
            <a:pPr marL="0" indent="0">
              <a:buNone/>
            </a:pPr>
            <a:endParaRPr lang="it-IT"/>
          </a:p>
        </p:txBody>
      </p:sp>
      <p:sp>
        <p:nvSpPr>
          <p:cNvPr id="4" name="Segnaposto piè di pagina 3">
            <a:extLst>
              <a:ext uri="{FF2B5EF4-FFF2-40B4-BE49-F238E27FC236}">
                <a16:creationId xmlns:a16="http://schemas.microsoft.com/office/drawing/2014/main" id="{29F96C4A-1510-4E18-A171-812CBA993C0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98A7110-9338-4ECD-BC3B-B494F92D0B99}"/>
              </a:ext>
            </a:extLst>
          </p:cNvPr>
          <p:cNvSpPr>
            <a:spLocks noGrp="1"/>
          </p:cNvSpPr>
          <p:nvPr>
            <p:ph type="sldNum" sz="quarter" idx="12"/>
          </p:nvPr>
        </p:nvSpPr>
        <p:spPr/>
        <p:txBody>
          <a:bodyPr/>
          <a:lstStyle/>
          <a:p>
            <a:fld id="{8CBD6D24-225B-41D9-A02F-C0A08F727E4D}" type="slidenum">
              <a:rPr lang="it-IT" smtClean="0"/>
              <a:t>31</a:t>
            </a:fld>
            <a:endParaRPr lang="it-IT"/>
          </a:p>
        </p:txBody>
      </p:sp>
    </p:spTree>
    <p:extLst>
      <p:ext uri="{BB962C8B-B14F-4D97-AF65-F5344CB8AC3E}">
        <p14:creationId xmlns:p14="http://schemas.microsoft.com/office/powerpoint/2010/main" val="164633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36"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37" name="Rectangle 72">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2448601-3282-4EEA-9ECA-8AAB592524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0944" y="1090523"/>
            <a:ext cx="8319604" cy="4679776"/>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1">
            <a:extLst>
              <a:ext uri="{FF2B5EF4-FFF2-40B4-BE49-F238E27FC236}">
                <a16:creationId xmlns:a16="http://schemas.microsoft.com/office/drawing/2014/main" id="{2A7D34D4-C243-4AC7-AC78-804EAA12B0BC}"/>
              </a:ext>
            </a:extLst>
          </p:cNvPr>
          <p:cNvSpPr>
            <a:spLocks noGrp="1"/>
          </p:cNvSpPr>
          <p:nvPr>
            <p:ph type="ftr" sz="quarter" idx="11"/>
          </p:nvPr>
        </p:nvSpPr>
        <p:spPr/>
        <p:txBody>
          <a:bodyPr/>
          <a:lstStyle/>
          <a:p>
            <a:endParaRPr lang="it-IT"/>
          </a:p>
        </p:txBody>
      </p:sp>
      <p:sp>
        <p:nvSpPr>
          <p:cNvPr id="3" name="Segnaposto numero diapositiva 2">
            <a:extLst>
              <a:ext uri="{FF2B5EF4-FFF2-40B4-BE49-F238E27FC236}">
                <a16:creationId xmlns:a16="http://schemas.microsoft.com/office/drawing/2014/main" id="{25802565-F23D-4E94-9405-68132622D782}"/>
              </a:ext>
            </a:extLst>
          </p:cNvPr>
          <p:cNvSpPr>
            <a:spLocks noGrp="1"/>
          </p:cNvSpPr>
          <p:nvPr>
            <p:ph type="sldNum" sz="quarter" idx="12"/>
          </p:nvPr>
        </p:nvSpPr>
        <p:spPr/>
        <p:txBody>
          <a:bodyPr/>
          <a:lstStyle/>
          <a:p>
            <a:fld id="{8CBD6D24-225B-41D9-A02F-C0A08F727E4D}" type="slidenum">
              <a:rPr lang="it-IT" smtClean="0"/>
              <a:t>32</a:t>
            </a:fld>
            <a:endParaRPr lang="it-IT"/>
          </a:p>
        </p:txBody>
      </p:sp>
    </p:spTree>
    <p:extLst>
      <p:ext uri="{BB962C8B-B14F-4D97-AF65-F5344CB8AC3E}">
        <p14:creationId xmlns:p14="http://schemas.microsoft.com/office/powerpoint/2010/main" val="2063402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7D31C-D63E-4E45-9292-97C67E068287}"/>
              </a:ext>
            </a:extLst>
          </p:cNvPr>
          <p:cNvSpPr>
            <a:spLocks noGrp="1"/>
          </p:cNvSpPr>
          <p:nvPr>
            <p:ph type="title"/>
          </p:nvPr>
        </p:nvSpPr>
        <p:spPr>
          <a:xfrm>
            <a:off x="2592925" y="624110"/>
            <a:ext cx="8911687" cy="760073"/>
          </a:xfrm>
        </p:spPr>
        <p:txBody>
          <a:bodyPr>
            <a:normAutofit fontScale="90000"/>
          </a:bodyPr>
          <a:lstStyle/>
          <a:p>
            <a:r>
              <a:rPr lang="it-IT" sz="3100" b="1">
                <a:solidFill>
                  <a:srgbClr val="FF0000"/>
                </a:solidFill>
              </a:rPr>
              <a:t>ATTIVITA’ PRELIMINARI ALLO SVILUPPO DI UN SITO</a:t>
            </a:r>
            <a:br>
              <a:rPr lang="it-IT" sz="3600" b="1">
                <a:solidFill>
                  <a:srgbClr val="FF0000"/>
                </a:solidFill>
              </a:rPr>
            </a:br>
            <a:endParaRPr lang="it-IT"/>
          </a:p>
        </p:txBody>
      </p:sp>
      <p:sp>
        <p:nvSpPr>
          <p:cNvPr id="3" name="Segnaposto contenuto 2">
            <a:extLst>
              <a:ext uri="{FF2B5EF4-FFF2-40B4-BE49-F238E27FC236}">
                <a16:creationId xmlns:a16="http://schemas.microsoft.com/office/drawing/2014/main" id="{F033A771-3B7A-4E64-B0C5-298966E08ACE}"/>
              </a:ext>
            </a:extLst>
          </p:cNvPr>
          <p:cNvSpPr>
            <a:spLocks noGrp="1"/>
          </p:cNvSpPr>
          <p:nvPr>
            <p:ph idx="1"/>
          </p:nvPr>
        </p:nvSpPr>
        <p:spPr/>
        <p:txBody>
          <a:bodyPr>
            <a:normAutofit fontScale="85000" lnSpcReduction="20000"/>
          </a:bodyPr>
          <a:lstStyle/>
          <a:p>
            <a:pPr lvl="0"/>
            <a:r>
              <a:rPr lang="it-IT" sz="1800" b="1">
                <a:latin typeface="Century Gothic" panose="020B0502020202020204" pitchFamily="34" charset="0"/>
              </a:rPr>
              <a:t>Comunicazioni agli Enti preposti</a:t>
            </a:r>
          </a:p>
          <a:p>
            <a:pPr marL="0" lvl="0" indent="0" algn="just">
              <a:buNone/>
            </a:pPr>
            <a:r>
              <a:rPr lang="it-IT" sz="1800">
                <a:latin typeface="Century Gothic" panose="020B0502020202020204" pitchFamily="34" charset="0"/>
              </a:rPr>
              <a:t>Il nuovo codice ATECO dovrà essere comunicato ai diversi uffici coinvolti, tra cui l’Agenzia delle Entrate e il Registro Imprese. La comunicazione avviene attraverso lo strumento</a:t>
            </a:r>
            <a:r>
              <a:rPr lang="it-IT" sz="1800"/>
              <a:t> della Comunicazione Unica (</a:t>
            </a:r>
            <a:r>
              <a:rPr lang="it-IT" sz="1800" err="1"/>
              <a:t>ComUnica</a:t>
            </a:r>
            <a:r>
              <a:rPr lang="it-IT" sz="1800"/>
              <a:t>),</a:t>
            </a:r>
            <a:r>
              <a:rPr lang="it-IT" sz="1800">
                <a:latin typeface="Century Gothic" panose="020B0502020202020204" pitchFamily="34" charset="0"/>
              </a:rPr>
              <a:t> la comunicazione può avvenire anche per mezzo di un intermediario.</a:t>
            </a:r>
          </a:p>
          <a:p>
            <a:pPr marL="0" lvl="0" indent="0" algn="just">
              <a:buNone/>
            </a:pPr>
            <a:endParaRPr lang="it-IT" sz="900">
              <a:latin typeface="Century Gothic" panose="020B0502020202020204" pitchFamily="34" charset="0"/>
            </a:endParaRPr>
          </a:p>
          <a:p>
            <a:pPr algn="just"/>
            <a:r>
              <a:rPr lang="it-IT" sz="1800" b="1">
                <a:latin typeface="Century Gothic" panose="020B0502020202020204" pitchFamily="34" charset="0"/>
              </a:rPr>
              <a:t>Comunicazioni alla Agenzia delle Entrate</a:t>
            </a:r>
          </a:p>
          <a:p>
            <a:pPr marL="0" indent="0" algn="just">
              <a:buNone/>
            </a:pPr>
            <a:r>
              <a:rPr lang="it-IT" sz="1800">
                <a:latin typeface="Century Gothic" panose="020B0502020202020204" pitchFamily="34" charset="0"/>
              </a:rPr>
              <a:t>I dati da comunicare all’Agenzia delle Entrate, nella dichiarazione di inizio attività o in sede di variazione dati (quadro B) sono l’indirizzo del sito web e dei dati identificativi dell’internet service provider (art. 35, c. 2, lett. E), del D.P.R. N.633/1972), indicando altresì (quadro I) l’indirizzo di posta elettronica, il numero di telefono, di fax e l’eventuale sito web diverso da quello attraverso il quale viene esercitata l’attività di commercio elettronico (già indicato nel quadro B).</a:t>
            </a:r>
          </a:p>
          <a:p>
            <a:pPr marL="0" indent="0" algn="just">
              <a:buNone/>
            </a:pPr>
            <a:endParaRPr lang="it-IT" sz="900">
              <a:latin typeface="Century Gothic" panose="020B0502020202020204" pitchFamily="34" charset="0"/>
            </a:endParaRPr>
          </a:p>
          <a:p>
            <a:pPr marL="0" indent="0" algn="just">
              <a:buNone/>
            </a:pPr>
            <a:r>
              <a:rPr lang="it-IT" sz="1800" b="1" u="sng">
                <a:latin typeface="Century Gothic" panose="020B0502020202020204" pitchFamily="34" charset="0"/>
              </a:rPr>
              <a:t>Nota bene</a:t>
            </a:r>
            <a:r>
              <a:rPr lang="it-IT" sz="1800">
                <a:latin typeface="Century Gothic" panose="020B0502020202020204" pitchFamily="34" charset="0"/>
              </a:rPr>
              <a:t>: L’operatore italiano che intenda vendere in ambito comunitario deve essere iscritto anche nella banca dati VIES (VAT Information Exchange System).</a:t>
            </a:r>
          </a:p>
          <a:p>
            <a:pPr marL="0" indent="0" algn="just">
              <a:buNone/>
            </a:pPr>
            <a:endParaRPr lang="it-IT" sz="1000">
              <a:latin typeface="Century Gothic" panose="020B0502020202020204" pitchFamily="34" charset="0"/>
            </a:endParaRPr>
          </a:p>
          <a:p>
            <a:endParaRPr lang="it-IT"/>
          </a:p>
        </p:txBody>
      </p:sp>
      <p:sp>
        <p:nvSpPr>
          <p:cNvPr id="4" name="Segnaposto piè di pagina 3">
            <a:extLst>
              <a:ext uri="{FF2B5EF4-FFF2-40B4-BE49-F238E27FC236}">
                <a16:creationId xmlns:a16="http://schemas.microsoft.com/office/drawing/2014/main" id="{15EF1CE9-597C-4169-8EF1-109CAAC41A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E0639AF-36F7-46AA-8085-E5BBF4778644}"/>
              </a:ext>
            </a:extLst>
          </p:cNvPr>
          <p:cNvSpPr>
            <a:spLocks noGrp="1"/>
          </p:cNvSpPr>
          <p:nvPr>
            <p:ph type="sldNum" sz="quarter" idx="12"/>
          </p:nvPr>
        </p:nvSpPr>
        <p:spPr/>
        <p:txBody>
          <a:bodyPr/>
          <a:lstStyle/>
          <a:p>
            <a:fld id="{8CBD6D24-225B-41D9-A02F-C0A08F727E4D}" type="slidenum">
              <a:rPr lang="it-IT" smtClean="0"/>
              <a:t>4</a:t>
            </a:fld>
            <a:endParaRPr lang="it-IT"/>
          </a:p>
        </p:txBody>
      </p:sp>
    </p:spTree>
    <p:extLst>
      <p:ext uri="{BB962C8B-B14F-4D97-AF65-F5344CB8AC3E}">
        <p14:creationId xmlns:p14="http://schemas.microsoft.com/office/powerpoint/2010/main" val="348011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EC26C-6E98-454C-97E8-10C10BF13E29}"/>
              </a:ext>
            </a:extLst>
          </p:cNvPr>
          <p:cNvSpPr>
            <a:spLocks noGrp="1"/>
          </p:cNvSpPr>
          <p:nvPr>
            <p:ph type="title"/>
          </p:nvPr>
        </p:nvSpPr>
        <p:spPr>
          <a:xfrm>
            <a:off x="2944368" y="274319"/>
            <a:ext cx="8357616" cy="676657"/>
          </a:xfrm>
        </p:spPr>
        <p:txBody>
          <a:bodyPr>
            <a:normAutofit fontScale="90000"/>
          </a:bodyPr>
          <a:lstStyle/>
          <a:p>
            <a:r>
              <a:rPr lang="it-IT">
                <a:solidFill>
                  <a:srgbClr val="FF0000"/>
                </a:solidFill>
              </a:rPr>
              <a:t>Dati obbligatori sito web da pubblicare</a:t>
            </a:r>
            <a:br>
              <a:rPr lang="it-IT">
                <a:solidFill>
                  <a:srgbClr val="FF0000"/>
                </a:solidFill>
              </a:rPr>
            </a:br>
            <a:endParaRPr lang="it-IT">
              <a:solidFill>
                <a:srgbClr val="FF0000"/>
              </a:solidFill>
            </a:endParaRPr>
          </a:p>
        </p:txBody>
      </p:sp>
      <p:sp>
        <p:nvSpPr>
          <p:cNvPr id="3" name="Segnaposto contenuto 2">
            <a:extLst>
              <a:ext uri="{FF2B5EF4-FFF2-40B4-BE49-F238E27FC236}">
                <a16:creationId xmlns:a16="http://schemas.microsoft.com/office/drawing/2014/main" id="{9AD64A37-D3D4-47D3-B8C4-77C56F8C07E8}"/>
              </a:ext>
            </a:extLst>
          </p:cNvPr>
          <p:cNvSpPr>
            <a:spLocks noGrp="1"/>
          </p:cNvSpPr>
          <p:nvPr>
            <p:ph idx="1"/>
          </p:nvPr>
        </p:nvSpPr>
        <p:spPr>
          <a:xfrm>
            <a:off x="2516060" y="1118616"/>
            <a:ext cx="8915400" cy="5273040"/>
          </a:xfrm>
        </p:spPr>
        <p:txBody>
          <a:bodyPr>
            <a:normAutofit fontScale="85000" lnSpcReduction="20000"/>
          </a:bodyPr>
          <a:lstStyle/>
          <a:p>
            <a:pPr marL="0" indent="0" algn="just">
              <a:buNone/>
            </a:pPr>
            <a:r>
              <a:rPr lang="it-IT"/>
              <a:t>Obbligo di pubblicazione del </a:t>
            </a:r>
            <a:r>
              <a:rPr lang="it-IT" b="1"/>
              <a:t>numero di Partita IVA </a:t>
            </a:r>
            <a:r>
              <a:rPr lang="it-IT"/>
              <a:t>ai sensi </a:t>
            </a:r>
            <a:r>
              <a:rPr lang="it-IT" b="1"/>
              <a:t>dell'art. 35, D.P.R. 633/1972</a:t>
            </a:r>
            <a:r>
              <a:rPr lang="it-IT"/>
              <a:t>. Devono rispettare quest’obbligo tutti i titolari di Partita IVA, sia società che persone fisiche.</a:t>
            </a:r>
          </a:p>
          <a:p>
            <a:pPr marL="0" indent="0" algn="just">
              <a:buNone/>
            </a:pPr>
            <a:endParaRPr lang="it-IT"/>
          </a:p>
          <a:p>
            <a:pPr marL="0" indent="0" algn="just">
              <a:buNone/>
            </a:pPr>
            <a:r>
              <a:rPr lang="it-IT"/>
              <a:t>Le società sono obbligate a pubblicare, oltre alla Partita IVA, una serie di dati obbligatori nel sito internet della società ex art</a:t>
            </a:r>
            <a:r>
              <a:rPr lang="it-IT" b="1"/>
              <a:t>. 2250 del Codice Civile </a:t>
            </a:r>
            <a:r>
              <a:rPr lang="it-IT"/>
              <a:t>(è sufficiente che questi dati siano accessibili agli utenti nel sito ma non è necessario inserire queste informazioni nell’home page.)</a:t>
            </a:r>
          </a:p>
          <a:p>
            <a:pPr marL="0" indent="0" algn="just">
              <a:buNone/>
            </a:pPr>
            <a:endParaRPr lang="it-IT"/>
          </a:p>
          <a:p>
            <a:pPr algn="just"/>
            <a:r>
              <a:rPr lang="it-IT"/>
              <a:t>nome e o denominazione e o ragione sociale</a:t>
            </a:r>
          </a:p>
          <a:p>
            <a:pPr algn="just"/>
            <a:r>
              <a:rPr lang="it-IT"/>
              <a:t>indirizzo della sede legale</a:t>
            </a:r>
          </a:p>
          <a:p>
            <a:pPr algn="just"/>
            <a:r>
              <a:rPr lang="it-IT"/>
              <a:t>capitale sociale versato</a:t>
            </a:r>
          </a:p>
          <a:p>
            <a:pPr algn="just"/>
            <a:r>
              <a:rPr lang="it-IT"/>
              <a:t>ufficio del registro delle imprese dove è iscritta la società</a:t>
            </a:r>
          </a:p>
          <a:p>
            <a:pPr algn="just"/>
            <a:r>
              <a:rPr lang="it-IT"/>
              <a:t>numero repertorio economico amministrativo (numero REA)</a:t>
            </a:r>
          </a:p>
          <a:p>
            <a:pPr algn="just"/>
            <a:r>
              <a:rPr lang="it-IT"/>
              <a:t>indirizzo di posta elettronica certificata o PEC (non espressamente obbligatorio, ma consigliato in via interpretativa)</a:t>
            </a:r>
          </a:p>
          <a:p>
            <a:pPr algn="just"/>
            <a:r>
              <a:rPr lang="it-IT"/>
              <a:t>(eventuale) indicazione che la società ha un socio unico (SPA e SRL unipersonale)</a:t>
            </a:r>
          </a:p>
          <a:p>
            <a:pPr algn="just"/>
            <a:r>
              <a:rPr lang="it-IT"/>
              <a:t>(eventuale) indicazione dello stato di liquidazione in seguito a scioglimento della società</a:t>
            </a:r>
          </a:p>
          <a:p>
            <a:pPr algn="just"/>
            <a:r>
              <a:rPr lang="it-IT"/>
              <a:t>(eventuale) indicazione della società o dell’ente alla cui attività di direzione e di coordinamento la società è soggetta (art. 2497-bis c.c.)</a:t>
            </a:r>
          </a:p>
        </p:txBody>
      </p:sp>
      <p:sp>
        <p:nvSpPr>
          <p:cNvPr id="4" name="Segnaposto piè di pagina 3">
            <a:extLst>
              <a:ext uri="{FF2B5EF4-FFF2-40B4-BE49-F238E27FC236}">
                <a16:creationId xmlns:a16="http://schemas.microsoft.com/office/drawing/2014/main" id="{FEF2DE9A-24D4-453C-BC91-F7746409C42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056CC6-E11B-476D-B659-AB6CBF0575CA}"/>
              </a:ext>
            </a:extLst>
          </p:cNvPr>
          <p:cNvSpPr>
            <a:spLocks noGrp="1"/>
          </p:cNvSpPr>
          <p:nvPr>
            <p:ph type="sldNum" sz="quarter" idx="12"/>
          </p:nvPr>
        </p:nvSpPr>
        <p:spPr/>
        <p:txBody>
          <a:bodyPr/>
          <a:lstStyle/>
          <a:p>
            <a:fld id="{8CBD6D24-225B-41D9-A02F-C0A08F727E4D}" type="slidenum">
              <a:rPr lang="it-IT" smtClean="0"/>
              <a:t>5</a:t>
            </a:fld>
            <a:endParaRPr lang="it-IT"/>
          </a:p>
        </p:txBody>
      </p:sp>
    </p:spTree>
    <p:extLst>
      <p:ext uri="{BB962C8B-B14F-4D97-AF65-F5344CB8AC3E}">
        <p14:creationId xmlns:p14="http://schemas.microsoft.com/office/powerpoint/2010/main" val="1523111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46CEF2-C076-4E7A-A4AE-743223E1E9BD}"/>
              </a:ext>
            </a:extLst>
          </p:cNvPr>
          <p:cNvSpPr>
            <a:spLocks noGrp="1"/>
          </p:cNvSpPr>
          <p:nvPr>
            <p:ph type="title"/>
          </p:nvPr>
        </p:nvSpPr>
        <p:spPr/>
        <p:txBody>
          <a:bodyPr>
            <a:normAutofit fontScale="90000"/>
          </a:bodyPr>
          <a:lstStyle/>
          <a:p>
            <a:r>
              <a:rPr lang="it-IT" sz="3100" b="1">
                <a:solidFill>
                  <a:srgbClr val="FF0000"/>
                </a:solidFill>
              </a:rPr>
              <a:t>SCELTA DELLA TIPOLOGIA DI PRESENZA SUL WEB</a:t>
            </a:r>
            <a:br>
              <a:rPr lang="it-IT"/>
            </a:br>
            <a:endParaRPr lang="it-IT"/>
          </a:p>
        </p:txBody>
      </p:sp>
      <p:sp>
        <p:nvSpPr>
          <p:cNvPr id="3" name="Segnaposto contenuto 2">
            <a:extLst>
              <a:ext uri="{FF2B5EF4-FFF2-40B4-BE49-F238E27FC236}">
                <a16:creationId xmlns:a16="http://schemas.microsoft.com/office/drawing/2014/main" id="{C5131778-EDDE-4956-AB92-E142323C3D66}"/>
              </a:ext>
            </a:extLst>
          </p:cNvPr>
          <p:cNvSpPr>
            <a:spLocks noGrp="1"/>
          </p:cNvSpPr>
          <p:nvPr>
            <p:ph idx="1"/>
          </p:nvPr>
        </p:nvSpPr>
        <p:spPr/>
        <p:txBody>
          <a:bodyPr>
            <a:normAutofit/>
          </a:bodyPr>
          <a:lstStyle/>
          <a:p>
            <a:pPr marL="0" indent="0">
              <a:buNone/>
            </a:pPr>
            <a:r>
              <a:rPr lang="it-IT"/>
              <a:t>Per una PMI – Piccola e Media Impresa italiana che intenda proporre i propri prodotti on line, le principali soluzioni disponibili sono le seguenti:</a:t>
            </a:r>
          </a:p>
          <a:p>
            <a:r>
              <a:rPr lang="it-IT"/>
              <a:t>Utilizzo di un negozio virtuale messo a disposizione da un’impresa specializzata (“Master-place” – </a:t>
            </a:r>
            <a:r>
              <a:rPr lang="it-IT" b="1"/>
              <a:t>Piattaforma virtuale</a:t>
            </a:r>
            <a:r>
              <a:rPr lang="it-IT"/>
              <a:t>); ad esempio:  AMAZON;</a:t>
            </a:r>
          </a:p>
          <a:p>
            <a:r>
              <a:rPr lang="it-IT"/>
              <a:t>Allestimento di un proprio </a:t>
            </a:r>
            <a:r>
              <a:rPr lang="it-IT" b="1"/>
              <a:t>sito internet </a:t>
            </a:r>
            <a:r>
              <a:rPr lang="it-IT"/>
              <a:t>(con eventuale pagina su Facebook).</a:t>
            </a:r>
          </a:p>
          <a:p>
            <a:r>
              <a:rPr lang="it-IT"/>
              <a:t>Utilizzo di più soluzioni: presenza su Piattaforma virtuale – proprio sito internet.</a:t>
            </a:r>
          </a:p>
          <a:p>
            <a:pPr marL="0" indent="0">
              <a:buNone/>
            </a:pPr>
            <a:r>
              <a:rPr lang="it-IT"/>
              <a:t>Di seguito si prende in considerazione la seconda possibilità, dell’allestimento di un proprio sito internet.</a:t>
            </a:r>
          </a:p>
        </p:txBody>
      </p:sp>
      <p:sp>
        <p:nvSpPr>
          <p:cNvPr id="4" name="Segnaposto piè di pagina 3">
            <a:extLst>
              <a:ext uri="{FF2B5EF4-FFF2-40B4-BE49-F238E27FC236}">
                <a16:creationId xmlns:a16="http://schemas.microsoft.com/office/drawing/2014/main" id="{84233463-BDA6-4FB1-8D23-2E63C62AAC5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754DC60-BB74-4A00-8DAF-7FC550591B3C}"/>
              </a:ext>
            </a:extLst>
          </p:cNvPr>
          <p:cNvSpPr>
            <a:spLocks noGrp="1"/>
          </p:cNvSpPr>
          <p:nvPr>
            <p:ph type="sldNum" sz="quarter" idx="12"/>
          </p:nvPr>
        </p:nvSpPr>
        <p:spPr/>
        <p:txBody>
          <a:bodyPr/>
          <a:lstStyle/>
          <a:p>
            <a:fld id="{8CBD6D24-225B-41D9-A02F-C0A08F727E4D}" type="slidenum">
              <a:rPr lang="it-IT" smtClean="0"/>
              <a:t>6</a:t>
            </a:fld>
            <a:endParaRPr lang="it-IT"/>
          </a:p>
        </p:txBody>
      </p:sp>
    </p:spTree>
    <p:extLst>
      <p:ext uri="{BB962C8B-B14F-4D97-AF65-F5344CB8AC3E}">
        <p14:creationId xmlns:p14="http://schemas.microsoft.com/office/powerpoint/2010/main" val="310789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B3F3AC-8234-4D2A-B1DC-A206DA79E958}"/>
              </a:ext>
            </a:extLst>
          </p:cNvPr>
          <p:cNvSpPr txBox="1"/>
          <p:nvPr/>
        </p:nvSpPr>
        <p:spPr>
          <a:xfrm>
            <a:off x="2589212" y="1792758"/>
            <a:ext cx="8830235" cy="4862870"/>
          </a:xfrm>
          <a:prstGeom prst="rect">
            <a:avLst/>
          </a:prstGeom>
          <a:noFill/>
        </p:spPr>
        <p:txBody>
          <a:bodyPr wrap="square" anchor="t">
            <a:spAutoFit/>
          </a:bodyPr>
          <a:lstStyle/>
          <a:p>
            <a:endParaRPr lang="it-IT" b="1">
              <a:solidFill>
                <a:srgbClr val="555555"/>
              </a:solidFill>
              <a:latin typeface="Helvetica Neue"/>
            </a:endParaRPr>
          </a:p>
          <a:p>
            <a:r>
              <a:rPr lang="it-IT" sz="1600" b="0" i="0">
                <a:solidFill>
                  <a:srgbClr val="555555"/>
                </a:solidFill>
                <a:effectLst/>
                <a:latin typeface="Helvetica Neue"/>
              </a:rPr>
              <a:t>Salvo il caso in cui la piattaforma e-commerce che si utilizza sia di un soggetto terzo (p.e. Amazon, Yoox, etc.) dovranno essere indicate:</a:t>
            </a:r>
          </a:p>
          <a:p>
            <a:endParaRPr lang="it-IT" sz="1600" b="0" i="0">
              <a:solidFill>
                <a:srgbClr val="555555"/>
              </a:solidFill>
              <a:effectLst/>
              <a:latin typeface="Helvetica Neue"/>
            </a:endParaRPr>
          </a:p>
          <a:p>
            <a:pPr marL="742950" lvl="1" indent="-285750">
              <a:buFont typeface="Wingdings" panose="05000000000000000000" pitchFamily="2" charset="2"/>
              <a:buChar char="Ø"/>
            </a:pPr>
            <a:r>
              <a:rPr lang="it-IT" sz="1600" b="0" i="0">
                <a:solidFill>
                  <a:srgbClr val="555555"/>
                </a:solidFill>
                <a:effectLst/>
                <a:latin typeface="Helvetica Neue"/>
              </a:rPr>
              <a:t>Le condizioni generali di vendita; </a:t>
            </a:r>
          </a:p>
          <a:p>
            <a:pPr lvl="1"/>
            <a:endParaRPr lang="it-IT" sz="1600" b="0" i="0">
              <a:solidFill>
                <a:srgbClr val="555555"/>
              </a:solidFill>
              <a:effectLst/>
              <a:latin typeface="Helvetica Neue"/>
            </a:endParaRPr>
          </a:p>
          <a:p>
            <a:pPr marL="742950" lvl="1" indent="-285750">
              <a:buFont typeface="Wingdings" panose="05000000000000000000" pitchFamily="2" charset="2"/>
              <a:buChar char="Ø"/>
            </a:pPr>
            <a:r>
              <a:rPr lang="it-IT" sz="1600" b="0" i="0">
                <a:solidFill>
                  <a:srgbClr val="555555"/>
                </a:solidFill>
                <a:effectLst/>
                <a:latin typeface="Helvetica Neue"/>
              </a:rPr>
              <a:t>La Privacy Policy;</a:t>
            </a:r>
          </a:p>
          <a:p>
            <a:pPr lvl="1"/>
            <a:endParaRPr lang="it-IT" sz="1600" b="0" i="0">
              <a:solidFill>
                <a:srgbClr val="555555"/>
              </a:solidFill>
              <a:effectLst/>
              <a:latin typeface="Helvetica Neue"/>
            </a:endParaRPr>
          </a:p>
          <a:p>
            <a:pPr marL="742950" lvl="1" indent="-285750">
              <a:buFont typeface="Wingdings" panose="05000000000000000000" pitchFamily="2" charset="2"/>
              <a:buChar char="Ø"/>
            </a:pPr>
            <a:r>
              <a:rPr lang="it-IT" sz="1600" b="0" i="0">
                <a:solidFill>
                  <a:srgbClr val="555555"/>
                </a:solidFill>
                <a:effectLst/>
                <a:latin typeface="Helvetica Neue"/>
              </a:rPr>
              <a:t>La Cookie Policy.</a:t>
            </a:r>
          </a:p>
          <a:p>
            <a:pPr lvl="1"/>
            <a:endParaRPr lang="it-IT" sz="1600">
              <a:solidFill>
                <a:srgbClr val="555555"/>
              </a:solidFill>
              <a:latin typeface="Helvetica Neue"/>
            </a:endParaRPr>
          </a:p>
          <a:p>
            <a:pPr algn="just"/>
            <a:r>
              <a:rPr lang="it-IT" sz="1600" b="1" i="0" u="sng" strike="noStrike" baseline="0">
                <a:latin typeface="Century Gothic"/>
              </a:rPr>
              <a:t>Nota bene</a:t>
            </a:r>
            <a:r>
              <a:rPr lang="it-IT" sz="1600" b="0" i="0" u="none" strike="noStrike" baseline="0">
                <a:latin typeface="Century Gothic"/>
              </a:rPr>
              <a:t>: Nel caso in cui l’impresa intendesse svolgere la </a:t>
            </a:r>
            <a:r>
              <a:rPr lang="it-IT" sz="1600" b="1" i="0" u="none" strike="noStrike" baseline="0">
                <a:latin typeface="Century Gothic"/>
              </a:rPr>
              <a:t>vendita sia all’ingrosso che</a:t>
            </a:r>
            <a:r>
              <a:rPr lang="it-IT" sz="1600" b="0" i="0" u="none" strike="noStrike" baseline="0">
                <a:latin typeface="Century Gothic"/>
              </a:rPr>
              <a:t> </a:t>
            </a:r>
            <a:r>
              <a:rPr lang="it-IT" sz="1600" b="1" i="0" u="none" strike="noStrike" baseline="0">
                <a:latin typeface="Century Gothic"/>
              </a:rPr>
              <a:t>al dettaglio</a:t>
            </a:r>
            <a:r>
              <a:rPr lang="it-IT" sz="1600" b="0" i="0" u="none" strike="noStrike" baseline="0">
                <a:latin typeface="Century Gothic"/>
              </a:rPr>
              <a:t>, essa dovrebbe dedicare spazi separati del sito alle due tipologie di vendita (Circolare 3487/2000, Ministero dell’Industria). Sul </a:t>
            </a:r>
            <a:r>
              <a:rPr lang="it-IT" sz="1600">
                <a:latin typeface="Century Gothic"/>
              </a:rPr>
              <a:t>piano</a:t>
            </a:r>
            <a:r>
              <a:rPr lang="it-IT" sz="1600" b="0" i="0" u="none" strike="noStrike" baseline="0">
                <a:latin typeface="Century Gothic"/>
              </a:rPr>
              <a:t> pratico, le imprese interessate soddisfano tale previsione normativa mettendo a disposizione del cliente due diverse procedure:</a:t>
            </a:r>
          </a:p>
          <a:p>
            <a:pPr algn="l"/>
            <a:r>
              <a:rPr lang="it-IT" sz="1600" b="0" i="0" u="none" strike="noStrike" baseline="0">
                <a:latin typeface="Century Gothic" panose="020B0502020202020204" pitchFamily="34" charset="0"/>
              </a:rPr>
              <a:t>• Vendita nei confronti di consumatori finali</a:t>
            </a:r>
          </a:p>
          <a:p>
            <a:pPr algn="l"/>
            <a:r>
              <a:rPr lang="it-IT" sz="1600" b="0" i="0" u="none" strike="noStrike" baseline="0">
                <a:latin typeface="Century Gothic" panose="020B0502020202020204" pitchFamily="34" charset="0"/>
              </a:rPr>
              <a:t>• Vendita nei confronti di operatori economici</a:t>
            </a:r>
            <a:endParaRPr lang="it-IT" sz="1600">
              <a:solidFill>
                <a:srgbClr val="555555"/>
              </a:solidFill>
              <a:latin typeface="Helvetica Neue"/>
            </a:endParaRPr>
          </a:p>
          <a:p>
            <a:pPr lvl="1"/>
            <a:br>
              <a:rPr lang="it-IT"/>
            </a:br>
            <a:endParaRPr lang="it-IT"/>
          </a:p>
        </p:txBody>
      </p:sp>
      <p:sp>
        <p:nvSpPr>
          <p:cNvPr id="4" name="CasellaDiTesto 3">
            <a:extLst>
              <a:ext uri="{FF2B5EF4-FFF2-40B4-BE49-F238E27FC236}">
                <a16:creationId xmlns:a16="http://schemas.microsoft.com/office/drawing/2014/main" id="{2B8E905D-92C5-4595-822F-325C93556890}"/>
              </a:ext>
            </a:extLst>
          </p:cNvPr>
          <p:cNvSpPr txBox="1"/>
          <p:nvPr/>
        </p:nvSpPr>
        <p:spPr>
          <a:xfrm>
            <a:off x="4473388" y="1341113"/>
            <a:ext cx="4742330" cy="523220"/>
          </a:xfrm>
          <a:prstGeom prst="rect">
            <a:avLst/>
          </a:prstGeom>
          <a:noFill/>
        </p:spPr>
        <p:txBody>
          <a:bodyPr wrap="square" rtlCol="0">
            <a:spAutoFit/>
          </a:bodyPr>
          <a:lstStyle/>
          <a:p>
            <a:r>
              <a:rPr lang="it-IT" sz="2800" b="1" i="0">
                <a:solidFill>
                  <a:srgbClr val="FF0000"/>
                </a:solidFill>
                <a:effectLst/>
                <a:latin typeface="Century Gothic" panose="020B0502020202020204" pitchFamily="34" charset="0"/>
              </a:rPr>
              <a:t>ASPETTI  LEGALI,  CENNI</a:t>
            </a:r>
          </a:p>
        </p:txBody>
      </p:sp>
      <p:sp>
        <p:nvSpPr>
          <p:cNvPr id="2" name="Segnaposto piè di pagina 1">
            <a:extLst>
              <a:ext uri="{FF2B5EF4-FFF2-40B4-BE49-F238E27FC236}">
                <a16:creationId xmlns:a16="http://schemas.microsoft.com/office/drawing/2014/main" id="{6A4D5B8A-BFEE-49A9-8FFF-69F547173BA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061B22B-67D9-49F0-A94A-D457D0C5CDF4}"/>
              </a:ext>
            </a:extLst>
          </p:cNvPr>
          <p:cNvSpPr>
            <a:spLocks noGrp="1"/>
          </p:cNvSpPr>
          <p:nvPr>
            <p:ph type="sldNum" sz="quarter" idx="12"/>
          </p:nvPr>
        </p:nvSpPr>
        <p:spPr/>
        <p:txBody>
          <a:bodyPr/>
          <a:lstStyle/>
          <a:p>
            <a:fld id="{8CBD6D24-225B-41D9-A02F-C0A08F727E4D}" type="slidenum">
              <a:rPr lang="it-IT" smtClean="0"/>
              <a:t>7</a:t>
            </a:fld>
            <a:endParaRPr lang="it-IT"/>
          </a:p>
        </p:txBody>
      </p:sp>
    </p:spTree>
    <p:extLst>
      <p:ext uri="{BB962C8B-B14F-4D97-AF65-F5344CB8AC3E}">
        <p14:creationId xmlns:p14="http://schemas.microsoft.com/office/powerpoint/2010/main" val="3557579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0E901-B6BB-4729-97EB-596DBB732566}"/>
              </a:ext>
            </a:extLst>
          </p:cNvPr>
          <p:cNvSpPr>
            <a:spLocks noGrp="1"/>
          </p:cNvSpPr>
          <p:nvPr>
            <p:ph type="title"/>
          </p:nvPr>
        </p:nvSpPr>
        <p:spPr>
          <a:xfrm>
            <a:off x="3443317" y="276638"/>
            <a:ext cx="6953411" cy="573754"/>
          </a:xfrm>
        </p:spPr>
        <p:txBody>
          <a:bodyPr>
            <a:normAutofit/>
          </a:bodyPr>
          <a:lstStyle/>
          <a:p>
            <a:pPr algn="ctr"/>
            <a:r>
              <a:rPr lang="it-IT" sz="2400" b="1">
                <a:solidFill>
                  <a:srgbClr val="FF0000"/>
                </a:solidFill>
              </a:rPr>
              <a:t>L'IMPIANTO NORMATIVO</a:t>
            </a:r>
          </a:p>
        </p:txBody>
      </p:sp>
      <p:sp>
        <p:nvSpPr>
          <p:cNvPr id="3" name="Segnaposto contenuto 2">
            <a:extLst>
              <a:ext uri="{FF2B5EF4-FFF2-40B4-BE49-F238E27FC236}">
                <a16:creationId xmlns:a16="http://schemas.microsoft.com/office/drawing/2014/main" id="{9E9ECF8C-3CCB-4B26-A97C-B78D2AC8A978}"/>
              </a:ext>
            </a:extLst>
          </p:cNvPr>
          <p:cNvSpPr>
            <a:spLocks noGrp="1"/>
          </p:cNvSpPr>
          <p:nvPr>
            <p:ph idx="1"/>
          </p:nvPr>
        </p:nvSpPr>
        <p:spPr>
          <a:xfrm>
            <a:off x="2589212" y="1051560"/>
            <a:ext cx="8915400" cy="5641848"/>
          </a:xfrm>
        </p:spPr>
        <p:txBody>
          <a:bodyPr>
            <a:normAutofit fontScale="85000" lnSpcReduction="10000"/>
          </a:bodyPr>
          <a:lstStyle/>
          <a:p>
            <a:pPr marL="0" indent="0">
              <a:buNone/>
            </a:pPr>
            <a:endParaRPr lang="it-IT"/>
          </a:p>
          <a:p>
            <a:pPr algn="just"/>
            <a:r>
              <a:rPr lang="it-IT" b="1"/>
              <a:t>Direttiva n. 2000/31/CE:</a:t>
            </a:r>
            <a:r>
              <a:rPr lang="it-IT"/>
              <a:t>  Direttiva Europea sul Commercio Elettronico</a:t>
            </a:r>
          </a:p>
          <a:p>
            <a:pPr marL="0" indent="0" algn="just">
              <a:buNone/>
            </a:pPr>
            <a:endParaRPr lang="it-IT"/>
          </a:p>
          <a:p>
            <a:pPr algn="just"/>
            <a:r>
              <a:rPr lang="it-IT" b="1"/>
              <a:t>Decreto Legislativo n. 70/2003: </a:t>
            </a:r>
            <a:r>
              <a:rPr lang="it-IT"/>
              <a:t>attuazione della direttiva 2000/31/CE relativa a taluni aspetti giuridici dei servizi della società dell'informazione nel mercato interno, con particolare  riferimento al commercio elettronico. Tale D.lgs. ha definito in termini pressoché identici i precetti posti dalla direttiva ispiratrice</a:t>
            </a:r>
          </a:p>
          <a:p>
            <a:pPr marL="0" indent="0" algn="just">
              <a:buNone/>
            </a:pPr>
            <a:endParaRPr lang="it-IT"/>
          </a:p>
          <a:p>
            <a:pPr algn="just"/>
            <a:r>
              <a:rPr lang="it-IT" b="1"/>
              <a:t>Direttiva n. 2006/112/CE </a:t>
            </a:r>
            <a:r>
              <a:rPr lang="it-IT"/>
              <a:t>e successive modifiche Direttiva 2017/2455/Ue del 5/12/ 2017</a:t>
            </a:r>
          </a:p>
          <a:p>
            <a:pPr marL="0" indent="0" algn="just">
              <a:buNone/>
            </a:pPr>
            <a:endParaRPr lang="it-IT"/>
          </a:p>
          <a:p>
            <a:pPr algn="just"/>
            <a:r>
              <a:rPr lang="it-IT" b="1"/>
              <a:t>Direttiva n. 2011/83 /UE: </a:t>
            </a:r>
            <a:r>
              <a:rPr lang="it-IT"/>
              <a:t>Direttiva sui diritti dei consumatori recante modifica delle direttive 93/13/CEE e 1999/44/CE e che abroga le direttive 85/577/CEE e 97/7/CE</a:t>
            </a:r>
          </a:p>
          <a:p>
            <a:pPr marL="0" indent="0" algn="just">
              <a:buNone/>
            </a:pPr>
            <a:endParaRPr lang="it-IT"/>
          </a:p>
          <a:p>
            <a:pPr algn="just"/>
            <a:r>
              <a:rPr lang="it-IT" b="1"/>
              <a:t>D, lgs. n. 21/2014:</a:t>
            </a:r>
            <a:r>
              <a:rPr lang="it-IT"/>
              <a:t> D.lgs. di recepimento della Direttiva n 2011/83/UE. Con tale Decreto è stato modificato il precedente D.lgs. n. 206/2005 (c.d. Codice del Consumo). Il Decreto in esame ha fissato alla data del 13 giugno 2014 l'entrata in vigore di esso con riguardo ai soli contratti stipulati dopo tale data.</a:t>
            </a:r>
          </a:p>
          <a:p>
            <a:pPr algn="just"/>
            <a:endParaRPr lang="it-IT"/>
          </a:p>
          <a:p>
            <a:r>
              <a:rPr lang="it-IT" b="1"/>
              <a:t>Direttiva n. 2017/2455/Ue </a:t>
            </a:r>
            <a:r>
              <a:rPr lang="it-IT"/>
              <a:t>del 5 dicembre 2017</a:t>
            </a:r>
          </a:p>
          <a:p>
            <a:pPr marL="0" indent="0">
              <a:buNone/>
            </a:pPr>
            <a:endParaRPr lang="it-IT"/>
          </a:p>
        </p:txBody>
      </p:sp>
      <p:sp>
        <p:nvSpPr>
          <p:cNvPr id="4" name="Segnaposto piè di pagina 3">
            <a:extLst>
              <a:ext uri="{FF2B5EF4-FFF2-40B4-BE49-F238E27FC236}">
                <a16:creationId xmlns:a16="http://schemas.microsoft.com/office/drawing/2014/main" id="{47AF7F7B-F1FB-4360-AD24-FA5A7F0F1AE6}"/>
              </a:ext>
            </a:extLst>
          </p:cNvPr>
          <p:cNvSpPr>
            <a:spLocks noGrp="1"/>
          </p:cNvSpPr>
          <p:nvPr>
            <p:ph type="ftr" sz="quarter" idx="11"/>
          </p:nvPr>
        </p:nvSpPr>
        <p:spPr>
          <a:xfrm flipV="1">
            <a:off x="2429436" y="6500933"/>
            <a:ext cx="7779776" cy="80429"/>
          </a:xfrm>
        </p:spPr>
        <p:txBody>
          <a:bodyPr/>
          <a:lstStyle/>
          <a:p>
            <a:endParaRPr lang="it-IT"/>
          </a:p>
        </p:txBody>
      </p:sp>
      <p:sp>
        <p:nvSpPr>
          <p:cNvPr id="5" name="Segnaposto numero diapositiva 4">
            <a:extLst>
              <a:ext uri="{FF2B5EF4-FFF2-40B4-BE49-F238E27FC236}">
                <a16:creationId xmlns:a16="http://schemas.microsoft.com/office/drawing/2014/main" id="{5308B0A7-B756-4303-965A-B3CF5CFE254C}"/>
              </a:ext>
            </a:extLst>
          </p:cNvPr>
          <p:cNvSpPr>
            <a:spLocks noGrp="1"/>
          </p:cNvSpPr>
          <p:nvPr>
            <p:ph type="sldNum" sz="quarter" idx="12"/>
          </p:nvPr>
        </p:nvSpPr>
        <p:spPr/>
        <p:txBody>
          <a:bodyPr/>
          <a:lstStyle/>
          <a:p>
            <a:fld id="{8CBD6D24-225B-41D9-A02F-C0A08F727E4D}" type="slidenum">
              <a:rPr lang="it-IT" smtClean="0"/>
              <a:t>8</a:t>
            </a:fld>
            <a:endParaRPr lang="it-IT"/>
          </a:p>
        </p:txBody>
      </p:sp>
    </p:spTree>
    <p:extLst>
      <p:ext uri="{BB962C8B-B14F-4D97-AF65-F5344CB8AC3E}">
        <p14:creationId xmlns:p14="http://schemas.microsoft.com/office/powerpoint/2010/main" val="273090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B3A36F-5028-4860-8981-BCDD9527E7A9}"/>
              </a:ext>
            </a:extLst>
          </p:cNvPr>
          <p:cNvSpPr>
            <a:spLocks noGrp="1"/>
          </p:cNvSpPr>
          <p:nvPr>
            <p:ph idx="1"/>
          </p:nvPr>
        </p:nvSpPr>
        <p:spPr>
          <a:xfrm>
            <a:off x="2038705" y="2415404"/>
            <a:ext cx="9765023" cy="3543900"/>
          </a:xfrm>
        </p:spPr>
        <p:txBody>
          <a:bodyPr>
            <a:normAutofit lnSpcReduction="10000"/>
          </a:bodyPr>
          <a:lstStyle/>
          <a:p>
            <a:pPr algn="just"/>
            <a:r>
              <a:rPr lang="it-IT" b="1"/>
              <a:t>commercio elettronico diretto</a:t>
            </a:r>
            <a:r>
              <a:rPr lang="it-IT"/>
              <a:t>: è la cessione elettronica di beni virtuali o di servizi quali siti web, programmi, immagini, testi, informazioni, accesso a banche dati, fornitura di musica, film e giochi. Ai fini IVA tali operazioni costituiscono prestazioni di servizi, e si intendono effettuate al pagamento del corrispettivo. </a:t>
            </a:r>
            <a:r>
              <a:rPr lang="it-IT" i="1"/>
              <a:t>(cfr. art. 7 del Reg. 282/2011 e art. 58 della direttiva 2006/112/CE).</a:t>
            </a:r>
          </a:p>
          <a:p>
            <a:pPr algn="just"/>
            <a:endParaRPr lang="it-IT"/>
          </a:p>
          <a:p>
            <a:pPr marL="0" indent="0" algn="just">
              <a:buNone/>
            </a:pPr>
            <a:endParaRPr lang="it-IT"/>
          </a:p>
          <a:p>
            <a:pPr algn="just"/>
            <a:r>
              <a:rPr lang="it-IT" b="1"/>
              <a:t>commercio elettronico indiretto: </a:t>
            </a:r>
            <a:r>
              <a:rPr lang="it-IT"/>
              <a:t>è la cessione “fisica” di beni materiali, con l’utilizzo della “rete internet” che facilita la conclusione del contratto e consente il pagamento del corrispettivo. Il bene viene recapitato usando le vie tradizionali e ai fini IVA tali cessioni sono assimilate alle vendite per corrispondenza (Ris. 274/E/2009).</a:t>
            </a:r>
          </a:p>
          <a:p>
            <a:pPr algn="just"/>
            <a:endParaRPr lang="it-IT"/>
          </a:p>
          <a:p>
            <a:pPr marL="0" indent="0">
              <a:buNone/>
            </a:pPr>
            <a:endParaRPr lang="it-IT"/>
          </a:p>
        </p:txBody>
      </p:sp>
      <p:sp>
        <p:nvSpPr>
          <p:cNvPr id="4" name="CasellaDiTesto 3">
            <a:extLst>
              <a:ext uri="{FF2B5EF4-FFF2-40B4-BE49-F238E27FC236}">
                <a16:creationId xmlns:a16="http://schemas.microsoft.com/office/drawing/2014/main" id="{D5A613F3-A83E-48F4-A9D3-20F0EB976BA2}"/>
              </a:ext>
            </a:extLst>
          </p:cNvPr>
          <p:cNvSpPr txBox="1"/>
          <p:nvPr/>
        </p:nvSpPr>
        <p:spPr>
          <a:xfrm>
            <a:off x="2586780" y="1264024"/>
            <a:ext cx="8113059" cy="523220"/>
          </a:xfrm>
          <a:prstGeom prst="rect">
            <a:avLst/>
          </a:prstGeom>
          <a:noFill/>
        </p:spPr>
        <p:txBody>
          <a:bodyPr wrap="square" rtlCol="0">
            <a:spAutoFit/>
          </a:bodyPr>
          <a:lstStyle/>
          <a:p>
            <a:r>
              <a:rPr lang="it-IT" sz="2800" b="1">
                <a:solidFill>
                  <a:srgbClr val="FF0000"/>
                </a:solidFill>
              </a:rPr>
              <a:t>DEFINIZIONE  DEL COMMERCIO ELETTRONICO</a:t>
            </a:r>
          </a:p>
        </p:txBody>
      </p:sp>
      <p:sp>
        <p:nvSpPr>
          <p:cNvPr id="2" name="Segnaposto piè di pagina 1">
            <a:extLst>
              <a:ext uri="{FF2B5EF4-FFF2-40B4-BE49-F238E27FC236}">
                <a16:creationId xmlns:a16="http://schemas.microsoft.com/office/drawing/2014/main" id="{6A3C0B4B-DC22-4969-86B6-962AC5CBF01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4AA5F05-958B-4941-A04A-8CDC498DE8B1}"/>
              </a:ext>
            </a:extLst>
          </p:cNvPr>
          <p:cNvSpPr>
            <a:spLocks noGrp="1"/>
          </p:cNvSpPr>
          <p:nvPr>
            <p:ph type="sldNum" sz="quarter" idx="12"/>
          </p:nvPr>
        </p:nvSpPr>
        <p:spPr/>
        <p:txBody>
          <a:bodyPr/>
          <a:lstStyle/>
          <a:p>
            <a:fld id="{8CBD6D24-225B-41D9-A02F-C0A08F727E4D}" type="slidenum">
              <a:rPr lang="it-IT" smtClean="0"/>
              <a:t>9</a:t>
            </a:fld>
            <a:endParaRPr lang="it-IT"/>
          </a:p>
        </p:txBody>
      </p:sp>
    </p:spTree>
    <p:extLst>
      <p:ext uri="{BB962C8B-B14F-4D97-AF65-F5344CB8AC3E}">
        <p14:creationId xmlns:p14="http://schemas.microsoft.com/office/powerpoint/2010/main" val="317704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970E7F7E25A654F8FAA15262D67868F" ma:contentTypeVersion="9" ma:contentTypeDescription="Creare un nuovo documento." ma:contentTypeScope="" ma:versionID="edd43ac688c6aa2d28c59f7e8d53accf">
  <xsd:schema xmlns:xsd="http://www.w3.org/2001/XMLSchema" xmlns:xs="http://www.w3.org/2001/XMLSchema" xmlns:p="http://schemas.microsoft.com/office/2006/metadata/properties" xmlns:ns2="7db711e0-944f-4e4b-83f1-32bbdca8392d" xmlns:ns3="953f13c9-280a-43a2-ae3c-e7e32964f709" targetNamespace="http://schemas.microsoft.com/office/2006/metadata/properties" ma:root="true" ma:fieldsID="87b87ae411271ddac7e56e86117ea6a2" ns2:_="" ns3:_="">
    <xsd:import namespace="7db711e0-944f-4e4b-83f1-32bbdca8392d"/>
    <xsd:import namespace="953f13c9-280a-43a2-ae3c-e7e32964f7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711e0-944f-4e4b-83f1-32bbdca8392d"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3f13c9-280a-43a2-ae3c-e7e32964f7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37D4D9-8166-43CE-83A1-5BB5861E19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57BE24-DDF5-4491-A579-C0AD87B9B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711e0-944f-4e4b-83f1-32bbdca8392d"/>
    <ds:schemaRef ds:uri="953f13c9-280a-43a2-ae3c-e7e32964f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34888-16CF-4AC8-895B-348984C5B0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3873</Words>
  <Application>Microsoft Office PowerPoint</Application>
  <PresentationFormat>Widescreen</PresentationFormat>
  <Paragraphs>339</Paragraphs>
  <Slides>32</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32</vt:i4>
      </vt:variant>
    </vt:vector>
  </HeadingPairs>
  <TitlesOfParts>
    <vt:vector size="44" baseType="lpstr">
      <vt:lpstr>Arial</vt:lpstr>
      <vt:lpstr>Calibri</vt:lpstr>
      <vt:lpstr>Century Gothic</vt:lpstr>
      <vt:lpstr>Courier New</vt:lpstr>
      <vt:lpstr>Helvetica Neue</vt:lpstr>
      <vt:lpstr>Montserrat</vt:lpstr>
      <vt:lpstr>RobotoSlab-Regular</vt:lpstr>
      <vt:lpstr>sole_text</vt:lpstr>
      <vt:lpstr>Titillium Web</vt:lpstr>
      <vt:lpstr>Wingdings</vt:lpstr>
      <vt:lpstr>Wingdings 3</vt:lpstr>
      <vt:lpstr>Filo</vt:lpstr>
      <vt:lpstr>Presentazione standard di PowerPoint</vt:lpstr>
      <vt:lpstr>Gli aspetti fiscali dell’e-commerce </vt:lpstr>
      <vt:lpstr>Presentazione standard di PowerPoint</vt:lpstr>
      <vt:lpstr>ATTIVITA’ PRELIMINARI ALLO SVILUPPO DI UN SITO </vt:lpstr>
      <vt:lpstr>Dati obbligatori sito web da pubblicare </vt:lpstr>
      <vt:lpstr>SCELTA DELLA TIPOLOGIA DI PRESENZA SUL WEB </vt:lpstr>
      <vt:lpstr>Presentazione standard di PowerPoint</vt:lpstr>
      <vt:lpstr>L'IMPIANTO NORMATIVO</vt:lpstr>
      <vt:lpstr>Presentazione standard di PowerPoint</vt:lpstr>
      <vt:lpstr>Presentazione standard di PowerPoint</vt:lpstr>
      <vt:lpstr>COMMERCIO ELETTRONICO DIRETTO </vt:lpstr>
      <vt:lpstr>COMMERCIO ELETTRONICO DIRETTO (esempi)</vt:lpstr>
      <vt:lpstr>Presentazione standard di PowerPoint</vt:lpstr>
      <vt:lpstr>COMMERCIO ELETTRONICO DIRETTO B2C </vt:lpstr>
      <vt:lpstr>COMMERCIO ELETTRONICO DIRETTO B2C </vt:lpstr>
      <vt:lpstr>MOSS NEI RAPPORTI B2C  </vt:lpstr>
      <vt:lpstr>MOSS NEI RAPPORTI B2C</vt:lpstr>
      <vt:lpstr>MOSS NEI RAPPORTI B2C, LA SEMPLIFICAZIONE DAL 2019 </vt:lpstr>
      <vt:lpstr>SCHEMA DI SINTESI COMMERCIO ELETTRONICO DIRETTO</vt:lpstr>
      <vt:lpstr>COMMERCIO ELETTRONICO INDIRETTO B2B </vt:lpstr>
      <vt:lpstr>SCHEMA DI SINTESI COMMERCIO ELETTRONICO INDIRETTO B2B</vt:lpstr>
      <vt:lpstr>COMMERCIO ELETTRONICO INDIRETTO, DOCUMENTAZIONE OBBLIGATORIA</vt:lpstr>
      <vt:lpstr>COMMERCIO ELETTRONICO INDIRETTO, DOCUMENTAZIONE OBBLIGATORIA</vt:lpstr>
      <vt:lpstr>ESONERO DALL’OBBLIGO DI EMISSIONE FATTURA DI VENDITA (tratto dal Manuale Iva di Nicola Forte) </vt:lpstr>
      <vt:lpstr>Presentazione standard di PowerPoint</vt:lpstr>
      <vt:lpstr>COMMERCIO ELETTRONICO INDIRETTO SENZA CORRISPETTIVI TELEMATICI </vt:lpstr>
      <vt:lpstr>COMMERCIO ELETTRONICO INDIRETTO B2C, SOGLIE </vt:lpstr>
      <vt:lpstr>VENDITA A DISTANZA A CONSUMATORI FINALI DI ALTRO PAESE UE; LE NOVITÀ DAL 2021</vt:lpstr>
      <vt:lpstr>VENDITA A DISTANZA A CONSUMATORI FINALI DI ALTRO PAESE UE; LE NOVITÀ DAL 2021 </vt:lpstr>
      <vt:lpstr>VENDITA A DISTANZA A CONSUMATORI FINALI DI ALTRO PAESE UE; LE NOVITÀ DAL 2021</vt:lpstr>
      <vt:lpstr>VENDITA A DISTANZA A CONSUMATORI FINALI DI ALTRO PAESE UE; LE NOVITÀ DAL 2021</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aspetti fiscali dell’e-commerce</dc:title>
  <dc:creator>Giovanni Zaniboni - CONFINDUSTRIA EMILIA</dc:creator>
  <cp:lastModifiedBy>Domenica Zungri</cp:lastModifiedBy>
  <cp:revision>5</cp:revision>
  <cp:lastPrinted>2020-05-21T08:04:10Z</cp:lastPrinted>
  <dcterms:created xsi:type="dcterms:W3CDTF">2020-05-12T09:45:50Z</dcterms:created>
  <dcterms:modified xsi:type="dcterms:W3CDTF">2020-05-21T10:58:52Z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0x010100B970E7F7E25A654F8FAA15262D67868F</vt:lpwstr>
  </property>
</Properties>
</file>